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diagrams/layout2.xml" ContentType="application/vnd.openxmlformats-officedocument.drawingml.diagramLayout+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50.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Default Extension="tiff" ContentType="image/tiff"/>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4"/>
  </p:notesMasterIdLst>
  <p:handoutMasterIdLst>
    <p:handoutMasterId r:id="rId75"/>
  </p:handoutMasterIdLst>
  <p:sldIdLst>
    <p:sldId id="256" r:id="rId2"/>
    <p:sldId id="338" r:id="rId3"/>
    <p:sldId id="362" r:id="rId4"/>
    <p:sldId id="363" r:id="rId5"/>
    <p:sldId id="341" r:id="rId6"/>
    <p:sldId id="274" r:id="rId7"/>
    <p:sldId id="361" r:id="rId8"/>
    <p:sldId id="350" r:id="rId9"/>
    <p:sldId id="351" r:id="rId10"/>
    <p:sldId id="352" r:id="rId11"/>
    <p:sldId id="353" r:id="rId12"/>
    <p:sldId id="258" r:id="rId13"/>
    <p:sldId id="364" r:id="rId14"/>
    <p:sldId id="366" r:id="rId15"/>
    <p:sldId id="367" r:id="rId16"/>
    <p:sldId id="365" r:id="rId17"/>
    <p:sldId id="322" r:id="rId18"/>
    <p:sldId id="336" r:id="rId19"/>
    <p:sldId id="342"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88" r:id="rId40"/>
    <p:sldId id="389" r:id="rId41"/>
    <p:sldId id="390" r:id="rId42"/>
    <p:sldId id="391" r:id="rId43"/>
    <p:sldId id="392" r:id="rId44"/>
    <p:sldId id="393" r:id="rId45"/>
    <p:sldId id="395" r:id="rId46"/>
    <p:sldId id="396" r:id="rId47"/>
    <p:sldId id="397" r:id="rId48"/>
    <p:sldId id="398" r:id="rId49"/>
    <p:sldId id="399" r:id="rId50"/>
    <p:sldId id="400" r:id="rId51"/>
    <p:sldId id="401" r:id="rId52"/>
    <p:sldId id="402" r:id="rId53"/>
    <p:sldId id="403" r:id="rId54"/>
    <p:sldId id="404" r:id="rId55"/>
    <p:sldId id="405" r:id="rId56"/>
    <p:sldId id="406" r:id="rId57"/>
    <p:sldId id="407" r:id="rId58"/>
    <p:sldId id="408" r:id="rId59"/>
    <p:sldId id="409" r:id="rId60"/>
    <p:sldId id="410" r:id="rId61"/>
    <p:sldId id="411" r:id="rId62"/>
    <p:sldId id="412" r:id="rId63"/>
    <p:sldId id="413" r:id="rId64"/>
    <p:sldId id="414" r:id="rId65"/>
    <p:sldId id="415" r:id="rId66"/>
    <p:sldId id="416" r:id="rId67"/>
    <p:sldId id="417" r:id="rId68"/>
    <p:sldId id="418" r:id="rId69"/>
    <p:sldId id="419" r:id="rId70"/>
    <p:sldId id="420" r:id="rId71"/>
    <p:sldId id="421" r:id="rId72"/>
    <p:sldId id="422" r:id="rId7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FFFFFF"/>
    <a:srgbClr val="007033"/>
    <a:srgbClr val="2C563C"/>
    <a:srgbClr val="443329"/>
    <a:srgbClr val="63BB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0548" autoAdjust="0"/>
  </p:normalViewPr>
  <p:slideViewPr>
    <p:cSldViewPr>
      <p:cViewPr>
        <p:scale>
          <a:sx n="83" d="100"/>
          <a:sy n="83" d="100"/>
        </p:scale>
        <p:origin x="-2472" y="-666"/>
      </p:cViewPr>
      <p:guideLst>
        <p:guide orient="horz" pos="2160"/>
        <p:guide pos="2880"/>
      </p:guideLst>
    </p:cSldViewPr>
  </p:slideViewPr>
  <p:outlineViewPr>
    <p:cViewPr>
      <p:scale>
        <a:sx n="33" d="100"/>
        <a:sy n="33" d="100"/>
      </p:scale>
      <p:origin x="0" y="192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2880"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30E821-2F09-43DD-8813-1824741F8B4C}"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295D589-A5B8-4080-AFE9-8EAE8EE1C19C}">
      <dgm:prSet phldrT="[Text]" custT="1"/>
      <dgm:spPr/>
      <dgm:t>
        <a:bodyPr/>
        <a:lstStyle/>
        <a:p>
          <a:r>
            <a:rPr lang="en-US" sz="1800" dirty="0" smtClean="0"/>
            <a:t>Topics</a:t>
          </a:r>
          <a:endParaRPr lang="en-US" sz="1800" dirty="0"/>
        </a:p>
      </dgm:t>
    </dgm:pt>
    <dgm:pt modelId="{AB0366B8-C359-486C-AF48-6832E3E67DF2}" type="parTrans" cxnId="{B4152180-D806-4174-A0F7-54AB17BDA642}">
      <dgm:prSet/>
      <dgm:spPr/>
      <dgm:t>
        <a:bodyPr/>
        <a:lstStyle/>
        <a:p>
          <a:endParaRPr lang="en-US"/>
        </a:p>
      </dgm:t>
    </dgm:pt>
    <dgm:pt modelId="{FDC95422-7CDC-48F6-85D5-AD9D7FF0581A}" type="sibTrans" cxnId="{B4152180-D806-4174-A0F7-54AB17BDA642}">
      <dgm:prSet/>
      <dgm:spPr/>
      <dgm:t>
        <a:bodyPr/>
        <a:lstStyle/>
        <a:p>
          <a:endParaRPr lang="en-US" dirty="0"/>
        </a:p>
      </dgm:t>
    </dgm:pt>
    <dgm:pt modelId="{10C3B656-1DF2-49B8-B491-6F0D8C92E306}">
      <dgm:prSet phldrT="[Text]"/>
      <dgm:spPr>
        <a:solidFill>
          <a:schemeClr val="accent5"/>
        </a:solidFill>
      </dgm:spPr>
      <dgm:t>
        <a:bodyPr/>
        <a:lstStyle/>
        <a:p>
          <a:r>
            <a:rPr lang="en-US" dirty="0" smtClean="0"/>
            <a:t>JBLE-Eustis’ Implementation of Environmental Management (EM)</a:t>
          </a:r>
          <a:endParaRPr lang="en-US" dirty="0"/>
        </a:p>
      </dgm:t>
    </dgm:pt>
    <dgm:pt modelId="{8E2A85DF-4304-4C21-B49F-1DB34B74D3D0}" type="parTrans" cxnId="{EC1501F2-2A06-4762-A914-7051D6F97B3B}">
      <dgm:prSet/>
      <dgm:spPr/>
      <dgm:t>
        <a:bodyPr/>
        <a:lstStyle/>
        <a:p>
          <a:endParaRPr lang="en-US"/>
        </a:p>
      </dgm:t>
    </dgm:pt>
    <dgm:pt modelId="{8B6B3E94-78C1-4E95-8F61-667F080C48B4}" type="sibTrans" cxnId="{EC1501F2-2A06-4762-A914-7051D6F97B3B}">
      <dgm:prSet/>
      <dgm:spPr/>
      <dgm:t>
        <a:bodyPr/>
        <a:lstStyle/>
        <a:p>
          <a:endParaRPr lang="en-US" dirty="0"/>
        </a:p>
      </dgm:t>
    </dgm:pt>
    <dgm:pt modelId="{FFDC32B1-C0F7-4DF3-B635-CC8F00E30A21}">
      <dgm:prSet phldrT="[Text]"/>
      <dgm:spPr>
        <a:solidFill>
          <a:srgbClr val="92D050"/>
        </a:solidFill>
      </dgm:spPr>
      <dgm:t>
        <a:bodyPr/>
        <a:lstStyle/>
        <a:p>
          <a:r>
            <a:rPr lang="en-US" dirty="0" smtClean="0"/>
            <a:t>Legal Aspects of Environmental Compliance</a:t>
          </a:r>
          <a:endParaRPr lang="en-US" dirty="0"/>
        </a:p>
      </dgm:t>
    </dgm:pt>
    <dgm:pt modelId="{AF4190B7-9062-4E53-8F25-28D95A329BF2}" type="parTrans" cxnId="{52766BC2-4C41-4E95-9669-87CA6FF3DB2A}">
      <dgm:prSet/>
      <dgm:spPr/>
      <dgm:t>
        <a:bodyPr/>
        <a:lstStyle/>
        <a:p>
          <a:endParaRPr lang="en-US"/>
        </a:p>
      </dgm:t>
    </dgm:pt>
    <dgm:pt modelId="{FD5030C9-CD23-4D02-BE41-FA64635D74A9}" type="sibTrans" cxnId="{52766BC2-4C41-4E95-9669-87CA6FF3DB2A}">
      <dgm:prSet/>
      <dgm:spPr/>
      <dgm:t>
        <a:bodyPr/>
        <a:lstStyle/>
        <a:p>
          <a:endParaRPr lang="en-US" dirty="0"/>
        </a:p>
      </dgm:t>
    </dgm:pt>
    <dgm:pt modelId="{D6A1FAFE-AED4-4EB8-96B5-D2185C958D62}">
      <dgm:prSet phldrT="[Text]"/>
      <dgm:spPr>
        <a:solidFill>
          <a:srgbClr val="0070C0"/>
        </a:solidFill>
      </dgm:spPr>
      <dgm:t>
        <a:bodyPr/>
        <a:lstStyle/>
        <a:p>
          <a:r>
            <a:rPr lang="en-US" dirty="0" smtClean="0"/>
            <a:t>Spill and Emergency Response</a:t>
          </a:r>
          <a:endParaRPr lang="en-US" dirty="0"/>
        </a:p>
      </dgm:t>
    </dgm:pt>
    <dgm:pt modelId="{0E42F738-4679-41F3-9BE3-1171FA746277}" type="parTrans" cxnId="{DF88FBC3-9D71-4F17-A54C-4EB9F41CE6A1}">
      <dgm:prSet/>
      <dgm:spPr/>
      <dgm:t>
        <a:bodyPr/>
        <a:lstStyle/>
        <a:p>
          <a:endParaRPr lang="en-US"/>
        </a:p>
      </dgm:t>
    </dgm:pt>
    <dgm:pt modelId="{ED6DA3DB-B5E1-4AE5-837C-6D4332509AF9}" type="sibTrans" cxnId="{DF88FBC3-9D71-4F17-A54C-4EB9F41CE6A1}">
      <dgm:prSet/>
      <dgm:spPr/>
      <dgm:t>
        <a:bodyPr/>
        <a:lstStyle/>
        <a:p>
          <a:endParaRPr lang="en-US" dirty="0"/>
        </a:p>
      </dgm:t>
    </dgm:pt>
    <dgm:pt modelId="{A7AD9FBE-7892-4618-9C7D-E61CE0060EC6}">
      <dgm:prSet phldrT="[Text]"/>
      <dgm:spPr>
        <a:solidFill>
          <a:schemeClr val="tx1">
            <a:lumMod val="65000"/>
            <a:lumOff val="35000"/>
          </a:schemeClr>
        </a:solidFill>
      </dgm:spPr>
      <dgm:t>
        <a:bodyPr/>
        <a:lstStyle/>
        <a:p>
          <a:r>
            <a:rPr lang="en-US" dirty="0" smtClean="0"/>
            <a:t>Hazardous Materials Management</a:t>
          </a:r>
          <a:endParaRPr lang="en-US" dirty="0"/>
        </a:p>
      </dgm:t>
    </dgm:pt>
    <dgm:pt modelId="{65C75BD3-9EB2-41F9-AD1B-113795CE5299}" type="parTrans" cxnId="{06D84871-7765-4442-B39E-8A72906F2126}">
      <dgm:prSet/>
      <dgm:spPr/>
      <dgm:t>
        <a:bodyPr/>
        <a:lstStyle/>
        <a:p>
          <a:endParaRPr lang="en-US"/>
        </a:p>
      </dgm:t>
    </dgm:pt>
    <dgm:pt modelId="{D90E8575-5983-4E12-B9B5-FF8F82E302FF}" type="sibTrans" cxnId="{06D84871-7765-4442-B39E-8A72906F2126}">
      <dgm:prSet/>
      <dgm:spPr/>
      <dgm:t>
        <a:bodyPr/>
        <a:lstStyle/>
        <a:p>
          <a:endParaRPr lang="en-US" dirty="0"/>
        </a:p>
      </dgm:t>
    </dgm:pt>
    <dgm:pt modelId="{7156FD96-42C0-4E14-8675-8452BFB6DA69}">
      <dgm:prSet phldrT="[Text]"/>
      <dgm:spPr>
        <a:blipFill rotWithShape="0">
          <a:blip xmlns:r="http://schemas.openxmlformats.org/officeDocument/2006/relationships" r:embed="rId1"/>
          <a:tile tx="0" ty="0" sx="100000" sy="100000" flip="none" algn="tl"/>
        </a:blipFill>
      </dgm:spPr>
      <dgm:t>
        <a:bodyPr/>
        <a:lstStyle/>
        <a:p>
          <a:r>
            <a:rPr lang="en-US" dirty="0" smtClean="0"/>
            <a:t>Wastewater and Stormwater Management</a:t>
          </a:r>
          <a:endParaRPr lang="en-US" dirty="0"/>
        </a:p>
      </dgm:t>
    </dgm:pt>
    <dgm:pt modelId="{72A32DB4-8378-487D-9BE9-ED2F4022BA32}" type="parTrans" cxnId="{65A82BDA-A7A0-48B5-B8FE-5421D04D3861}">
      <dgm:prSet/>
      <dgm:spPr/>
      <dgm:t>
        <a:bodyPr/>
        <a:lstStyle/>
        <a:p>
          <a:endParaRPr lang="en-US"/>
        </a:p>
      </dgm:t>
    </dgm:pt>
    <dgm:pt modelId="{E87EDF53-3C25-4085-A6D5-FDCB3AD7B93D}" type="sibTrans" cxnId="{65A82BDA-A7A0-48B5-B8FE-5421D04D3861}">
      <dgm:prSet/>
      <dgm:spPr/>
      <dgm:t>
        <a:bodyPr/>
        <a:lstStyle/>
        <a:p>
          <a:endParaRPr lang="en-US" dirty="0"/>
        </a:p>
      </dgm:t>
    </dgm:pt>
    <dgm:pt modelId="{F5AC012D-6EEE-4A3D-9A2D-6F4A2993E2DB}">
      <dgm:prSet phldrT="[Text]"/>
      <dgm:spPr>
        <a:solidFill>
          <a:srgbClr val="FFC000"/>
        </a:solidFill>
      </dgm:spPr>
      <dgm:t>
        <a:bodyPr/>
        <a:lstStyle/>
        <a:p>
          <a:r>
            <a:rPr lang="en-US" dirty="0" smtClean="0"/>
            <a:t>Air Quality Management</a:t>
          </a:r>
          <a:endParaRPr lang="en-US" dirty="0"/>
        </a:p>
      </dgm:t>
    </dgm:pt>
    <dgm:pt modelId="{B50A134D-4C86-43DB-B560-8A4CF1370AB2}" type="parTrans" cxnId="{6F2DE3D7-B227-42C4-B570-86833C6F646F}">
      <dgm:prSet/>
      <dgm:spPr/>
      <dgm:t>
        <a:bodyPr/>
        <a:lstStyle/>
        <a:p>
          <a:endParaRPr lang="en-US"/>
        </a:p>
      </dgm:t>
    </dgm:pt>
    <dgm:pt modelId="{940E84E0-F7A2-4906-942E-0B1E546882B6}" type="sibTrans" cxnId="{6F2DE3D7-B227-42C4-B570-86833C6F646F}">
      <dgm:prSet/>
      <dgm:spPr/>
      <dgm:t>
        <a:bodyPr/>
        <a:lstStyle/>
        <a:p>
          <a:endParaRPr lang="en-US" dirty="0"/>
        </a:p>
      </dgm:t>
    </dgm:pt>
    <dgm:pt modelId="{D950FF21-8F56-4359-AED6-C1EE17CF9581}">
      <dgm:prSet phldrT="[Text]"/>
      <dgm:spPr>
        <a:solidFill>
          <a:srgbClr val="7030A0"/>
        </a:solidFill>
      </dgm:spPr>
      <dgm:t>
        <a:bodyPr/>
        <a:lstStyle/>
        <a:p>
          <a:r>
            <a:rPr lang="en-US" dirty="0" smtClean="0"/>
            <a:t>Pollution Prevention</a:t>
          </a:r>
          <a:endParaRPr lang="en-US" dirty="0"/>
        </a:p>
      </dgm:t>
    </dgm:pt>
    <dgm:pt modelId="{3FDF35CB-FD11-4F7E-8363-563A96FFC446}" type="parTrans" cxnId="{4EFC1192-71F0-476A-8E2D-9003AF4D3EF4}">
      <dgm:prSet/>
      <dgm:spPr/>
      <dgm:t>
        <a:bodyPr/>
        <a:lstStyle/>
        <a:p>
          <a:endParaRPr lang="en-US"/>
        </a:p>
      </dgm:t>
    </dgm:pt>
    <dgm:pt modelId="{D69FE533-77A1-46DF-9D0C-689D83A23772}" type="sibTrans" cxnId="{4EFC1192-71F0-476A-8E2D-9003AF4D3EF4}">
      <dgm:prSet/>
      <dgm:spPr/>
      <dgm:t>
        <a:bodyPr/>
        <a:lstStyle/>
        <a:p>
          <a:endParaRPr lang="en-US" dirty="0"/>
        </a:p>
      </dgm:t>
    </dgm:pt>
    <dgm:pt modelId="{B88BBC1A-14B4-4F9E-88FC-30061476555C}">
      <dgm:prSet phldrT="[Text]"/>
      <dgm:spPr>
        <a:blipFill rotWithShape="0">
          <a:blip xmlns:r="http://schemas.openxmlformats.org/officeDocument/2006/relationships" r:embed="rId2"/>
          <a:tile tx="0" ty="0" sx="100000" sy="100000" flip="none" algn="tl"/>
        </a:blipFill>
      </dgm:spPr>
      <dgm:t>
        <a:bodyPr/>
        <a:lstStyle/>
        <a:p>
          <a:r>
            <a:rPr lang="en-US" dirty="0" smtClean="0"/>
            <a:t>Solid Waste and Recycling Management</a:t>
          </a:r>
          <a:endParaRPr lang="en-US" dirty="0"/>
        </a:p>
      </dgm:t>
    </dgm:pt>
    <dgm:pt modelId="{F2F1E579-9FE8-45EB-9ABC-187B69316ECA}" type="parTrans" cxnId="{6E68E3B1-1C0B-436F-A312-1CA25FB5DE84}">
      <dgm:prSet/>
      <dgm:spPr/>
      <dgm:t>
        <a:bodyPr/>
        <a:lstStyle/>
        <a:p>
          <a:endParaRPr lang="en-US"/>
        </a:p>
      </dgm:t>
    </dgm:pt>
    <dgm:pt modelId="{86CF9261-6D97-4619-96DF-6077084C86AB}" type="sibTrans" cxnId="{6E68E3B1-1C0B-436F-A312-1CA25FB5DE84}">
      <dgm:prSet/>
      <dgm:spPr/>
      <dgm:t>
        <a:bodyPr/>
        <a:lstStyle/>
        <a:p>
          <a:endParaRPr lang="en-US" dirty="0"/>
        </a:p>
      </dgm:t>
    </dgm:pt>
    <dgm:pt modelId="{5C0FF3F0-1AE5-413B-9FC8-401E0D68865D}">
      <dgm:prSet phldrT="[Text]"/>
      <dgm:spPr>
        <a:solidFill>
          <a:srgbClr val="63BB99"/>
        </a:solidFill>
      </dgm:spPr>
      <dgm:t>
        <a:bodyPr/>
        <a:lstStyle/>
        <a:p>
          <a:r>
            <a:rPr lang="en-US" dirty="0" smtClean="0"/>
            <a:t>Hazardous Waste Management</a:t>
          </a:r>
          <a:endParaRPr lang="en-US" dirty="0"/>
        </a:p>
      </dgm:t>
    </dgm:pt>
    <dgm:pt modelId="{FC4DB3C4-2999-4E93-961C-483D25824E70}" type="parTrans" cxnId="{DE76DA57-B363-4ECF-9234-355058C81959}">
      <dgm:prSet/>
      <dgm:spPr/>
      <dgm:t>
        <a:bodyPr/>
        <a:lstStyle/>
        <a:p>
          <a:endParaRPr lang="en-US"/>
        </a:p>
      </dgm:t>
    </dgm:pt>
    <dgm:pt modelId="{E76EF69F-E21B-47D8-A2B2-755D6C52607D}" type="sibTrans" cxnId="{DE76DA57-B363-4ECF-9234-355058C81959}">
      <dgm:prSet/>
      <dgm:spPr/>
      <dgm:t>
        <a:bodyPr/>
        <a:lstStyle/>
        <a:p>
          <a:endParaRPr lang="en-US" dirty="0"/>
        </a:p>
      </dgm:t>
    </dgm:pt>
    <dgm:pt modelId="{864E2471-9D62-43CC-800C-99983D71822A}">
      <dgm:prSet phldrT="[Text]"/>
      <dgm:spPr>
        <a:solidFill>
          <a:srgbClr val="443329"/>
        </a:solidFill>
      </dgm:spPr>
      <dgm:t>
        <a:bodyPr/>
        <a:lstStyle/>
        <a:p>
          <a:r>
            <a:rPr lang="en-US" dirty="0" smtClean="0"/>
            <a:t>Universal Waste Management</a:t>
          </a:r>
          <a:endParaRPr lang="en-US" dirty="0"/>
        </a:p>
      </dgm:t>
    </dgm:pt>
    <dgm:pt modelId="{5A8C7D80-CCCB-4937-BF75-1372006AE69E}" type="parTrans" cxnId="{FC8A9477-D5CC-4857-9D23-FD632123E10B}">
      <dgm:prSet/>
      <dgm:spPr/>
      <dgm:t>
        <a:bodyPr/>
        <a:lstStyle/>
        <a:p>
          <a:endParaRPr lang="en-US"/>
        </a:p>
      </dgm:t>
    </dgm:pt>
    <dgm:pt modelId="{A24BFB33-96D6-41C4-A70A-A46648B5FE49}" type="sibTrans" cxnId="{FC8A9477-D5CC-4857-9D23-FD632123E10B}">
      <dgm:prSet/>
      <dgm:spPr/>
      <dgm:t>
        <a:bodyPr/>
        <a:lstStyle/>
        <a:p>
          <a:endParaRPr lang="en-US" dirty="0"/>
        </a:p>
      </dgm:t>
    </dgm:pt>
    <dgm:pt modelId="{F22E142F-86FA-4CAF-9932-FDD52B9BF91C}">
      <dgm:prSet phldrT="[Text]"/>
      <dgm:spPr>
        <a:solidFill>
          <a:srgbClr val="007033"/>
        </a:solidFill>
      </dgm:spPr>
      <dgm:t>
        <a:bodyPr/>
        <a:lstStyle/>
        <a:p>
          <a:r>
            <a:rPr lang="en-US" dirty="0" smtClean="0"/>
            <a:t>Electronic Waste Management</a:t>
          </a:r>
          <a:endParaRPr lang="en-US" dirty="0"/>
        </a:p>
      </dgm:t>
    </dgm:pt>
    <dgm:pt modelId="{704852B3-C104-437D-A1D5-BF632BC66174}" type="parTrans" cxnId="{5416582C-F9F1-4580-A1C0-02725EEC75CB}">
      <dgm:prSet/>
      <dgm:spPr/>
      <dgm:t>
        <a:bodyPr/>
        <a:lstStyle/>
        <a:p>
          <a:endParaRPr lang="en-US"/>
        </a:p>
      </dgm:t>
    </dgm:pt>
    <dgm:pt modelId="{3BBD1FED-0527-4DB6-87EC-6F96E68A25CF}" type="sibTrans" cxnId="{5416582C-F9F1-4580-A1C0-02725EEC75CB}">
      <dgm:prSet/>
      <dgm:spPr/>
      <dgm:t>
        <a:bodyPr/>
        <a:lstStyle/>
        <a:p>
          <a:endParaRPr lang="en-US" dirty="0"/>
        </a:p>
      </dgm:t>
    </dgm:pt>
    <dgm:pt modelId="{1FD5DCC3-98CC-4021-989F-92C48D6D0901}">
      <dgm:prSet phldrT="[Text]"/>
      <dgm:spPr>
        <a:solidFill>
          <a:schemeClr val="accent2"/>
        </a:solidFill>
      </dgm:spPr>
      <dgm:t>
        <a:bodyPr/>
        <a:lstStyle/>
        <a:p>
          <a:r>
            <a:rPr lang="en-US" dirty="0" smtClean="0"/>
            <a:t>Environmental Management</a:t>
          </a:r>
          <a:endParaRPr lang="en-US" dirty="0"/>
        </a:p>
      </dgm:t>
    </dgm:pt>
    <dgm:pt modelId="{E06C614D-811E-4778-AF27-BC37F3332BCE}" type="parTrans" cxnId="{80CD55D0-031B-4AC4-8081-33CEFE6815BF}">
      <dgm:prSet/>
      <dgm:spPr/>
      <dgm:t>
        <a:bodyPr/>
        <a:lstStyle/>
        <a:p>
          <a:endParaRPr lang="en-US"/>
        </a:p>
      </dgm:t>
    </dgm:pt>
    <dgm:pt modelId="{A40342E7-F4F9-496C-AAA7-792DC60F4109}" type="sibTrans" cxnId="{80CD55D0-031B-4AC4-8081-33CEFE6815BF}">
      <dgm:prSet/>
      <dgm:spPr/>
      <dgm:t>
        <a:bodyPr/>
        <a:lstStyle/>
        <a:p>
          <a:endParaRPr lang="en-US" dirty="0"/>
        </a:p>
      </dgm:t>
    </dgm:pt>
    <dgm:pt modelId="{E2FF64A5-C295-489D-90FE-B6326C6210F4}">
      <dgm:prSet phldrT="[Text]"/>
      <dgm:spPr>
        <a:solidFill>
          <a:srgbClr val="007033"/>
        </a:solidFill>
      </dgm:spPr>
      <dgm:t>
        <a:bodyPr/>
        <a:lstStyle/>
        <a:p>
          <a:r>
            <a:rPr lang="en-US" dirty="0" smtClean="0"/>
            <a:t>Environmental Impact Assessments, Natural Resources, and Pesticides</a:t>
          </a:r>
          <a:endParaRPr lang="en-US" dirty="0"/>
        </a:p>
      </dgm:t>
    </dgm:pt>
    <dgm:pt modelId="{2024F527-6A90-43C0-925A-55BFD153327F}" type="parTrans" cxnId="{D10F11D9-3FEE-4842-B291-F81AB03030A8}">
      <dgm:prSet/>
      <dgm:spPr/>
      <dgm:t>
        <a:bodyPr/>
        <a:lstStyle/>
        <a:p>
          <a:endParaRPr lang="en-US"/>
        </a:p>
      </dgm:t>
    </dgm:pt>
    <dgm:pt modelId="{1E884DA8-E132-4CC4-AE7C-866811927C28}" type="sibTrans" cxnId="{D10F11D9-3FEE-4842-B291-F81AB03030A8}">
      <dgm:prSet/>
      <dgm:spPr/>
      <dgm:t>
        <a:bodyPr/>
        <a:lstStyle/>
        <a:p>
          <a:endParaRPr lang="en-US" dirty="0"/>
        </a:p>
      </dgm:t>
    </dgm:pt>
    <dgm:pt modelId="{3565D602-3C64-4BB9-8C08-9EC7A85FC8F8}">
      <dgm:prSet phldrT="[Text]"/>
      <dgm:spPr>
        <a:solidFill>
          <a:srgbClr val="007033"/>
        </a:solidFill>
      </dgm:spPr>
      <dgm:t>
        <a:bodyPr/>
        <a:lstStyle/>
        <a:p>
          <a:r>
            <a:rPr lang="en-US" dirty="0" smtClean="0"/>
            <a:t>Environmental Restoration Program</a:t>
          </a:r>
          <a:endParaRPr lang="en-US" dirty="0"/>
        </a:p>
      </dgm:t>
    </dgm:pt>
    <dgm:pt modelId="{343CCD98-BD3C-4B11-B324-2D5C4F19F455}" type="parTrans" cxnId="{4344F613-1D28-4CB0-A601-D2DB54F645FC}">
      <dgm:prSet/>
      <dgm:spPr/>
      <dgm:t>
        <a:bodyPr/>
        <a:lstStyle/>
        <a:p>
          <a:endParaRPr lang="en-US"/>
        </a:p>
      </dgm:t>
    </dgm:pt>
    <dgm:pt modelId="{35619CBA-4C43-4E65-9490-94F30279AFDD}" type="sibTrans" cxnId="{4344F613-1D28-4CB0-A601-D2DB54F645FC}">
      <dgm:prSet/>
      <dgm:spPr/>
      <dgm:t>
        <a:bodyPr/>
        <a:lstStyle/>
        <a:p>
          <a:endParaRPr lang="en-US" dirty="0"/>
        </a:p>
      </dgm:t>
    </dgm:pt>
    <dgm:pt modelId="{1D4542CE-82E7-4E11-A0D7-AAFD08483F23}">
      <dgm:prSet phldrT="[Text]"/>
      <dgm:spPr>
        <a:solidFill>
          <a:srgbClr val="007033"/>
        </a:solidFill>
      </dgm:spPr>
      <dgm:t>
        <a:bodyPr/>
        <a:lstStyle/>
        <a:p>
          <a:r>
            <a:rPr lang="en-US" dirty="0" smtClean="0"/>
            <a:t>Summary of Responsibilities</a:t>
          </a:r>
          <a:endParaRPr lang="en-US" dirty="0"/>
        </a:p>
      </dgm:t>
    </dgm:pt>
    <dgm:pt modelId="{4E526541-4C0D-4C8F-99BF-95A7DE09B1E2}" type="parTrans" cxnId="{EBA1439B-65A9-4840-A5B0-3E56059B2A00}">
      <dgm:prSet/>
      <dgm:spPr/>
      <dgm:t>
        <a:bodyPr/>
        <a:lstStyle/>
        <a:p>
          <a:endParaRPr lang="en-US"/>
        </a:p>
      </dgm:t>
    </dgm:pt>
    <dgm:pt modelId="{6F5B8369-8CD4-4826-8637-D29219371403}" type="sibTrans" cxnId="{EBA1439B-65A9-4840-A5B0-3E56059B2A00}">
      <dgm:prSet/>
      <dgm:spPr/>
      <dgm:t>
        <a:bodyPr/>
        <a:lstStyle/>
        <a:p>
          <a:endParaRPr lang="en-US"/>
        </a:p>
      </dgm:t>
    </dgm:pt>
    <dgm:pt modelId="{3C10679D-6C3D-416C-AB87-F366C62A287E}" type="pres">
      <dgm:prSet presAssocID="{6530E821-2F09-43DD-8813-1824741F8B4C}" presName="Name0" presStyleCnt="0">
        <dgm:presLayoutVars>
          <dgm:dir/>
          <dgm:resizeHandles val="exact"/>
        </dgm:presLayoutVars>
      </dgm:prSet>
      <dgm:spPr/>
      <dgm:t>
        <a:bodyPr/>
        <a:lstStyle/>
        <a:p>
          <a:endParaRPr lang="en-US"/>
        </a:p>
      </dgm:t>
    </dgm:pt>
    <dgm:pt modelId="{F0BF3990-1B55-4FF1-85B1-87408A614281}" type="pres">
      <dgm:prSet presAssocID="{A295D589-A5B8-4080-AFE9-8EAE8EE1C19C}" presName="node" presStyleLbl="node1" presStyleIdx="0" presStyleCnt="16">
        <dgm:presLayoutVars>
          <dgm:bulletEnabled val="1"/>
        </dgm:presLayoutVars>
      </dgm:prSet>
      <dgm:spPr/>
      <dgm:t>
        <a:bodyPr/>
        <a:lstStyle/>
        <a:p>
          <a:endParaRPr lang="en-US"/>
        </a:p>
      </dgm:t>
    </dgm:pt>
    <dgm:pt modelId="{E38FB5FA-37D3-4271-8AE2-560ED6D73F8F}" type="pres">
      <dgm:prSet presAssocID="{FDC95422-7CDC-48F6-85D5-AD9D7FF0581A}" presName="sibTrans" presStyleLbl="sibTrans1D1" presStyleIdx="0" presStyleCnt="15"/>
      <dgm:spPr/>
      <dgm:t>
        <a:bodyPr/>
        <a:lstStyle/>
        <a:p>
          <a:endParaRPr lang="en-US"/>
        </a:p>
      </dgm:t>
    </dgm:pt>
    <dgm:pt modelId="{D86B9D7C-14F7-4307-93E4-873011E9C576}" type="pres">
      <dgm:prSet presAssocID="{FDC95422-7CDC-48F6-85D5-AD9D7FF0581A}" presName="connectorText" presStyleLbl="sibTrans1D1" presStyleIdx="0" presStyleCnt="15"/>
      <dgm:spPr/>
      <dgm:t>
        <a:bodyPr/>
        <a:lstStyle/>
        <a:p>
          <a:endParaRPr lang="en-US"/>
        </a:p>
      </dgm:t>
    </dgm:pt>
    <dgm:pt modelId="{3A5FBEB0-0063-4016-B0B4-D3C4DC904329}" type="pres">
      <dgm:prSet presAssocID="{1FD5DCC3-98CC-4021-989F-92C48D6D0901}" presName="node" presStyleLbl="node1" presStyleIdx="1" presStyleCnt="16">
        <dgm:presLayoutVars>
          <dgm:bulletEnabled val="1"/>
        </dgm:presLayoutVars>
      </dgm:prSet>
      <dgm:spPr/>
      <dgm:t>
        <a:bodyPr/>
        <a:lstStyle/>
        <a:p>
          <a:endParaRPr lang="en-US"/>
        </a:p>
      </dgm:t>
    </dgm:pt>
    <dgm:pt modelId="{DFAE22EA-779C-4D07-9D3A-1F698D62CB4E}" type="pres">
      <dgm:prSet presAssocID="{A40342E7-F4F9-496C-AAA7-792DC60F4109}" presName="sibTrans" presStyleLbl="sibTrans1D1" presStyleIdx="1" presStyleCnt="15"/>
      <dgm:spPr/>
      <dgm:t>
        <a:bodyPr/>
        <a:lstStyle/>
        <a:p>
          <a:endParaRPr lang="en-US"/>
        </a:p>
      </dgm:t>
    </dgm:pt>
    <dgm:pt modelId="{D5209861-14BA-49A8-AB07-EA0632D3DC16}" type="pres">
      <dgm:prSet presAssocID="{A40342E7-F4F9-496C-AAA7-792DC60F4109}" presName="connectorText" presStyleLbl="sibTrans1D1" presStyleIdx="1" presStyleCnt="15"/>
      <dgm:spPr/>
      <dgm:t>
        <a:bodyPr/>
        <a:lstStyle/>
        <a:p>
          <a:endParaRPr lang="en-US"/>
        </a:p>
      </dgm:t>
    </dgm:pt>
    <dgm:pt modelId="{E5609A3A-0071-4407-9747-59FAD28365AF}" type="pres">
      <dgm:prSet presAssocID="{10C3B656-1DF2-49B8-B491-6F0D8C92E306}" presName="node" presStyleLbl="node1" presStyleIdx="2" presStyleCnt="16">
        <dgm:presLayoutVars>
          <dgm:bulletEnabled val="1"/>
        </dgm:presLayoutVars>
      </dgm:prSet>
      <dgm:spPr/>
      <dgm:t>
        <a:bodyPr/>
        <a:lstStyle/>
        <a:p>
          <a:endParaRPr lang="en-US"/>
        </a:p>
      </dgm:t>
    </dgm:pt>
    <dgm:pt modelId="{D9FA23E7-C992-47B3-B1FE-45EA3F37B048}" type="pres">
      <dgm:prSet presAssocID="{8B6B3E94-78C1-4E95-8F61-667F080C48B4}" presName="sibTrans" presStyleLbl="sibTrans1D1" presStyleIdx="2" presStyleCnt="15"/>
      <dgm:spPr/>
      <dgm:t>
        <a:bodyPr/>
        <a:lstStyle/>
        <a:p>
          <a:endParaRPr lang="en-US"/>
        </a:p>
      </dgm:t>
    </dgm:pt>
    <dgm:pt modelId="{B74AFA52-D0DC-4B94-950D-0EFEF880EAD6}" type="pres">
      <dgm:prSet presAssocID="{8B6B3E94-78C1-4E95-8F61-667F080C48B4}" presName="connectorText" presStyleLbl="sibTrans1D1" presStyleIdx="2" presStyleCnt="15"/>
      <dgm:spPr/>
      <dgm:t>
        <a:bodyPr/>
        <a:lstStyle/>
        <a:p>
          <a:endParaRPr lang="en-US"/>
        </a:p>
      </dgm:t>
    </dgm:pt>
    <dgm:pt modelId="{CBCDC75B-105D-41DE-A76C-FC6F0C4FDF0E}" type="pres">
      <dgm:prSet presAssocID="{FFDC32B1-C0F7-4DF3-B635-CC8F00E30A21}" presName="node" presStyleLbl="node1" presStyleIdx="3" presStyleCnt="16">
        <dgm:presLayoutVars>
          <dgm:bulletEnabled val="1"/>
        </dgm:presLayoutVars>
      </dgm:prSet>
      <dgm:spPr/>
      <dgm:t>
        <a:bodyPr/>
        <a:lstStyle/>
        <a:p>
          <a:endParaRPr lang="en-US"/>
        </a:p>
      </dgm:t>
    </dgm:pt>
    <dgm:pt modelId="{F1F0EA2A-D836-4DD9-911F-9F62788DC5D5}" type="pres">
      <dgm:prSet presAssocID="{FD5030C9-CD23-4D02-BE41-FA64635D74A9}" presName="sibTrans" presStyleLbl="sibTrans1D1" presStyleIdx="3" presStyleCnt="15"/>
      <dgm:spPr/>
      <dgm:t>
        <a:bodyPr/>
        <a:lstStyle/>
        <a:p>
          <a:endParaRPr lang="en-US"/>
        </a:p>
      </dgm:t>
    </dgm:pt>
    <dgm:pt modelId="{C39317BC-D77D-4E12-B7D7-228EB1DDF219}" type="pres">
      <dgm:prSet presAssocID="{FD5030C9-CD23-4D02-BE41-FA64635D74A9}" presName="connectorText" presStyleLbl="sibTrans1D1" presStyleIdx="3" presStyleCnt="15"/>
      <dgm:spPr/>
      <dgm:t>
        <a:bodyPr/>
        <a:lstStyle/>
        <a:p>
          <a:endParaRPr lang="en-US"/>
        </a:p>
      </dgm:t>
    </dgm:pt>
    <dgm:pt modelId="{1C71D702-B007-4AF7-95DB-378D085D28A8}" type="pres">
      <dgm:prSet presAssocID="{D6A1FAFE-AED4-4EB8-96B5-D2185C958D62}" presName="node" presStyleLbl="node1" presStyleIdx="4" presStyleCnt="16">
        <dgm:presLayoutVars>
          <dgm:bulletEnabled val="1"/>
        </dgm:presLayoutVars>
      </dgm:prSet>
      <dgm:spPr/>
      <dgm:t>
        <a:bodyPr/>
        <a:lstStyle/>
        <a:p>
          <a:endParaRPr lang="en-US"/>
        </a:p>
      </dgm:t>
    </dgm:pt>
    <dgm:pt modelId="{0E9DB081-22DE-4C65-B8E4-DE357722BD6A}" type="pres">
      <dgm:prSet presAssocID="{ED6DA3DB-B5E1-4AE5-837C-6D4332509AF9}" presName="sibTrans" presStyleLbl="sibTrans1D1" presStyleIdx="4" presStyleCnt="15"/>
      <dgm:spPr/>
      <dgm:t>
        <a:bodyPr/>
        <a:lstStyle/>
        <a:p>
          <a:endParaRPr lang="en-US"/>
        </a:p>
      </dgm:t>
    </dgm:pt>
    <dgm:pt modelId="{1DC344DB-75B3-4B88-8A09-C21618CF410D}" type="pres">
      <dgm:prSet presAssocID="{ED6DA3DB-B5E1-4AE5-837C-6D4332509AF9}" presName="connectorText" presStyleLbl="sibTrans1D1" presStyleIdx="4" presStyleCnt="15"/>
      <dgm:spPr/>
      <dgm:t>
        <a:bodyPr/>
        <a:lstStyle/>
        <a:p>
          <a:endParaRPr lang="en-US"/>
        </a:p>
      </dgm:t>
    </dgm:pt>
    <dgm:pt modelId="{385B6117-C96B-4B16-9609-F09C4CD5651B}" type="pres">
      <dgm:prSet presAssocID="{A7AD9FBE-7892-4618-9C7D-E61CE0060EC6}" presName="node" presStyleLbl="node1" presStyleIdx="5" presStyleCnt="16">
        <dgm:presLayoutVars>
          <dgm:bulletEnabled val="1"/>
        </dgm:presLayoutVars>
      </dgm:prSet>
      <dgm:spPr/>
      <dgm:t>
        <a:bodyPr/>
        <a:lstStyle/>
        <a:p>
          <a:endParaRPr lang="en-US"/>
        </a:p>
      </dgm:t>
    </dgm:pt>
    <dgm:pt modelId="{4520EDE5-F685-4D4D-9BD6-4B30F37DC516}" type="pres">
      <dgm:prSet presAssocID="{D90E8575-5983-4E12-B9B5-FF8F82E302FF}" presName="sibTrans" presStyleLbl="sibTrans1D1" presStyleIdx="5" presStyleCnt="15"/>
      <dgm:spPr/>
      <dgm:t>
        <a:bodyPr/>
        <a:lstStyle/>
        <a:p>
          <a:endParaRPr lang="en-US"/>
        </a:p>
      </dgm:t>
    </dgm:pt>
    <dgm:pt modelId="{D79A5AE9-08C9-40A9-8F0E-D0B46B608EA6}" type="pres">
      <dgm:prSet presAssocID="{D90E8575-5983-4E12-B9B5-FF8F82E302FF}" presName="connectorText" presStyleLbl="sibTrans1D1" presStyleIdx="5" presStyleCnt="15"/>
      <dgm:spPr/>
      <dgm:t>
        <a:bodyPr/>
        <a:lstStyle/>
        <a:p>
          <a:endParaRPr lang="en-US"/>
        </a:p>
      </dgm:t>
    </dgm:pt>
    <dgm:pt modelId="{2A247D81-C9CF-4DFF-BE4F-F121ED56EFE8}" type="pres">
      <dgm:prSet presAssocID="{7156FD96-42C0-4E14-8675-8452BFB6DA69}" presName="node" presStyleLbl="node1" presStyleIdx="6" presStyleCnt="16">
        <dgm:presLayoutVars>
          <dgm:bulletEnabled val="1"/>
        </dgm:presLayoutVars>
      </dgm:prSet>
      <dgm:spPr/>
      <dgm:t>
        <a:bodyPr/>
        <a:lstStyle/>
        <a:p>
          <a:endParaRPr lang="en-US"/>
        </a:p>
      </dgm:t>
    </dgm:pt>
    <dgm:pt modelId="{F24BE4D4-ABE6-4E78-A393-B53A7FE3C3FB}" type="pres">
      <dgm:prSet presAssocID="{E87EDF53-3C25-4085-A6D5-FDCB3AD7B93D}" presName="sibTrans" presStyleLbl="sibTrans1D1" presStyleIdx="6" presStyleCnt="15"/>
      <dgm:spPr/>
      <dgm:t>
        <a:bodyPr/>
        <a:lstStyle/>
        <a:p>
          <a:endParaRPr lang="en-US"/>
        </a:p>
      </dgm:t>
    </dgm:pt>
    <dgm:pt modelId="{6147DF19-488C-4ED8-AD72-6EFBC1958AD2}" type="pres">
      <dgm:prSet presAssocID="{E87EDF53-3C25-4085-A6D5-FDCB3AD7B93D}" presName="connectorText" presStyleLbl="sibTrans1D1" presStyleIdx="6" presStyleCnt="15"/>
      <dgm:spPr/>
      <dgm:t>
        <a:bodyPr/>
        <a:lstStyle/>
        <a:p>
          <a:endParaRPr lang="en-US"/>
        </a:p>
      </dgm:t>
    </dgm:pt>
    <dgm:pt modelId="{610F8F88-09CB-4414-B71C-CD538C617AEB}" type="pres">
      <dgm:prSet presAssocID="{F5AC012D-6EEE-4A3D-9A2D-6F4A2993E2DB}" presName="node" presStyleLbl="node1" presStyleIdx="7" presStyleCnt="16">
        <dgm:presLayoutVars>
          <dgm:bulletEnabled val="1"/>
        </dgm:presLayoutVars>
      </dgm:prSet>
      <dgm:spPr/>
      <dgm:t>
        <a:bodyPr/>
        <a:lstStyle/>
        <a:p>
          <a:endParaRPr lang="en-US"/>
        </a:p>
      </dgm:t>
    </dgm:pt>
    <dgm:pt modelId="{4D03576A-E355-49A8-9ED6-524CE28A48CB}" type="pres">
      <dgm:prSet presAssocID="{940E84E0-F7A2-4906-942E-0B1E546882B6}" presName="sibTrans" presStyleLbl="sibTrans1D1" presStyleIdx="7" presStyleCnt="15"/>
      <dgm:spPr/>
      <dgm:t>
        <a:bodyPr/>
        <a:lstStyle/>
        <a:p>
          <a:endParaRPr lang="en-US"/>
        </a:p>
      </dgm:t>
    </dgm:pt>
    <dgm:pt modelId="{CA417490-EB99-43A0-82D7-B2FE7A6A0378}" type="pres">
      <dgm:prSet presAssocID="{940E84E0-F7A2-4906-942E-0B1E546882B6}" presName="connectorText" presStyleLbl="sibTrans1D1" presStyleIdx="7" presStyleCnt="15"/>
      <dgm:spPr/>
      <dgm:t>
        <a:bodyPr/>
        <a:lstStyle/>
        <a:p>
          <a:endParaRPr lang="en-US"/>
        </a:p>
      </dgm:t>
    </dgm:pt>
    <dgm:pt modelId="{6865098F-779C-4FE6-A900-E885BCCB6BA9}" type="pres">
      <dgm:prSet presAssocID="{D950FF21-8F56-4359-AED6-C1EE17CF9581}" presName="node" presStyleLbl="node1" presStyleIdx="8" presStyleCnt="16">
        <dgm:presLayoutVars>
          <dgm:bulletEnabled val="1"/>
        </dgm:presLayoutVars>
      </dgm:prSet>
      <dgm:spPr/>
      <dgm:t>
        <a:bodyPr/>
        <a:lstStyle/>
        <a:p>
          <a:endParaRPr lang="en-US"/>
        </a:p>
      </dgm:t>
    </dgm:pt>
    <dgm:pt modelId="{982785B0-5D34-467F-B387-7B7F008CBB07}" type="pres">
      <dgm:prSet presAssocID="{D69FE533-77A1-46DF-9D0C-689D83A23772}" presName="sibTrans" presStyleLbl="sibTrans1D1" presStyleIdx="8" presStyleCnt="15"/>
      <dgm:spPr/>
      <dgm:t>
        <a:bodyPr/>
        <a:lstStyle/>
        <a:p>
          <a:endParaRPr lang="en-US"/>
        </a:p>
      </dgm:t>
    </dgm:pt>
    <dgm:pt modelId="{1C10EC6F-BA14-45EE-AD51-B2C6406C6C61}" type="pres">
      <dgm:prSet presAssocID="{D69FE533-77A1-46DF-9D0C-689D83A23772}" presName="connectorText" presStyleLbl="sibTrans1D1" presStyleIdx="8" presStyleCnt="15"/>
      <dgm:spPr/>
      <dgm:t>
        <a:bodyPr/>
        <a:lstStyle/>
        <a:p>
          <a:endParaRPr lang="en-US"/>
        </a:p>
      </dgm:t>
    </dgm:pt>
    <dgm:pt modelId="{50179446-9901-4B9E-8660-8AFACF21FBA6}" type="pres">
      <dgm:prSet presAssocID="{B88BBC1A-14B4-4F9E-88FC-30061476555C}" presName="node" presStyleLbl="node1" presStyleIdx="9" presStyleCnt="16">
        <dgm:presLayoutVars>
          <dgm:bulletEnabled val="1"/>
        </dgm:presLayoutVars>
      </dgm:prSet>
      <dgm:spPr/>
      <dgm:t>
        <a:bodyPr/>
        <a:lstStyle/>
        <a:p>
          <a:endParaRPr lang="en-US"/>
        </a:p>
      </dgm:t>
    </dgm:pt>
    <dgm:pt modelId="{B5DCB202-EDE5-4C04-A029-50B75C770468}" type="pres">
      <dgm:prSet presAssocID="{86CF9261-6D97-4619-96DF-6077084C86AB}" presName="sibTrans" presStyleLbl="sibTrans1D1" presStyleIdx="9" presStyleCnt="15"/>
      <dgm:spPr/>
      <dgm:t>
        <a:bodyPr/>
        <a:lstStyle/>
        <a:p>
          <a:endParaRPr lang="en-US"/>
        </a:p>
      </dgm:t>
    </dgm:pt>
    <dgm:pt modelId="{63E8410A-2D32-43B7-884A-6ECB4F41F6BA}" type="pres">
      <dgm:prSet presAssocID="{86CF9261-6D97-4619-96DF-6077084C86AB}" presName="connectorText" presStyleLbl="sibTrans1D1" presStyleIdx="9" presStyleCnt="15"/>
      <dgm:spPr/>
      <dgm:t>
        <a:bodyPr/>
        <a:lstStyle/>
        <a:p>
          <a:endParaRPr lang="en-US"/>
        </a:p>
      </dgm:t>
    </dgm:pt>
    <dgm:pt modelId="{A62D1E58-1544-4A5C-B7EF-7BEC275AEBA2}" type="pres">
      <dgm:prSet presAssocID="{5C0FF3F0-1AE5-413B-9FC8-401E0D68865D}" presName="node" presStyleLbl="node1" presStyleIdx="10" presStyleCnt="16">
        <dgm:presLayoutVars>
          <dgm:bulletEnabled val="1"/>
        </dgm:presLayoutVars>
      </dgm:prSet>
      <dgm:spPr/>
      <dgm:t>
        <a:bodyPr/>
        <a:lstStyle/>
        <a:p>
          <a:endParaRPr lang="en-US"/>
        </a:p>
      </dgm:t>
    </dgm:pt>
    <dgm:pt modelId="{BCE83F04-929D-47AF-B35A-90D6F25EC0A5}" type="pres">
      <dgm:prSet presAssocID="{E76EF69F-E21B-47D8-A2B2-755D6C52607D}" presName="sibTrans" presStyleLbl="sibTrans1D1" presStyleIdx="10" presStyleCnt="15"/>
      <dgm:spPr/>
      <dgm:t>
        <a:bodyPr/>
        <a:lstStyle/>
        <a:p>
          <a:endParaRPr lang="en-US"/>
        </a:p>
      </dgm:t>
    </dgm:pt>
    <dgm:pt modelId="{41CC1C44-A4E4-4F8C-A06A-FB4D737A6A6F}" type="pres">
      <dgm:prSet presAssocID="{E76EF69F-E21B-47D8-A2B2-755D6C52607D}" presName="connectorText" presStyleLbl="sibTrans1D1" presStyleIdx="10" presStyleCnt="15"/>
      <dgm:spPr/>
      <dgm:t>
        <a:bodyPr/>
        <a:lstStyle/>
        <a:p>
          <a:endParaRPr lang="en-US"/>
        </a:p>
      </dgm:t>
    </dgm:pt>
    <dgm:pt modelId="{703FB137-13A0-4D69-91E5-A25EB6F94ACF}" type="pres">
      <dgm:prSet presAssocID="{864E2471-9D62-43CC-800C-99983D71822A}" presName="node" presStyleLbl="node1" presStyleIdx="11" presStyleCnt="16">
        <dgm:presLayoutVars>
          <dgm:bulletEnabled val="1"/>
        </dgm:presLayoutVars>
      </dgm:prSet>
      <dgm:spPr/>
      <dgm:t>
        <a:bodyPr/>
        <a:lstStyle/>
        <a:p>
          <a:endParaRPr lang="en-US"/>
        </a:p>
      </dgm:t>
    </dgm:pt>
    <dgm:pt modelId="{C2296CCA-FD5E-4DF1-AAB6-30E27B624713}" type="pres">
      <dgm:prSet presAssocID="{A24BFB33-96D6-41C4-A70A-A46648B5FE49}" presName="sibTrans" presStyleLbl="sibTrans1D1" presStyleIdx="11" presStyleCnt="15"/>
      <dgm:spPr/>
      <dgm:t>
        <a:bodyPr/>
        <a:lstStyle/>
        <a:p>
          <a:endParaRPr lang="en-US"/>
        </a:p>
      </dgm:t>
    </dgm:pt>
    <dgm:pt modelId="{692F4308-F352-4AC6-BC10-42CC2981D112}" type="pres">
      <dgm:prSet presAssocID="{A24BFB33-96D6-41C4-A70A-A46648B5FE49}" presName="connectorText" presStyleLbl="sibTrans1D1" presStyleIdx="11" presStyleCnt="15"/>
      <dgm:spPr/>
      <dgm:t>
        <a:bodyPr/>
        <a:lstStyle/>
        <a:p>
          <a:endParaRPr lang="en-US"/>
        </a:p>
      </dgm:t>
    </dgm:pt>
    <dgm:pt modelId="{484D08B0-BEF1-487C-B369-0A1AD2B3B1EB}" type="pres">
      <dgm:prSet presAssocID="{F22E142F-86FA-4CAF-9932-FDD52B9BF91C}" presName="node" presStyleLbl="node1" presStyleIdx="12" presStyleCnt="16">
        <dgm:presLayoutVars>
          <dgm:bulletEnabled val="1"/>
        </dgm:presLayoutVars>
      </dgm:prSet>
      <dgm:spPr/>
      <dgm:t>
        <a:bodyPr/>
        <a:lstStyle/>
        <a:p>
          <a:endParaRPr lang="en-US"/>
        </a:p>
      </dgm:t>
    </dgm:pt>
    <dgm:pt modelId="{FCF4F2F0-A651-4E28-A4E5-3275823C2014}" type="pres">
      <dgm:prSet presAssocID="{3BBD1FED-0527-4DB6-87EC-6F96E68A25CF}" presName="sibTrans" presStyleLbl="sibTrans1D1" presStyleIdx="12" presStyleCnt="15"/>
      <dgm:spPr/>
      <dgm:t>
        <a:bodyPr/>
        <a:lstStyle/>
        <a:p>
          <a:endParaRPr lang="en-US"/>
        </a:p>
      </dgm:t>
    </dgm:pt>
    <dgm:pt modelId="{6367D3F1-E8FE-41A1-AC61-2E9C0999C504}" type="pres">
      <dgm:prSet presAssocID="{3BBD1FED-0527-4DB6-87EC-6F96E68A25CF}" presName="connectorText" presStyleLbl="sibTrans1D1" presStyleIdx="12" presStyleCnt="15"/>
      <dgm:spPr/>
      <dgm:t>
        <a:bodyPr/>
        <a:lstStyle/>
        <a:p>
          <a:endParaRPr lang="en-US"/>
        </a:p>
      </dgm:t>
    </dgm:pt>
    <dgm:pt modelId="{953D8D75-AFF1-4390-9845-777A2D7BD742}" type="pres">
      <dgm:prSet presAssocID="{E2FF64A5-C295-489D-90FE-B6326C6210F4}" presName="node" presStyleLbl="node1" presStyleIdx="13" presStyleCnt="16">
        <dgm:presLayoutVars>
          <dgm:bulletEnabled val="1"/>
        </dgm:presLayoutVars>
      </dgm:prSet>
      <dgm:spPr/>
      <dgm:t>
        <a:bodyPr/>
        <a:lstStyle/>
        <a:p>
          <a:endParaRPr lang="en-US"/>
        </a:p>
      </dgm:t>
    </dgm:pt>
    <dgm:pt modelId="{CCE250E9-91E5-4A0A-9EE3-ED7B3774F185}" type="pres">
      <dgm:prSet presAssocID="{1E884DA8-E132-4CC4-AE7C-866811927C28}" presName="sibTrans" presStyleLbl="sibTrans1D1" presStyleIdx="13" presStyleCnt="15"/>
      <dgm:spPr/>
      <dgm:t>
        <a:bodyPr/>
        <a:lstStyle/>
        <a:p>
          <a:endParaRPr lang="en-US"/>
        </a:p>
      </dgm:t>
    </dgm:pt>
    <dgm:pt modelId="{D8657F8C-679B-4356-8110-E24D9D7689CE}" type="pres">
      <dgm:prSet presAssocID="{1E884DA8-E132-4CC4-AE7C-866811927C28}" presName="connectorText" presStyleLbl="sibTrans1D1" presStyleIdx="13" presStyleCnt="15"/>
      <dgm:spPr/>
      <dgm:t>
        <a:bodyPr/>
        <a:lstStyle/>
        <a:p>
          <a:endParaRPr lang="en-US"/>
        </a:p>
      </dgm:t>
    </dgm:pt>
    <dgm:pt modelId="{4F62EF33-FAC9-4DEB-BA10-4AF1852804B3}" type="pres">
      <dgm:prSet presAssocID="{3565D602-3C64-4BB9-8C08-9EC7A85FC8F8}" presName="node" presStyleLbl="node1" presStyleIdx="14" presStyleCnt="16">
        <dgm:presLayoutVars>
          <dgm:bulletEnabled val="1"/>
        </dgm:presLayoutVars>
      </dgm:prSet>
      <dgm:spPr/>
      <dgm:t>
        <a:bodyPr/>
        <a:lstStyle/>
        <a:p>
          <a:endParaRPr lang="en-US"/>
        </a:p>
      </dgm:t>
    </dgm:pt>
    <dgm:pt modelId="{574CB89F-A200-40BF-BF2F-F4A1A2FC942D}" type="pres">
      <dgm:prSet presAssocID="{35619CBA-4C43-4E65-9490-94F30279AFDD}" presName="sibTrans" presStyleLbl="sibTrans1D1" presStyleIdx="14" presStyleCnt="15"/>
      <dgm:spPr/>
      <dgm:t>
        <a:bodyPr/>
        <a:lstStyle/>
        <a:p>
          <a:endParaRPr lang="en-US"/>
        </a:p>
      </dgm:t>
    </dgm:pt>
    <dgm:pt modelId="{55A58A46-E09E-44F7-BEFC-5115DB80E793}" type="pres">
      <dgm:prSet presAssocID="{35619CBA-4C43-4E65-9490-94F30279AFDD}" presName="connectorText" presStyleLbl="sibTrans1D1" presStyleIdx="14" presStyleCnt="15"/>
      <dgm:spPr/>
      <dgm:t>
        <a:bodyPr/>
        <a:lstStyle/>
        <a:p>
          <a:endParaRPr lang="en-US"/>
        </a:p>
      </dgm:t>
    </dgm:pt>
    <dgm:pt modelId="{76CB038B-A9D3-46C6-9BAF-00D984361821}" type="pres">
      <dgm:prSet presAssocID="{1D4542CE-82E7-4E11-A0D7-AAFD08483F23}" presName="node" presStyleLbl="node1" presStyleIdx="15" presStyleCnt="16">
        <dgm:presLayoutVars>
          <dgm:bulletEnabled val="1"/>
        </dgm:presLayoutVars>
      </dgm:prSet>
      <dgm:spPr/>
      <dgm:t>
        <a:bodyPr/>
        <a:lstStyle/>
        <a:p>
          <a:endParaRPr lang="en-US"/>
        </a:p>
      </dgm:t>
    </dgm:pt>
  </dgm:ptLst>
  <dgm:cxnLst>
    <dgm:cxn modelId="{DE76DA57-B363-4ECF-9234-355058C81959}" srcId="{6530E821-2F09-43DD-8813-1824741F8B4C}" destId="{5C0FF3F0-1AE5-413B-9FC8-401E0D68865D}" srcOrd="10" destOrd="0" parTransId="{FC4DB3C4-2999-4E93-961C-483D25824E70}" sibTransId="{E76EF69F-E21B-47D8-A2B2-755D6C52607D}"/>
    <dgm:cxn modelId="{49B5A94F-6934-47EC-9CA9-EFAB5DB47E86}" type="presOf" srcId="{1FD5DCC3-98CC-4021-989F-92C48D6D0901}" destId="{3A5FBEB0-0063-4016-B0B4-D3C4DC904329}" srcOrd="0" destOrd="0" presId="urn:microsoft.com/office/officeart/2005/8/layout/bProcess3"/>
    <dgm:cxn modelId="{9E206EFF-0C6F-4DFA-A0A2-810F4996BEA1}" type="presOf" srcId="{A7AD9FBE-7892-4618-9C7D-E61CE0060EC6}" destId="{385B6117-C96B-4B16-9609-F09C4CD5651B}" srcOrd="0" destOrd="0" presId="urn:microsoft.com/office/officeart/2005/8/layout/bProcess3"/>
    <dgm:cxn modelId="{65A82BDA-A7A0-48B5-B8FE-5421D04D3861}" srcId="{6530E821-2F09-43DD-8813-1824741F8B4C}" destId="{7156FD96-42C0-4E14-8675-8452BFB6DA69}" srcOrd="6" destOrd="0" parTransId="{72A32DB4-8378-487D-9BE9-ED2F4022BA32}" sibTransId="{E87EDF53-3C25-4085-A6D5-FDCB3AD7B93D}"/>
    <dgm:cxn modelId="{B9FBDFA2-735A-4BF3-8230-401A4EC847C3}" type="presOf" srcId="{D950FF21-8F56-4359-AED6-C1EE17CF9581}" destId="{6865098F-779C-4FE6-A900-E885BCCB6BA9}" srcOrd="0" destOrd="0" presId="urn:microsoft.com/office/officeart/2005/8/layout/bProcess3"/>
    <dgm:cxn modelId="{DF88FBC3-9D71-4F17-A54C-4EB9F41CE6A1}" srcId="{6530E821-2F09-43DD-8813-1824741F8B4C}" destId="{D6A1FAFE-AED4-4EB8-96B5-D2185C958D62}" srcOrd="4" destOrd="0" parTransId="{0E42F738-4679-41F3-9BE3-1171FA746277}" sibTransId="{ED6DA3DB-B5E1-4AE5-837C-6D4332509AF9}"/>
    <dgm:cxn modelId="{638E78FB-6A0D-4BF2-AD80-841D64544009}" type="presOf" srcId="{86CF9261-6D97-4619-96DF-6077084C86AB}" destId="{B5DCB202-EDE5-4C04-A029-50B75C770468}" srcOrd="0" destOrd="0" presId="urn:microsoft.com/office/officeart/2005/8/layout/bProcess3"/>
    <dgm:cxn modelId="{651523B5-376B-4FB4-BE5B-DE5C5489038F}" type="presOf" srcId="{FD5030C9-CD23-4D02-BE41-FA64635D74A9}" destId="{F1F0EA2A-D836-4DD9-911F-9F62788DC5D5}" srcOrd="0" destOrd="0" presId="urn:microsoft.com/office/officeart/2005/8/layout/bProcess3"/>
    <dgm:cxn modelId="{DB02B072-C58D-4E19-99C1-2A9682309790}" type="presOf" srcId="{3BBD1FED-0527-4DB6-87EC-6F96E68A25CF}" destId="{6367D3F1-E8FE-41A1-AC61-2E9C0999C504}" srcOrd="1" destOrd="0" presId="urn:microsoft.com/office/officeart/2005/8/layout/bProcess3"/>
    <dgm:cxn modelId="{5416582C-F9F1-4580-A1C0-02725EEC75CB}" srcId="{6530E821-2F09-43DD-8813-1824741F8B4C}" destId="{F22E142F-86FA-4CAF-9932-FDD52B9BF91C}" srcOrd="12" destOrd="0" parTransId="{704852B3-C104-437D-A1D5-BF632BC66174}" sibTransId="{3BBD1FED-0527-4DB6-87EC-6F96E68A25CF}"/>
    <dgm:cxn modelId="{05B82A1A-E244-4AC1-883B-723BE32C767F}" type="presOf" srcId="{E87EDF53-3C25-4085-A6D5-FDCB3AD7B93D}" destId="{6147DF19-488C-4ED8-AD72-6EFBC1958AD2}" srcOrd="1" destOrd="0" presId="urn:microsoft.com/office/officeart/2005/8/layout/bProcess3"/>
    <dgm:cxn modelId="{F2B88004-0069-44E5-96F0-3778FB388F30}" type="presOf" srcId="{E76EF69F-E21B-47D8-A2B2-755D6C52607D}" destId="{BCE83F04-929D-47AF-B35A-90D6F25EC0A5}" srcOrd="0" destOrd="0" presId="urn:microsoft.com/office/officeart/2005/8/layout/bProcess3"/>
    <dgm:cxn modelId="{CE7D3C18-C793-486F-9227-39ACAAF7CB9A}" type="presOf" srcId="{6530E821-2F09-43DD-8813-1824741F8B4C}" destId="{3C10679D-6C3D-416C-AB87-F366C62A287E}" srcOrd="0" destOrd="0" presId="urn:microsoft.com/office/officeart/2005/8/layout/bProcess3"/>
    <dgm:cxn modelId="{B5CB6B7C-7820-47EC-83FE-5F21A17442BA}" type="presOf" srcId="{864E2471-9D62-43CC-800C-99983D71822A}" destId="{703FB137-13A0-4D69-91E5-A25EB6F94ACF}" srcOrd="0" destOrd="0" presId="urn:microsoft.com/office/officeart/2005/8/layout/bProcess3"/>
    <dgm:cxn modelId="{EEC839C1-848F-4C9F-BE3D-1A051B767645}" type="presOf" srcId="{A40342E7-F4F9-496C-AAA7-792DC60F4109}" destId="{DFAE22EA-779C-4D07-9D3A-1F698D62CB4E}" srcOrd="0" destOrd="0" presId="urn:microsoft.com/office/officeart/2005/8/layout/bProcess3"/>
    <dgm:cxn modelId="{279D9098-ABF7-4C27-B0B6-1D45A4B3C92A}" type="presOf" srcId="{D90E8575-5983-4E12-B9B5-FF8F82E302FF}" destId="{4520EDE5-F685-4D4D-9BD6-4B30F37DC516}" srcOrd="0" destOrd="0" presId="urn:microsoft.com/office/officeart/2005/8/layout/bProcess3"/>
    <dgm:cxn modelId="{34670348-98D1-4872-90BD-9F5F8B5C65DA}" type="presOf" srcId="{940E84E0-F7A2-4906-942E-0B1E546882B6}" destId="{CA417490-EB99-43A0-82D7-B2FE7A6A0378}" srcOrd="1" destOrd="0" presId="urn:microsoft.com/office/officeart/2005/8/layout/bProcess3"/>
    <dgm:cxn modelId="{8DF1BF18-500B-4F53-AC3D-DA13367841E4}" type="presOf" srcId="{F22E142F-86FA-4CAF-9932-FDD52B9BF91C}" destId="{484D08B0-BEF1-487C-B369-0A1AD2B3B1EB}" srcOrd="0" destOrd="0" presId="urn:microsoft.com/office/officeart/2005/8/layout/bProcess3"/>
    <dgm:cxn modelId="{FF65052E-9067-4248-AAA2-FDA72858D930}" type="presOf" srcId="{35619CBA-4C43-4E65-9490-94F30279AFDD}" destId="{574CB89F-A200-40BF-BF2F-F4A1A2FC942D}" srcOrd="0" destOrd="0" presId="urn:microsoft.com/office/officeart/2005/8/layout/bProcess3"/>
    <dgm:cxn modelId="{4344F613-1D28-4CB0-A601-D2DB54F645FC}" srcId="{6530E821-2F09-43DD-8813-1824741F8B4C}" destId="{3565D602-3C64-4BB9-8C08-9EC7A85FC8F8}" srcOrd="14" destOrd="0" parTransId="{343CCD98-BD3C-4B11-B324-2D5C4F19F455}" sibTransId="{35619CBA-4C43-4E65-9490-94F30279AFDD}"/>
    <dgm:cxn modelId="{2BBCDCD0-4216-4B10-BF88-A671399D26A2}" type="presOf" srcId="{1E884DA8-E132-4CC4-AE7C-866811927C28}" destId="{CCE250E9-91E5-4A0A-9EE3-ED7B3774F185}" srcOrd="0" destOrd="0" presId="urn:microsoft.com/office/officeart/2005/8/layout/bProcess3"/>
    <dgm:cxn modelId="{B4152180-D806-4174-A0F7-54AB17BDA642}" srcId="{6530E821-2F09-43DD-8813-1824741F8B4C}" destId="{A295D589-A5B8-4080-AFE9-8EAE8EE1C19C}" srcOrd="0" destOrd="0" parTransId="{AB0366B8-C359-486C-AF48-6832E3E67DF2}" sibTransId="{FDC95422-7CDC-48F6-85D5-AD9D7FF0581A}"/>
    <dgm:cxn modelId="{5F9C179E-149C-4AC5-8EAB-AB92B7D7C482}" type="presOf" srcId="{35619CBA-4C43-4E65-9490-94F30279AFDD}" destId="{55A58A46-E09E-44F7-BEFC-5115DB80E793}" srcOrd="1" destOrd="0" presId="urn:microsoft.com/office/officeart/2005/8/layout/bProcess3"/>
    <dgm:cxn modelId="{71BD4429-7396-4B01-97E2-2037B5EE432D}" type="presOf" srcId="{A40342E7-F4F9-496C-AAA7-792DC60F4109}" destId="{D5209861-14BA-49A8-AB07-EA0632D3DC16}" srcOrd="1" destOrd="0" presId="urn:microsoft.com/office/officeart/2005/8/layout/bProcess3"/>
    <dgm:cxn modelId="{83DAF02A-0415-4725-8F36-0FC896CE05A5}" type="presOf" srcId="{3BBD1FED-0527-4DB6-87EC-6F96E68A25CF}" destId="{FCF4F2F0-A651-4E28-A4E5-3275823C2014}" srcOrd="0" destOrd="0" presId="urn:microsoft.com/office/officeart/2005/8/layout/bProcess3"/>
    <dgm:cxn modelId="{125F483F-CA1A-4262-8DF7-EE380075883B}" type="presOf" srcId="{ED6DA3DB-B5E1-4AE5-837C-6D4332509AF9}" destId="{1DC344DB-75B3-4B88-8A09-C21618CF410D}" srcOrd="1" destOrd="0" presId="urn:microsoft.com/office/officeart/2005/8/layout/bProcess3"/>
    <dgm:cxn modelId="{17E12C96-982A-4395-A4B9-E62D6A7CEBC5}" type="presOf" srcId="{3565D602-3C64-4BB9-8C08-9EC7A85FC8F8}" destId="{4F62EF33-FAC9-4DEB-BA10-4AF1852804B3}" srcOrd="0" destOrd="0" presId="urn:microsoft.com/office/officeart/2005/8/layout/bProcess3"/>
    <dgm:cxn modelId="{6E68E3B1-1C0B-436F-A312-1CA25FB5DE84}" srcId="{6530E821-2F09-43DD-8813-1824741F8B4C}" destId="{B88BBC1A-14B4-4F9E-88FC-30061476555C}" srcOrd="9" destOrd="0" parTransId="{F2F1E579-9FE8-45EB-9ABC-187B69316ECA}" sibTransId="{86CF9261-6D97-4619-96DF-6077084C86AB}"/>
    <dgm:cxn modelId="{176974A2-5C91-4DB4-85E8-A13635A5AE1D}" type="presOf" srcId="{ED6DA3DB-B5E1-4AE5-837C-6D4332509AF9}" destId="{0E9DB081-22DE-4C65-B8E4-DE357722BD6A}" srcOrd="0" destOrd="0" presId="urn:microsoft.com/office/officeart/2005/8/layout/bProcess3"/>
    <dgm:cxn modelId="{1D1B8373-24AD-494B-97C3-1C3FED7AA3A8}" type="presOf" srcId="{A295D589-A5B8-4080-AFE9-8EAE8EE1C19C}" destId="{F0BF3990-1B55-4FF1-85B1-87408A614281}" srcOrd="0" destOrd="0" presId="urn:microsoft.com/office/officeart/2005/8/layout/bProcess3"/>
    <dgm:cxn modelId="{3DD2F871-31DD-4AB5-BFB0-FDDDA0901754}" type="presOf" srcId="{940E84E0-F7A2-4906-942E-0B1E546882B6}" destId="{4D03576A-E355-49A8-9ED6-524CE28A48CB}" srcOrd="0" destOrd="0" presId="urn:microsoft.com/office/officeart/2005/8/layout/bProcess3"/>
    <dgm:cxn modelId="{273AA67C-B6BC-4E26-9021-1992DD27102D}" type="presOf" srcId="{D6A1FAFE-AED4-4EB8-96B5-D2185C958D62}" destId="{1C71D702-B007-4AF7-95DB-378D085D28A8}" srcOrd="0" destOrd="0" presId="urn:microsoft.com/office/officeart/2005/8/layout/bProcess3"/>
    <dgm:cxn modelId="{64004DED-E05B-4A73-B218-BE96050C9BD4}" type="presOf" srcId="{D69FE533-77A1-46DF-9D0C-689D83A23772}" destId="{1C10EC6F-BA14-45EE-AD51-B2C6406C6C61}" srcOrd="1" destOrd="0" presId="urn:microsoft.com/office/officeart/2005/8/layout/bProcess3"/>
    <dgm:cxn modelId="{80CD55D0-031B-4AC4-8081-33CEFE6815BF}" srcId="{6530E821-2F09-43DD-8813-1824741F8B4C}" destId="{1FD5DCC3-98CC-4021-989F-92C48D6D0901}" srcOrd="1" destOrd="0" parTransId="{E06C614D-811E-4778-AF27-BC37F3332BCE}" sibTransId="{A40342E7-F4F9-496C-AAA7-792DC60F4109}"/>
    <dgm:cxn modelId="{4EFC1192-71F0-476A-8E2D-9003AF4D3EF4}" srcId="{6530E821-2F09-43DD-8813-1824741F8B4C}" destId="{D950FF21-8F56-4359-AED6-C1EE17CF9581}" srcOrd="8" destOrd="0" parTransId="{3FDF35CB-FD11-4F7E-8363-563A96FFC446}" sibTransId="{D69FE533-77A1-46DF-9D0C-689D83A23772}"/>
    <dgm:cxn modelId="{F23E2598-0040-4EA8-A2CB-9488F6137AFB}" type="presOf" srcId="{FD5030C9-CD23-4D02-BE41-FA64635D74A9}" destId="{C39317BC-D77D-4E12-B7D7-228EB1DDF219}" srcOrd="1" destOrd="0" presId="urn:microsoft.com/office/officeart/2005/8/layout/bProcess3"/>
    <dgm:cxn modelId="{CE7F9B8D-9941-4CE3-A9A4-D832C1F9D712}" type="presOf" srcId="{E76EF69F-E21B-47D8-A2B2-755D6C52607D}" destId="{41CC1C44-A4E4-4F8C-A06A-FB4D737A6A6F}" srcOrd="1" destOrd="0" presId="urn:microsoft.com/office/officeart/2005/8/layout/bProcess3"/>
    <dgm:cxn modelId="{26B5B994-9269-4BB9-94F6-3CA5FE479289}" type="presOf" srcId="{D69FE533-77A1-46DF-9D0C-689D83A23772}" destId="{982785B0-5D34-467F-B387-7B7F008CBB07}" srcOrd="0" destOrd="0" presId="urn:microsoft.com/office/officeart/2005/8/layout/bProcess3"/>
    <dgm:cxn modelId="{E2BF4B2B-B3A9-4929-89B1-6F656F34BD61}" type="presOf" srcId="{FFDC32B1-C0F7-4DF3-B635-CC8F00E30A21}" destId="{CBCDC75B-105D-41DE-A76C-FC6F0C4FDF0E}" srcOrd="0" destOrd="0" presId="urn:microsoft.com/office/officeart/2005/8/layout/bProcess3"/>
    <dgm:cxn modelId="{6BF0CB1F-BD9C-40F5-9743-E494FC4A8949}" type="presOf" srcId="{F5AC012D-6EEE-4A3D-9A2D-6F4A2993E2DB}" destId="{610F8F88-09CB-4414-B71C-CD538C617AEB}" srcOrd="0" destOrd="0" presId="urn:microsoft.com/office/officeart/2005/8/layout/bProcess3"/>
    <dgm:cxn modelId="{EBA1439B-65A9-4840-A5B0-3E56059B2A00}" srcId="{6530E821-2F09-43DD-8813-1824741F8B4C}" destId="{1D4542CE-82E7-4E11-A0D7-AAFD08483F23}" srcOrd="15" destOrd="0" parTransId="{4E526541-4C0D-4C8F-99BF-95A7DE09B1E2}" sibTransId="{6F5B8369-8CD4-4826-8637-D29219371403}"/>
    <dgm:cxn modelId="{6F2DE3D7-B227-42C4-B570-86833C6F646F}" srcId="{6530E821-2F09-43DD-8813-1824741F8B4C}" destId="{F5AC012D-6EEE-4A3D-9A2D-6F4A2993E2DB}" srcOrd="7" destOrd="0" parTransId="{B50A134D-4C86-43DB-B560-8A4CF1370AB2}" sibTransId="{940E84E0-F7A2-4906-942E-0B1E546882B6}"/>
    <dgm:cxn modelId="{AF03C19E-3C96-4A3B-A606-E474D5CC7AE4}" type="presOf" srcId="{5C0FF3F0-1AE5-413B-9FC8-401E0D68865D}" destId="{A62D1E58-1544-4A5C-B7EF-7BEC275AEBA2}" srcOrd="0" destOrd="0" presId="urn:microsoft.com/office/officeart/2005/8/layout/bProcess3"/>
    <dgm:cxn modelId="{4EEF7ED3-0D00-4F83-B3AB-DF90C93017EA}" type="presOf" srcId="{FDC95422-7CDC-48F6-85D5-AD9D7FF0581A}" destId="{E38FB5FA-37D3-4271-8AE2-560ED6D73F8F}" srcOrd="0" destOrd="0" presId="urn:microsoft.com/office/officeart/2005/8/layout/bProcess3"/>
    <dgm:cxn modelId="{491DF9C2-C8D3-44FC-A236-B0AE1F32D2AD}" type="presOf" srcId="{1E884DA8-E132-4CC4-AE7C-866811927C28}" destId="{D8657F8C-679B-4356-8110-E24D9D7689CE}" srcOrd="1" destOrd="0" presId="urn:microsoft.com/office/officeart/2005/8/layout/bProcess3"/>
    <dgm:cxn modelId="{99E21F52-91FE-4AE1-BE85-7766C57997E0}" type="presOf" srcId="{10C3B656-1DF2-49B8-B491-6F0D8C92E306}" destId="{E5609A3A-0071-4407-9747-59FAD28365AF}" srcOrd="0" destOrd="0" presId="urn:microsoft.com/office/officeart/2005/8/layout/bProcess3"/>
    <dgm:cxn modelId="{D904024E-6124-4272-9D83-570F7969B285}" type="presOf" srcId="{86CF9261-6D97-4619-96DF-6077084C86AB}" destId="{63E8410A-2D32-43B7-884A-6ECB4F41F6BA}" srcOrd="1" destOrd="0" presId="urn:microsoft.com/office/officeart/2005/8/layout/bProcess3"/>
    <dgm:cxn modelId="{A09F264F-777D-403B-B7AC-5772685057E3}" type="presOf" srcId="{A24BFB33-96D6-41C4-A70A-A46648B5FE49}" destId="{692F4308-F352-4AC6-BC10-42CC2981D112}" srcOrd="1" destOrd="0" presId="urn:microsoft.com/office/officeart/2005/8/layout/bProcess3"/>
    <dgm:cxn modelId="{06D84871-7765-4442-B39E-8A72906F2126}" srcId="{6530E821-2F09-43DD-8813-1824741F8B4C}" destId="{A7AD9FBE-7892-4618-9C7D-E61CE0060EC6}" srcOrd="5" destOrd="0" parTransId="{65C75BD3-9EB2-41F9-AD1B-113795CE5299}" sibTransId="{D90E8575-5983-4E12-B9B5-FF8F82E302FF}"/>
    <dgm:cxn modelId="{3557083A-75CB-4E9A-8B97-56F2D08759A1}" type="presOf" srcId="{E2FF64A5-C295-489D-90FE-B6326C6210F4}" destId="{953D8D75-AFF1-4390-9845-777A2D7BD742}" srcOrd="0" destOrd="0" presId="urn:microsoft.com/office/officeart/2005/8/layout/bProcess3"/>
    <dgm:cxn modelId="{5BAC9231-514C-405C-91B9-1080C390179D}" type="presOf" srcId="{7156FD96-42C0-4E14-8675-8452BFB6DA69}" destId="{2A247D81-C9CF-4DFF-BE4F-F121ED56EFE8}" srcOrd="0" destOrd="0" presId="urn:microsoft.com/office/officeart/2005/8/layout/bProcess3"/>
    <dgm:cxn modelId="{08428445-ECB2-4FF9-ADA4-D535342BF204}" type="presOf" srcId="{8B6B3E94-78C1-4E95-8F61-667F080C48B4}" destId="{B74AFA52-D0DC-4B94-950D-0EFEF880EAD6}" srcOrd="1" destOrd="0" presId="urn:microsoft.com/office/officeart/2005/8/layout/bProcess3"/>
    <dgm:cxn modelId="{84B68DC0-09C5-4A20-90BE-B6E10CA899BB}" type="presOf" srcId="{B88BBC1A-14B4-4F9E-88FC-30061476555C}" destId="{50179446-9901-4B9E-8660-8AFACF21FBA6}" srcOrd="0" destOrd="0" presId="urn:microsoft.com/office/officeart/2005/8/layout/bProcess3"/>
    <dgm:cxn modelId="{52766BC2-4C41-4E95-9669-87CA6FF3DB2A}" srcId="{6530E821-2F09-43DD-8813-1824741F8B4C}" destId="{FFDC32B1-C0F7-4DF3-B635-CC8F00E30A21}" srcOrd="3" destOrd="0" parTransId="{AF4190B7-9062-4E53-8F25-28D95A329BF2}" sibTransId="{FD5030C9-CD23-4D02-BE41-FA64635D74A9}"/>
    <dgm:cxn modelId="{FC8A9477-D5CC-4857-9D23-FD632123E10B}" srcId="{6530E821-2F09-43DD-8813-1824741F8B4C}" destId="{864E2471-9D62-43CC-800C-99983D71822A}" srcOrd="11" destOrd="0" parTransId="{5A8C7D80-CCCB-4937-BF75-1372006AE69E}" sibTransId="{A24BFB33-96D6-41C4-A70A-A46648B5FE49}"/>
    <dgm:cxn modelId="{BC2B1888-F316-41AE-A340-2878C2A5F049}" type="presOf" srcId="{D90E8575-5983-4E12-B9B5-FF8F82E302FF}" destId="{D79A5AE9-08C9-40A9-8F0E-D0B46B608EA6}" srcOrd="1" destOrd="0" presId="urn:microsoft.com/office/officeart/2005/8/layout/bProcess3"/>
    <dgm:cxn modelId="{EC1501F2-2A06-4762-A914-7051D6F97B3B}" srcId="{6530E821-2F09-43DD-8813-1824741F8B4C}" destId="{10C3B656-1DF2-49B8-B491-6F0D8C92E306}" srcOrd="2" destOrd="0" parTransId="{8E2A85DF-4304-4C21-B49F-1DB34B74D3D0}" sibTransId="{8B6B3E94-78C1-4E95-8F61-667F080C48B4}"/>
    <dgm:cxn modelId="{57FCB6F0-599C-453B-AFC2-F51B36B27EDA}" type="presOf" srcId="{1D4542CE-82E7-4E11-A0D7-AAFD08483F23}" destId="{76CB038B-A9D3-46C6-9BAF-00D984361821}" srcOrd="0" destOrd="0" presId="urn:microsoft.com/office/officeart/2005/8/layout/bProcess3"/>
    <dgm:cxn modelId="{D10F11D9-3FEE-4842-B291-F81AB03030A8}" srcId="{6530E821-2F09-43DD-8813-1824741F8B4C}" destId="{E2FF64A5-C295-489D-90FE-B6326C6210F4}" srcOrd="13" destOrd="0" parTransId="{2024F527-6A90-43C0-925A-55BFD153327F}" sibTransId="{1E884DA8-E132-4CC4-AE7C-866811927C28}"/>
    <dgm:cxn modelId="{60682E5D-633B-418E-BFD3-D98B9D028238}" type="presOf" srcId="{8B6B3E94-78C1-4E95-8F61-667F080C48B4}" destId="{D9FA23E7-C992-47B3-B1FE-45EA3F37B048}" srcOrd="0" destOrd="0" presId="urn:microsoft.com/office/officeart/2005/8/layout/bProcess3"/>
    <dgm:cxn modelId="{02088EA1-9515-4A27-934B-A0DDB4F332EE}" type="presOf" srcId="{FDC95422-7CDC-48F6-85D5-AD9D7FF0581A}" destId="{D86B9D7C-14F7-4307-93E4-873011E9C576}" srcOrd="1" destOrd="0" presId="urn:microsoft.com/office/officeart/2005/8/layout/bProcess3"/>
    <dgm:cxn modelId="{53B16F85-92F6-4005-85BF-4476B7E5DA8C}" type="presOf" srcId="{A24BFB33-96D6-41C4-A70A-A46648B5FE49}" destId="{C2296CCA-FD5E-4DF1-AAB6-30E27B624713}" srcOrd="0" destOrd="0" presId="urn:microsoft.com/office/officeart/2005/8/layout/bProcess3"/>
    <dgm:cxn modelId="{066A147B-329E-4A98-A99F-F995AC90A79E}" type="presOf" srcId="{E87EDF53-3C25-4085-A6D5-FDCB3AD7B93D}" destId="{F24BE4D4-ABE6-4E78-A393-B53A7FE3C3FB}" srcOrd="0" destOrd="0" presId="urn:microsoft.com/office/officeart/2005/8/layout/bProcess3"/>
    <dgm:cxn modelId="{45904800-2756-456D-B71E-EFE66F8BAA83}" type="presParOf" srcId="{3C10679D-6C3D-416C-AB87-F366C62A287E}" destId="{F0BF3990-1B55-4FF1-85B1-87408A614281}" srcOrd="0" destOrd="0" presId="urn:microsoft.com/office/officeart/2005/8/layout/bProcess3"/>
    <dgm:cxn modelId="{746E87FA-AF09-46AB-8593-63765AF33998}" type="presParOf" srcId="{3C10679D-6C3D-416C-AB87-F366C62A287E}" destId="{E38FB5FA-37D3-4271-8AE2-560ED6D73F8F}" srcOrd="1" destOrd="0" presId="urn:microsoft.com/office/officeart/2005/8/layout/bProcess3"/>
    <dgm:cxn modelId="{D0A9CA5D-3ED0-4C19-B6FF-252AF5E679CC}" type="presParOf" srcId="{E38FB5FA-37D3-4271-8AE2-560ED6D73F8F}" destId="{D86B9D7C-14F7-4307-93E4-873011E9C576}" srcOrd="0" destOrd="0" presId="urn:microsoft.com/office/officeart/2005/8/layout/bProcess3"/>
    <dgm:cxn modelId="{F522D97A-7F11-4E11-B6A6-13770DF3D050}" type="presParOf" srcId="{3C10679D-6C3D-416C-AB87-F366C62A287E}" destId="{3A5FBEB0-0063-4016-B0B4-D3C4DC904329}" srcOrd="2" destOrd="0" presId="urn:microsoft.com/office/officeart/2005/8/layout/bProcess3"/>
    <dgm:cxn modelId="{C9B31896-A977-4924-B89D-E5F90F7F9CBD}" type="presParOf" srcId="{3C10679D-6C3D-416C-AB87-F366C62A287E}" destId="{DFAE22EA-779C-4D07-9D3A-1F698D62CB4E}" srcOrd="3" destOrd="0" presId="urn:microsoft.com/office/officeart/2005/8/layout/bProcess3"/>
    <dgm:cxn modelId="{4207A358-6B75-4A81-A32C-F4B918B59C5C}" type="presParOf" srcId="{DFAE22EA-779C-4D07-9D3A-1F698D62CB4E}" destId="{D5209861-14BA-49A8-AB07-EA0632D3DC16}" srcOrd="0" destOrd="0" presId="urn:microsoft.com/office/officeart/2005/8/layout/bProcess3"/>
    <dgm:cxn modelId="{5DC87078-C4B6-4F04-89C0-D06F0B677DD5}" type="presParOf" srcId="{3C10679D-6C3D-416C-AB87-F366C62A287E}" destId="{E5609A3A-0071-4407-9747-59FAD28365AF}" srcOrd="4" destOrd="0" presId="urn:microsoft.com/office/officeart/2005/8/layout/bProcess3"/>
    <dgm:cxn modelId="{32A9C12D-DDEB-4465-A650-26DE6AE2591F}" type="presParOf" srcId="{3C10679D-6C3D-416C-AB87-F366C62A287E}" destId="{D9FA23E7-C992-47B3-B1FE-45EA3F37B048}" srcOrd="5" destOrd="0" presId="urn:microsoft.com/office/officeart/2005/8/layout/bProcess3"/>
    <dgm:cxn modelId="{A485A0EB-826C-4A9A-A0A2-30E4FC9B011A}" type="presParOf" srcId="{D9FA23E7-C992-47B3-B1FE-45EA3F37B048}" destId="{B74AFA52-D0DC-4B94-950D-0EFEF880EAD6}" srcOrd="0" destOrd="0" presId="urn:microsoft.com/office/officeart/2005/8/layout/bProcess3"/>
    <dgm:cxn modelId="{E676A7AF-5C97-4DDC-B88F-257B30F95554}" type="presParOf" srcId="{3C10679D-6C3D-416C-AB87-F366C62A287E}" destId="{CBCDC75B-105D-41DE-A76C-FC6F0C4FDF0E}" srcOrd="6" destOrd="0" presId="urn:microsoft.com/office/officeart/2005/8/layout/bProcess3"/>
    <dgm:cxn modelId="{A372BE06-9BB5-4FC8-B49F-52D12DF26E4C}" type="presParOf" srcId="{3C10679D-6C3D-416C-AB87-F366C62A287E}" destId="{F1F0EA2A-D836-4DD9-911F-9F62788DC5D5}" srcOrd="7" destOrd="0" presId="urn:microsoft.com/office/officeart/2005/8/layout/bProcess3"/>
    <dgm:cxn modelId="{4A14F332-0900-40E7-A5ED-3360D6B2F99A}" type="presParOf" srcId="{F1F0EA2A-D836-4DD9-911F-9F62788DC5D5}" destId="{C39317BC-D77D-4E12-B7D7-228EB1DDF219}" srcOrd="0" destOrd="0" presId="urn:microsoft.com/office/officeart/2005/8/layout/bProcess3"/>
    <dgm:cxn modelId="{84F34968-FDFD-4F93-A899-3E573CD104A8}" type="presParOf" srcId="{3C10679D-6C3D-416C-AB87-F366C62A287E}" destId="{1C71D702-B007-4AF7-95DB-378D085D28A8}" srcOrd="8" destOrd="0" presId="urn:microsoft.com/office/officeart/2005/8/layout/bProcess3"/>
    <dgm:cxn modelId="{1348AE3A-2B54-4834-AA53-C5857036F467}" type="presParOf" srcId="{3C10679D-6C3D-416C-AB87-F366C62A287E}" destId="{0E9DB081-22DE-4C65-B8E4-DE357722BD6A}" srcOrd="9" destOrd="0" presId="urn:microsoft.com/office/officeart/2005/8/layout/bProcess3"/>
    <dgm:cxn modelId="{F4D6541C-6741-49B3-8EBD-2A5D4B65BC75}" type="presParOf" srcId="{0E9DB081-22DE-4C65-B8E4-DE357722BD6A}" destId="{1DC344DB-75B3-4B88-8A09-C21618CF410D}" srcOrd="0" destOrd="0" presId="urn:microsoft.com/office/officeart/2005/8/layout/bProcess3"/>
    <dgm:cxn modelId="{C201037C-0CA3-458D-BC2B-BBC3267A7B1D}" type="presParOf" srcId="{3C10679D-6C3D-416C-AB87-F366C62A287E}" destId="{385B6117-C96B-4B16-9609-F09C4CD5651B}" srcOrd="10" destOrd="0" presId="urn:microsoft.com/office/officeart/2005/8/layout/bProcess3"/>
    <dgm:cxn modelId="{96142ACE-2417-4952-A2BB-D3F2D8357EC8}" type="presParOf" srcId="{3C10679D-6C3D-416C-AB87-F366C62A287E}" destId="{4520EDE5-F685-4D4D-9BD6-4B30F37DC516}" srcOrd="11" destOrd="0" presId="urn:microsoft.com/office/officeart/2005/8/layout/bProcess3"/>
    <dgm:cxn modelId="{5E3F61FA-0E54-4CCB-8C38-4F5D5E7B641A}" type="presParOf" srcId="{4520EDE5-F685-4D4D-9BD6-4B30F37DC516}" destId="{D79A5AE9-08C9-40A9-8F0E-D0B46B608EA6}" srcOrd="0" destOrd="0" presId="urn:microsoft.com/office/officeart/2005/8/layout/bProcess3"/>
    <dgm:cxn modelId="{FFDA8B1B-16C9-444E-B645-83E8E12A4571}" type="presParOf" srcId="{3C10679D-6C3D-416C-AB87-F366C62A287E}" destId="{2A247D81-C9CF-4DFF-BE4F-F121ED56EFE8}" srcOrd="12" destOrd="0" presId="urn:microsoft.com/office/officeart/2005/8/layout/bProcess3"/>
    <dgm:cxn modelId="{E29FF805-D174-4791-AEC1-ED8B2646E91D}" type="presParOf" srcId="{3C10679D-6C3D-416C-AB87-F366C62A287E}" destId="{F24BE4D4-ABE6-4E78-A393-B53A7FE3C3FB}" srcOrd="13" destOrd="0" presId="urn:microsoft.com/office/officeart/2005/8/layout/bProcess3"/>
    <dgm:cxn modelId="{F085CA69-4D7F-449D-B44C-957194E99B53}" type="presParOf" srcId="{F24BE4D4-ABE6-4E78-A393-B53A7FE3C3FB}" destId="{6147DF19-488C-4ED8-AD72-6EFBC1958AD2}" srcOrd="0" destOrd="0" presId="urn:microsoft.com/office/officeart/2005/8/layout/bProcess3"/>
    <dgm:cxn modelId="{7CEB9522-B85A-4D16-B0AD-091BB2B0BF53}" type="presParOf" srcId="{3C10679D-6C3D-416C-AB87-F366C62A287E}" destId="{610F8F88-09CB-4414-B71C-CD538C617AEB}" srcOrd="14" destOrd="0" presId="urn:microsoft.com/office/officeart/2005/8/layout/bProcess3"/>
    <dgm:cxn modelId="{A4FE6D86-AFBA-4E93-98D7-8752EE52F6B1}" type="presParOf" srcId="{3C10679D-6C3D-416C-AB87-F366C62A287E}" destId="{4D03576A-E355-49A8-9ED6-524CE28A48CB}" srcOrd="15" destOrd="0" presId="urn:microsoft.com/office/officeart/2005/8/layout/bProcess3"/>
    <dgm:cxn modelId="{DD5E49DA-3338-4234-A8A1-EC52FE1AA0F0}" type="presParOf" srcId="{4D03576A-E355-49A8-9ED6-524CE28A48CB}" destId="{CA417490-EB99-43A0-82D7-B2FE7A6A0378}" srcOrd="0" destOrd="0" presId="urn:microsoft.com/office/officeart/2005/8/layout/bProcess3"/>
    <dgm:cxn modelId="{73FC746D-9CE8-4823-AA83-CD0F0C250AC4}" type="presParOf" srcId="{3C10679D-6C3D-416C-AB87-F366C62A287E}" destId="{6865098F-779C-4FE6-A900-E885BCCB6BA9}" srcOrd="16" destOrd="0" presId="urn:microsoft.com/office/officeart/2005/8/layout/bProcess3"/>
    <dgm:cxn modelId="{2D2D7AD5-028E-4C15-A688-651B72D42B45}" type="presParOf" srcId="{3C10679D-6C3D-416C-AB87-F366C62A287E}" destId="{982785B0-5D34-467F-B387-7B7F008CBB07}" srcOrd="17" destOrd="0" presId="urn:microsoft.com/office/officeart/2005/8/layout/bProcess3"/>
    <dgm:cxn modelId="{4EF4914F-88F7-458E-9A41-E6B2531072E9}" type="presParOf" srcId="{982785B0-5D34-467F-B387-7B7F008CBB07}" destId="{1C10EC6F-BA14-45EE-AD51-B2C6406C6C61}" srcOrd="0" destOrd="0" presId="urn:microsoft.com/office/officeart/2005/8/layout/bProcess3"/>
    <dgm:cxn modelId="{C9E07EB2-EA7E-4942-8134-090C3BC91BF7}" type="presParOf" srcId="{3C10679D-6C3D-416C-AB87-F366C62A287E}" destId="{50179446-9901-4B9E-8660-8AFACF21FBA6}" srcOrd="18" destOrd="0" presId="urn:microsoft.com/office/officeart/2005/8/layout/bProcess3"/>
    <dgm:cxn modelId="{DEECBBCD-6715-4272-A827-F41A7FED607D}" type="presParOf" srcId="{3C10679D-6C3D-416C-AB87-F366C62A287E}" destId="{B5DCB202-EDE5-4C04-A029-50B75C770468}" srcOrd="19" destOrd="0" presId="urn:microsoft.com/office/officeart/2005/8/layout/bProcess3"/>
    <dgm:cxn modelId="{F8768139-DD35-42E6-BCBE-8A1FE6DEE1B2}" type="presParOf" srcId="{B5DCB202-EDE5-4C04-A029-50B75C770468}" destId="{63E8410A-2D32-43B7-884A-6ECB4F41F6BA}" srcOrd="0" destOrd="0" presId="urn:microsoft.com/office/officeart/2005/8/layout/bProcess3"/>
    <dgm:cxn modelId="{725B231E-A9B0-49FE-A7F3-1FDAA73665C8}" type="presParOf" srcId="{3C10679D-6C3D-416C-AB87-F366C62A287E}" destId="{A62D1E58-1544-4A5C-B7EF-7BEC275AEBA2}" srcOrd="20" destOrd="0" presId="urn:microsoft.com/office/officeart/2005/8/layout/bProcess3"/>
    <dgm:cxn modelId="{647A818C-7431-4C6F-9371-B7DB66C5B6A0}" type="presParOf" srcId="{3C10679D-6C3D-416C-AB87-F366C62A287E}" destId="{BCE83F04-929D-47AF-B35A-90D6F25EC0A5}" srcOrd="21" destOrd="0" presId="urn:microsoft.com/office/officeart/2005/8/layout/bProcess3"/>
    <dgm:cxn modelId="{92102BDB-CACE-4BA7-A1E6-6F65F16799A0}" type="presParOf" srcId="{BCE83F04-929D-47AF-B35A-90D6F25EC0A5}" destId="{41CC1C44-A4E4-4F8C-A06A-FB4D737A6A6F}" srcOrd="0" destOrd="0" presId="urn:microsoft.com/office/officeart/2005/8/layout/bProcess3"/>
    <dgm:cxn modelId="{11114531-F14A-4545-B875-D164A22D57AF}" type="presParOf" srcId="{3C10679D-6C3D-416C-AB87-F366C62A287E}" destId="{703FB137-13A0-4D69-91E5-A25EB6F94ACF}" srcOrd="22" destOrd="0" presId="urn:microsoft.com/office/officeart/2005/8/layout/bProcess3"/>
    <dgm:cxn modelId="{E9D638A9-74C0-44EB-AE3B-DA48380DDBF4}" type="presParOf" srcId="{3C10679D-6C3D-416C-AB87-F366C62A287E}" destId="{C2296CCA-FD5E-4DF1-AAB6-30E27B624713}" srcOrd="23" destOrd="0" presId="urn:microsoft.com/office/officeart/2005/8/layout/bProcess3"/>
    <dgm:cxn modelId="{6AEEEAE3-23BE-4261-BC37-EFB08C78064E}" type="presParOf" srcId="{C2296CCA-FD5E-4DF1-AAB6-30E27B624713}" destId="{692F4308-F352-4AC6-BC10-42CC2981D112}" srcOrd="0" destOrd="0" presId="urn:microsoft.com/office/officeart/2005/8/layout/bProcess3"/>
    <dgm:cxn modelId="{556AE8FB-0BF3-452E-8720-07BD05E98D78}" type="presParOf" srcId="{3C10679D-6C3D-416C-AB87-F366C62A287E}" destId="{484D08B0-BEF1-487C-B369-0A1AD2B3B1EB}" srcOrd="24" destOrd="0" presId="urn:microsoft.com/office/officeart/2005/8/layout/bProcess3"/>
    <dgm:cxn modelId="{A3899645-C1FC-479C-866B-A799AF7B99C7}" type="presParOf" srcId="{3C10679D-6C3D-416C-AB87-F366C62A287E}" destId="{FCF4F2F0-A651-4E28-A4E5-3275823C2014}" srcOrd="25" destOrd="0" presId="urn:microsoft.com/office/officeart/2005/8/layout/bProcess3"/>
    <dgm:cxn modelId="{D672D8C2-A4BF-4E25-B925-2B72D96D0DB8}" type="presParOf" srcId="{FCF4F2F0-A651-4E28-A4E5-3275823C2014}" destId="{6367D3F1-E8FE-41A1-AC61-2E9C0999C504}" srcOrd="0" destOrd="0" presId="urn:microsoft.com/office/officeart/2005/8/layout/bProcess3"/>
    <dgm:cxn modelId="{ED376C6A-2792-4DD1-A60A-43DB758BC264}" type="presParOf" srcId="{3C10679D-6C3D-416C-AB87-F366C62A287E}" destId="{953D8D75-AFF1-4390-9845-777A2D7BD742}" srcOrd="26" destOrd="0" presId="urn:microsoft.com/office/officeart/2005/8/layout/bProcess3"/>
    <dgm:cxn modelId="{BDC469AD-8512-4A57-9399-6CA375BFA75B}" type="presParOf" srcId="{3C10679D-6C3D-416C-AB87-F366C62A287E}" destId="{CCE250E9-91E5-4A0A-9EE3-ED7B3774F185}" srcOrd="27" destOrd="0" presId="urn:microsoft.com/office/officeart/2005/8/layout/bProcess3"/>
    <dgm:cxn modelId="{0AC7BC87-EB58-49D1-8461-FAE3624CB356}" type="presParOf" srcId="{CCE250E9-91E5-4A0A-9EE3-ED7B3774F185}" destId="{D8657F8C-679B-4356-8110-E24D9D7689CE}" srcOrd="0" destOrd="0" presId="urn:microsoft.com/office/officeart/2005/8/layout/bProcess3"/>
    <dgm:cxn modelId="{AF0A61BE-90BA-494C-8B74-5ACBBD8F1550}" type="presParOf" srcId="{3C10679D-6C3D-416C-AB87-F366C62A287E}" destId="{4F62EF33-FAC9-4DEB-BA10-4AF1852804B3}" srcOrd="28" destOrd="0" presId="urn:microsoft.com/office/officeart/2005/8/layout/bProcess3"/>
    <dgm:cxn modelId="{1334CE52-B943-4070-8359-CBCBFC177855}" type="presParOf" srcId="{3C10679D-6C3D-416C-AB87-F366C62A287E}" destId="{574CB89F-A200-40BF-BF2F-F4A1A2FC942D}" srcOrd="29" destOrd="0" presId="urn:microsoft.com/office/officeart/2005/8/layout/bProcess3"/>
    <dgm:cxn modelId="{8413E133-5A9E-40D5-A366-80BBBC7DB6D6}" type="presParOf" srcId="{574CB89F-A200-40BF-BF2F-F4A1A2FC942D}" destId="{55A58A46-E09E-44F7-BEFC-5115DB80E793}" srcOrd="0" destOrd="0" presId="urn:microsoft.com/office/officeart/2005/8/layout/bProcess3"/>
    <dgm:cxn modelId="{4E4A1214-3938-47FC-AA1B-F5D11D25252F}" type="presParOf" srcId="{3C10679D-6C3D-416C-AB87-F366C62A287E}" destId="{76CB038B-A9D3-46C6-9BAF-00D984361821}" srcOrd="30" destOrd="0" presId="urn:microsoft.com/office/officeart/2005/8/layout/b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949EFE-5844-4664-B9CB-ADAAF65A1A6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E7B25D0-635D-4E5E-AABF-96CA95C82FB7}">
      <dgm:prSet phldrT="[Text]" custT="1"/>
      <dgm:spPr/>
      <dgm:t>
        <a:bodyPr/>
        <a:lstStyle/>
        <a:p>
          <a:r>
            <a:rPr lang="en-US" sz="1400" b="1" dirty="0" smtClean="0"/>
            <a:t>Level 1</a:t>
          </a:r>
        </a:p>
        <a:p>
          <a:r>
            <a:rPr lang="en-US" sz="1300" dirty="0" smtClean="0"/>
            <a:t>* Awareness</a:t>
          </a:r>
          <a:endParaRPr lang="en-US" sz="1300" dirty="0"/>
        </a:p>
      </dgm:t>
    </dgm:pt>
    <dgm:pt modelId="{4EE30316-5DD7-42FE-B1A7-7169300870B5}" type="parTrans" cxnId="{5F823D71-BC42-4A02-AC87-E182BB49FF78}">
      <dgm:prSet/>
      <dgm:spPr/>
      <dgm:t>
        <a:bodyPr/>
        <a:lstStyle/>
        <a:p>
          <a:endParaRPr lang="en-US"/>
        </a:p>
      </dgm:t>
    </dgm:pt>
    <dgm:pt modelId="{3D403635-94C8-4125-98D1-83DE588E4821}" type="sibTrans" cxnId="{5F823D71-BC42-4A02-AC87-E182BB49FF78}">
      <dgm:prSet/>
      <dgm:spPr/>
      <dgm:t>
        <a:bodyPr/>
        <a:lstStyle/>
        <a:p>
          <a:endParaRPr lang="en-US"/>
        </a:p>
      </dgm:t>
    </dgm:pt>
    <dgm:pt modelId="{5A005762-4630-456F-AF03-E1F06BEF8A0E}">
      <dgm:prSet phldrT="[Text]" custT="1"/>
      <dgm:spPr>
        <a:solidFill>
          <a:srgbClr val="92D050"/>
        </a:solidFill>
      </dgm:spPr>
      <dgm:t>
        <a:bodyPr/>
        <a:lstStyle/>
        <a:p>
          <a:r>
            <a:rPr lang="en-US" sz="1400" b="1" dirty="0" smtClean="0"/>
            <a:t>Level 2</a:t>
          </a:r>
        </a:p>
        <a:p>
          <a:r>
            <a:rPr lang="en-US" sz="1300" dirty="0" smtClean="0"/>
            <a:t>* Operations</a:t>
          </a:r>
          <a:endParaRPr lang="en-US" sz="1300" dirty="0"/>
        </a:p>
      </dgm:t>
    </dgm:pt>
    <dgm:pt modelId="{350ACA07-87DF-46FB-9D5E-6C8A4BB125EB}" type="parTrans" cxnId="{B4730EE1-21D0-45C0-A389-426DC7170490}">
      <dgm:prSet/>
      <dgm:spPr/>
      <dgm:t>
        <a:bodyPr/>
        <a:lstStyle/>
        <a:p>
          <a:endParaRPr lang="en-US"/>
        </a:p>
      </dgm:t>
    </dgm:pt>
    <dgm:pt modelId="{336535D3-27A1-4C5A-BCB8-B65CBC35569C}" type="sibTrans" cxnId="{B4730EE1-21D0-45C0-A389-426DC7170490}">
      <dgm:prSet/>
      <dgm:spPr/>
      <dgm:t>
        <a:bodyPr/>
        <a:lstStyle/>
        <a:p>
          <a:endParaRPr lang="en-US"/>
        </a:p>
      </dgm:t>
    </dgm:pt>
    <dgm:pt modelId="{BEB44297-26E2-47FB-99CA-8552D1A81BE5}">
      <dgm:prSet phldrT="[Text]" custT="1"/>
      <dgm:spPr>
        <a:solidFill>
          <a:srgbClr val="7030A0"/>
        </a:solidFill>
      </dgm:spPr>
      <dgm:t>
        <a:bodyPr/>
        <a:lstStyle/>
        <a:p>
          <a:r>
            <a:rPr lang="en-US" sz="1400" b="1" dirty="0" smtClean="0"/>
            <a:t>Level 3</a:t>
          </a:r>
        </a:p>
        <a:p>
          <a:r>
            <a:rPr lang="en-US" sz="1300" dirty="0" smtClean="0"/>
            <a:t>* Hazardous Materials Technicians</a:t>
          </a:r>
          <a:endParaRPr lang="en-US" sz="1300" dirty="0"/>
        </a:p>
      </dgm:t>
    </dgm:pt>
    <dgm:pt modelId="{3E54E277-1F18-404E-858F-8FE041F6385D}" type="parTrans" cxnId="{34F2B3B3-D46F-4C2D-94C3-06C53727495F}">
      <dgm:prSet/>
      <dgm:spPr/>
      <dgm:t>
        <a:bodyPr/>
        <a:lstStyle/>
        <a:p>
          <a:endParaRPr lang="en-US"/>
        </a:p>
      </dgm:t>
    </dgm:pt>
    <dgm:pt modelId="{B405C6EF-A676-45B7-B617-9B61DB813D92}" type="sibTrans" cxnId="{34F2B3B3-D46F-4C2D-94C3-06C53727495F}">
      <dgm:prSet/>
      <dgm:spPr/>
      <dgm:t>
        <a:bodyPr/>
        <a:lstStyle/>
        <a:p>
          <a:endParaRPr lang="en-US"/>
        </a:p>
      </dgm:t>
    </dgm:pt>
    <dgm:pt modelId="{C0569A5C-C4AE-42BF-9922-216C1E7C8E14}">
      <dgm:prSet phldrT="[Text]" custT="1"/>
      <dgm:spPr>
        <a:solidFill>
          <a:srgbClr val="00B0F0"/>
        </a:solidFill>
      </dgm:spPr>
      <dgm:t>
        <a:bodyPr/>
        <a:lstStyle/>
        <a:p>
          <a:r>
            <a:rPr lang="en-US" sz="1400" b="1" dirty="0" smtClean="0"/>
            <a:t>Level 4</a:t>
          </a:r>
        </a:p>
        <a:p>
          <a:r>
            <a:rPr lang="en-US" sz="1300" dirty="0" smtClean="0"/>
            <a:t>* Hazardous Materials Specialists</a:t>
          </a:r>
          <a:endParaRPr lang="en-US" sz="1300" dirty="0"/>
        </a:p>
      </dgm:t>
    </dgm:pt>
    <dgm:pt modelId="{C2224C33-5212-4ADD-A3E1-0F8E2E264E11}" type="parTrans" cxnId="{EE701CF9-2BB9-40E3-AFEC-743E474CD506}">
      <dgm:prSet/>
      <dgm:spPr/>
      <dgm:t>
        <a:bodyPr/>
        <a:lstStyle/>
        <a:p>
          <a:endParaRPr lang="en-US"/>
        </a:p>
      </dgm:t>
    </dgm:pt>
    <dgm:pt modelId="{210C01EA-77A3-43A7-82BE-69489C8A22F0}" type="sibTrans" cxnId="{EE701CF9-2BB9-40E3-AFEC-743E474CD506}">
      <dgm:prSet/>
      <dgm:spPr/>
      <dgm:t>
        <a:bodyPr/>
        <a:lstStyle/>
        <a:p>
          <a:endParaRPr lang="en-US"/>
        </a:p>
      </dgm:t>
    </dgm:pt>
    <dgm:pt modelId="{FB4D3320-C51F-4513-8F57-4D7605F7F8E9}">
      <dgm:prSet phldrT="[Text]" custT="1"/>
      <dgm:spPr>
        <a:solidFill>
          <a:schemeClr val="tx2">
            <a:lumMod val="40000"/>
            <a:lumOff val="60000"/>
          </a:schemeClr>
        </a:solidFill>
      </dgm:spPr>
      <dgm:t>
        <a:bodyPr/>
        <a:lstStyle/>
        <a:p>
          <a:r>
            <a:rPr lang="en-US" sz="1400" b="1" dirty="0" smtClean="0"/>
            <a:t>Level 5</a:t>
          </a:r>
        </a:p>
        <a:p>
          <a:r>
            <a:rPr lang="en-US" sz="1300" dirty="0" smtClean="0"/>
            <a:t>* Incident Commander</a:t>
          </a:r>
          <a:endParaRPr lang="en-US" sz="1300" dirty="0"/>
        </a:p>
      </dgm:t>
    </dgm:pt>
    <dgm:pt modelId="{CEF0BA79-F7D1-40CF-BB79-8CFE411F5724}" type="parTrans" cxnId="{DA836C72-9373-4007-81C3-9AEBA847AAA3}">
      <dgm:prSet/>
      <dgm:spPr/>
      <dgm:t>
        <a:bodyPr/>
        <a:lstStyle/>
        <a:p>
          <a:endParaRPr lang="en-US"/>
        </a:p>
      </dgm:t>
    </dgm:pt>
    <dgm:pt modelId="{AAE4752D-3FE0-4E79-852B-1DFF89228FCD}" type="sibTrans" cxnId="{DA836C72-9373-4007-81C3-9AEBA847AAA3}">
      <dgm:prSet/>
      <dgm:spPr/>
      <dgm:t>
        <a:bodyPr/>
        <a:lstStyle/>
        <a:p>
          <a:endParaRPr lang="en-US"/>
        </a:p>
      </dgm:t>
    </dgm:pt>
    <dgm:pt modelId="{E80CE130-629E-4593-83F7-9BB1B13E6D55}">
      <dgm:prSet phldrT="[Text]"/>
      <dgm:spPr/>
      <dgm:t>
        <a:bodyPr/>
        <a:lstStyle/>
        <a:p>
          <a:r>
            <a:rPr lang="en-US" dirty="0" smtClean="0"/>
            <a:t>- Witness or discover the release or spill, and report</a:t>
          </a:r>
          <a:endParaRPr lang="en-US" dirty="0"/>
        </a:p>
      </dgm:t>
    </dgm:pt>
    <dgm:pt modelId="{334911F0-FA50-4D3C-8BCE-294AD2A9E447}" type="parTrans" cxnId="{68BEB76D-1982-4FC6-ADF7-1F22C105E133}">
      <dgm:prSet/>
      <dgm:spPr/>
      <dgm:t>
        <a:bodyPr/>
        <a:lstStyle/>
        <a:p>
          <a:endParaRPr lang="en-US"/>
        </a:p>
      </dgm:t>
    </dgm:pt>
    <dgm:pt modelId="{CF68F732-1A8F-46A4-B392-6300C0E14BA3}" type="sibTrans" cxnId="{68BEB76D-1982-4FC6-ADF7-1F22C105E133}">
      <dgm:prSet/>
      <dgm:spPr/>
      <dgm:t>
        <a:bodyPr/>
        <a:lstStyle/>
        <a:p>
          <a:endParaRPr lang="en-US"/>
        </a:p>
      </dgm:t>
    </dgm:pt>
    <dgm:pt modelId="{342EBB85-89D4-4859-94FA-CB71282886DF}">
      <dgm:prSet phldrT="[Text]"/>
      <dgm:spPr>
        <a:solidFill>
          <a:srgbClr val="92D050"/>
        </a:solidFill>
      </dgm:spPr>
      <dgm:t>
        <a:bodyPr/>
        <a:lstStyle/>
        <a:p>
          <a:r>
            <a:rPr lang="en-US" dirty="0" smtClean="0"/>
            <a:t>- Protect nearby persons, property, or the environment from the effects of the release/spill</a:t>
          </a:r>
          <a:endParaRPr lang="en-US" dirty="0"/>
        </a:p>
      </dgm:t>
    </dgm:pt>
    <dgm:pt modelId="{A733355E-6E90-4426-A6A3-C4E3C1F34C21}" type="parTrans" cxnId="{ED58D70B-8F5A-4870-B835-89B6CFCC507E}">
      <dgm:prSet/>
      <dgm:spPr/>
      <dgm:t>
        <a:bodyPr/>
        <a:lstStyle/>
        <a:p>
          <a:endParaRPr lang="en-US"/>
        </a:p>
      </dgm:t>
    </dgm:pt>
    <dgm:pt modelId="{FA630B99-D7E9-4A7D-B4C1-779D82172C6A}" type="sibTrans" cxnId="{ED58D70B-8F5A-4870-B835-89B6CFCC507E}">
      <dgm:prSet/>
      <dgm:spPr/>
      <dgm:t>
        <a:bodyPr/>
        <a:lstStyle/>
        <a:p>
          <a:endParaRPr lang="en-US"/>
        </a:p>
      </dgm:t>
    </dgm:pt>
    <dgm:pt modelId="{41B4282F-DBF7-4798-86D5-B1135B82D53E}">
      <dgm:prSet phldrT="[Text]"/>
      <dgm:spPr>
        <a:solidFill>
          <a:srgbClr val="92D050"/>
        </a:solidFill>
      </dgm:spPr>
      <dgm:t>
        <a:bodyPr/>
        <a:lstStyle/>
        <a:p>
          <a:r>
            <a:rPr lang="en-US" dirty="0" smtClean="0"/>
            <a:t>-Requires additional training</a:t>
          </a:r>
          <a:endParaRPr lang="en-US" dirty="0"/>
        </a:p>
      </dgm:t>
    </dgm:pt>
    <dgm:pt modelId="{760229E2-2478-4123-B73F-C9949EB91F79}" type="parTrans" cxnId="{E2A07306-4675-4AD1-9434-F2CE30E9E6FD}">
      <dgm:prSet/>
      <dgm:spPr/>
      <dgm:t>
        <a:bodyPr/>
        <a:lstStyle/>
        <a:p>
          <a:endParaRPr lang="en-US"/>
        </a:p>
      </dgm:t>
    </dgm:pt>
    <dgm:pt modelId="{0E63D353-7F02-48F8-BDB5-4E16B6948582}" type="sibTrans" cxnId="{E2A07306-4675-4AD1-9434-F2CE30E9E6FD}">
      <dgm:prSet/>
      <dgm:spPr/>
      <dgm:t>
        <a:bodyPr/>
        <a:lstStyle/>
        <a:p>
          <a:endParaRPr lang="en-US"/>
        </a:p>
      </dgm:t>
    </dgm:pt>
    <dgm:pt modelId="{A1508C90-D0B4-4E7A-9A63-B8FC9E68D99A}">
      <dgm:prSet phldrT="[Text]"/>
      <dgm:spPr>
        <a:solidFill>
          <a:srgbClr val="7030A0"/>
        </a:solidFill>
      </dgm:spPr>
      <dgm:t>
        <a:bodyPr/>
        <a:lstStyle/>
        <a:p>
          <a:r>
            <a:rPr lang="en-US" dirty="0" smtClean="0"/>
            <a:t>- Stops the release at its source</a:t>
          </a:r>
          <a:endParaRPr lang="en-US" dirty="0"/>
        </a:p>
      </dgm:t>
    </dgm:pt>
    <dgm:pt modelId="{3B80F1B2-3CFC-405C-AA72-83C8058DE9FD}" type="parTrans" cxnId="{936AFB8B-0A25-4BA3-8FA7-EB428C8DC231}">
      <dgm:prSet/>
      <dgm:spPr/>
      <dgm:t>
        <a:bodyPr/>
        <a:lstStyle/>
        <a:p>
          <a:endParaRPr lang="en-US"/>
        </a:p>
      </dgm:t>
    </dgm:pt>
    <dgm:pt modelId="{180A9898-D74F-4164-AB5A-D2B053A70DC3}" type="sibTrans" cxnId="{936AFB8B-0A25-4BA3-8FA7-EB428C8DC231}">
      <dgm:prSet/>
      <dgm:spPr/>
      <dgm:t>
        <a:bodyPr/>
        <a:lstStyle/>
        <a:p>
          <a:endParaRPr lang="en-US"/>
        </a:p>
      </dgm:t>
    </dgm:pt>
    <dgm:pt modelId="{47ABDF03-5B33-4F6C-8E2E-55F237057C0C}">
      <dgm:prSet phldrT="[Text]"/>
      <dgm:spPr>
        <a:solidFill>
          <a:srgbClr val="7030A0"/>
        </a:solidFill>
      </dgm:spPr>
      <dgm:t>
        <a:bodyPr/>
        <a:lstStyle/>
        <a:p>
          <a:r>
            <a:rPr lang="en-US" dirty="0" smtClean="0"/>
            <a:t>- Requires additional training</a:t>
          </a:r>
          <a:endParaRPr lang="en-US" dirty="0"/>
        </a:p>
      </dgm:t>
    </dgm:pt>
    <dgm:pt modelId="{5B0F7C33-5FD1-4C6A-A286-DE8987B7439B}" type="parTrans" cxnId="{C1784FA7-A033-4BD4-BEBD-E55C911D42C0}">
      <dgm:prSet/>
      <dgm:spPr/>
      <dgm:t>
        <a:bodyPr/>
        <a:lstStyle/>
        <a:p>
          <a:endParaRPr lang="en-US"/>
        </a:p>
      </dgm:t>
    </dgm:pt>
    <dgm:pt modelId="{D41B2BF4-7206-482E-8498-55BF62CBEFC2}" type="sibTrans" cxnId="{C1784FA7-A033-4BD4-BEBD-E55C911D42C0}">
      <dgm:prSet/>
      <dgm:spPr/>
      <dgm:t>
        <a:bodyPr/>
        <a:lstStyle/>
        <a:p>
          <a:endParaRPr lang="en-US"/>
        </a:p>
      </dgm:t>
    </dgm:pt>
    <dgm:pt modelId="{08D6088B-21B5-44AD-A2C9-7C811224A985}">
      <dgm:prSet phldrT="[Text]"/>
      <dgm:spPr>
        <a:solidFill>
          <a:srgbClr val="00B0F0"/>
        </a:solidFill>
      </dgm:spPr>
      <dgm:t>
        <a:bodyPr/>
        <a:lstStyle/>
        <a:p>
          <a:r>
            <a:rPr lang="en-US" dirty="0" smtClean="0"/>
            <a:t>- Supervise and supports the HM Technicians</a:t>
          </a:r>
          <a:endParaRPr lang="en-US" dirty="0"/>
        </a:p>
      </dgm:t>
    </dgm:pt>
    <dgm:pt modelId="{8BD333B0-0B9F-4419-A0B5-3C23A5DA6D4A}" type="parTrans" cxnId="{93EA63E9-7893-4599-8F89-5299828A522A}">
      <dgm:prSet/>
      <dgm:spPr/>
      <dgm:t>
        <a:bodyPr/>
        <a:lstStyle/>
        <a:p>
          <a:endParaRPr lang="en-US"/>
        </a:p>
      </dgm:t>
    </dgm:pt>
    <dgm:pt modelId="{1DAB53E2-4170-44BB-805D-038FB5A44753}" type="sibTrans" cxnId="{93EA63E9-7893-4599-8F89-5299828A522A}">
      <dgm:prSet/>
      <dgm:spPr/>
      <dgm:t>
        <a:bodyPr/>
        <a:lstStyle/>
        <a:p>
          <a:endParaRPr lang="en-US"/>
        </a:p>
      </dgm:t>
    </dgm:pt>
    <dgm:pt modelId="{04015787-E33B-4826-893E-151A4EC41943}">
      <dgm:prSet phldrT="[Text]"/>
      <dgm:spPr>
        <a:solidFill>
          <a:srgbClr val="00B0F0"/>
        </a:solidFill>
      </dgm:spPr>
      <dgm:t>
        <a:bodyPr/>
        <a:lstStyle/>
        <a:p>
          <a:r>
            <a:rPr lang="en-US" dirty="0" smtClean="0"/>
            <a:t>- Requires additional training</a:t>
          </a:r>
          <a:endParaRPr lang="en-US" dirty="0"/>
        </a:p>
      </dgm:t>
    </dgm:pt>
    <dgm:pt modelId="{BCCD30A9-F55B-4513-B4DF-14BA51C349EA}" type="parTrans" cxnId="{E3DF6D6E-B590-4A5B-ADC2-CCABB374309C}">
      <dgm:prSet/>
      <dgm:spPr/>
      <dgm:t>
        <a:bodyPr/>
        <a:lstStyle/>
        <a:p>
          <a:endParaRPr lang="en-US"/>
        </a:p>
      </dgm:t>
    </dgm:pt>
    <dgm:pt modelId="{8F5F1E1C-795E-46CE-AB37-1E74E3D9B610}" type="sibTrans" cxnId="{E3DF6D6E-B590-4A5B-ADC2-CCABB374309C}">
      <dgm:prSet/>
      <dgm:spPr/>
      <dgm:t>
        <a:bodyPr/>
        <a:lstStyle/>
        <a:p>
          <a:endParaRPr lang="en-US"/>
        </a:p>
      </dgm:t>
    </dgm:pt>
    <dgm:pt modelId="{979BA0F1-FD89-4809-B09B-D9804F51081C}">
      <dgm:prSet phldrT="[Text]"/>
      <dgm:spPr>
        <a:solidFill>
          <a:schemeClr val="tx2">
            <a:lumMod val="40000"/>
            <a:lumOff val="60000"/>
          </a:schemeClr>
        </a:solidFill>
      </dgm:spPr>
      <dgm:t>
        <a:bodyPr/>
        <a:lstStyle/>
        <a:p>
          <a:r>
            <a:rPr lang="en-US" dirty="0" smtClean="0"/>
            <a:t>- Assumes control of the incident</a:t>
          </a:r>
          <a:endParaRPr lang="en-US" dirty="0"/>
        </a:p>
      </dgm:t>
    </dgm:pt>
    <dgm:pt modelId="{28B3C319-3765-46E5-B355-E6DFE8119CAF}" type="parTrans" cxnId="{7A07B3C9-B6C4-4156-A87F-2DD64F0C915D}">
      <dgm:prSet/>
      <dgm:spPr/>
      <dgm:t>
        <a:bodyPr/>
        <a:lstStyle/>
        <a:p>
          <a:endParaRPr lang="en-US"/>
        </a:p>
      </dgm:t>
    </dgm:pt>
    <dgm:pt modelId="{CD875A8F-B509-4A81-8FD2-147442CFB090}" type="sibTrans" cxnId="{7A07B3C9-B6C4-4156-A87F-2DD64F0C915D}">
      <dgm:prSet/>
      <dgm:spPr/>
      <dgm:t>
        <a:bodyPr/>
        <a:lstStyle/>
        <a:p>
          <a:endParaRPr lang="en-US"/>
        </a:p>
      </dgm:t>
    </dgm:pt>
    <dgm:pt modelId="{779002AC-6C47-453A-A160-21015BD535B3}">
      <dgm:prSet phldrT="[Text]"/>
      <dgm:spPr/>
      <dgm:t>
        <a:bodyPr/>
        <a:lstStyle/>
        <a:p>
          <a:r>
            <a:rPr lang="en-US" dirty="0" smtClean="0"/>
            <a:t>Take no further action-understand capabilities and limitations</a:t>
          </a:r>
          <a:endParaRPr lang="en-US" dirty="0"/>
        </a:p>
      </dgm:t>
    </dgm:pt>
    <dgm:pt modelId="{7DF43BF1-8388-4505-840B-7B3BD74BF20E}" type="parTrans" cxnId="{C1F367BD-7CD8-4B3F-A272-FB6ADE365292}">
      <dgm:prSet/>
      <dgm:spPr/>
      <dgm:t>
        <a:bodyPr/>
        <a:lstStyle/>
        <a:p>
          <a:endParaRPr lang="en-US"/>
        </a:p>
      </dgm:t>
    </dgm:pt>
    <dgm:pt modelId="{83C81005-5B52-43AA-A5C1-30B6F3BB43E0}" type="sibTrans" cxnId="{C1F367BD-7CD8-4B3F-A272-FB6ADE365292}">
      <dgm:prSet/>
      <dgm:spPr/>
      <dgm:t>
        <a:bodyPr/>
        <a:lstStyle/>
        <a:p>
          <a:endParaRPr lang="en-US"/>
        </a:p>
      </dgm:t>
    </dgm:pt>
    <dgm:pt modelId="{F15A01D2-3950-459C-B994-C19FD7E16F88}" type="pres">
      <dgm:prSet presAssocID="{CB949EFE-5844-4664-B9CB-ADAAF65A1A64}" presName="diagram" presStyleCnt="0">
        <dgm:presLayoutVars>
          <dgm:dir/>
          <dgm:resizeHandles val="exact"/>
        </dgm:presLayoutVars>
      </dgm:prSet>
      <dgm:spPr/>
      <dgm:t>
        <a:bodyPr/>
        <a:lstStyle/>
        <a:p>
          <a:endParaRPr lang="en-US"/>
        </a:p>
      </dgm:t>
    </dgm:pt>
    <dgm:pt modelId="{2CC9E0A8-721C-4DD0-8B9C-88767E0B36C1}" type="pres">
      <dgm:prSet presAssocID="{BE7B25D0-635D-4E5E-AABF-96CA95C82FB7}" presName="node" presStyleLbl="node1" presStyleIdx="0" presStyleCnt="14" custLinFactNeighborX="-40160" custLinFactNeighborY="10510">
        <dgm:presLayoutVars>
          <dgm:bulletEnabled val="1"/>
        </dgm:presLayoutVars>
      </dgm:prSet>
      <dgm:spPr/>
      <dgm:t>
        <a:bodyPr/>
        <a:lstStyle/>
        <a:p>
          <a:endParaRPr lang="en-US"/>
        </a:p>
      </dgm:t>
    </dgm:pt>
    <dgm:pt modelId="{EB25F3D8-5685-4377-9578-A243323DDB3E}" type="pres">
      <dgm:prSet presAssocID="{3D403635-94C8-4125-98D1-83DE588E4821}" presName="sibTrans" presStyleCnt="0"/>
      <dgm:spPr/>
    </dgm:pt>
    <dgm:pt modelId="{3CA9D4A2-591E-411B-A2FB-7D10F995796B}" type="pres">
      <dgm:prSet presAssocID="{E80CE130-629E-4593-83F7-9BB1B13E6D55}" presName="node" presStyleLbl="node1" presStyleIdx="1" presStyleCnt="14" custLinFactX="-50160" custLinFactY="10432" custLinFactNeighborX="-100000" custLinFactNeighborY="100000">
        <dgm:presLayoutVars>
          <dgm:bulletEnabled val="1"/>
        </dgm:presLayoutVars>
      </dgm:prSet>
      <dgm:spPr/>
      <dgm:t>
        <a:bodyPr/>
        <a:lstStyle/>
        <a:p>
          <a:endParaRPr lang="en-US"/>
        </a:p>
      </dgm:t>
    </dgm:pt>
    <dgm:pt modelId="{E2D541C8-4A5C-493F-BA90-4F1A36712B6C}" type="pres">
      <dgm:prSet presAssocID="{CF68F732-1A8F-46A4-B392-6300C0E14BA3}" presName="sibTrans" presStyleCnt="0"/>
      <dgm:spPr/>
    </dgm:pt>
    <dgm:pt modelId="{8612A82B-D28C-498D-BB4E-021364B389C4}" type="pres">
      <dgm:prSet presAssocID="{779002AC-6C47-453A-A160-21015BD535B3}" presName="node" presStyleLbl="node1" presStyleIdx="2" presStyleCnt="14" custLinFactX="-100000" custLinFactY="100000" custLinFactNeighborX="-159189" custLinFactNeighborY="107538">
        <dgm:presLayoutVars>
          <dgm:bulletEnabled val="1"/>
        </dgm:presLayoutVars>
      </dgm:prSet>
      <dgm:spPr/>
      <dgm:t>
        <a:bodyPr/>
        <a:lstStyle/>
        <a:p>
          <a:endParaRPr lang="en-US"/>
        </a:p>
      </dgm:t>
    </dgm:pt>
    <dgm:pt modelId="{D63770CE-E1EA-4FF5-9D5C-96CF4946D881}" type="pres">
      <dgm:prSet presAssocID="{83C81005-5B52-43AA-A5C1-30B6F3BB43E0}" presName="sibTrans" presStyleCnt="0"/>
      <dgm:spPr/>
    </dgm:pt>
    <dgm:pt modelId="{B6BF7219-5D29-49B3-8D3F-E592E7F62CE7}" type="pres">
      <dgm:prSet presAssocID="{5A005762-4630-456F-AF03-E1F06BEF8A0E}" presName="node" presStyleLbl="node1" presStyleIdx="3" presStyleCnt="14" custLinFactX="-100000" custLinFactNeighborX="-170160" custLinFactNeighborY="10143">
        <dgm:presLayoutVars>
          <dgm:bulletEnabled val="1"/>
        </dgm:presLayoutVars>
      </dgm:prSet>
      <dgm:spPr/>
      <dgm:t>
        <a:bodyPr/>
        <a:lstStyle/>
        <a:p>
          <a:endParaRPr lang="en-US"/>
        </a:p>
      </dgm:t>
    </dgm:pt>
    <dgm:pt modelId="{654E10A2-5B8A-49D7-A516-199074B328EC}" type="pres">
      <dgm:prSet presAssocID="{336535D3-27A1-4C5A-BCB8-B65CBC35569C}" presName="sibTrans" presStyleCnt="0"/>
      <dgm:spPr/>
    </dgm:pt>
    <dgm:pt modelId="{19D1A049-9C0F-48F4-BE63-FA68B114D25C}" type="pres">
      <dgm:prSet presAssocID="{342EBB85-89D4-4859-94FA-CB71282886DF}" presName="node" presStyleLbl="node1" presStyleIdx="4" presStyleCnt="14" custLinFactNeighborX="59840" custLinFactNeighborY="-8011">
        <dgm:presLayoutVars>
          <dgm:bulletEnabled val="1"/>
        </dgm:presLayoutVars>
      </dgm:prSet>
      <dgm:spPr/>
      <dgm:t>
        <a:bodyPr/>
        <a:lstStyle/>
        <a:p>
          <a:endParaRPr lang="en-US"/>
        </a:p>
      </dgm:t>
    </dgm:pt>
    <dgm:pt modelId="{36740534-9FE7-4138-B190-0CBF5B19F4BB}" type="pres">
      <dgm:prSet presAssocID="{FA630B99-D7E9-4A7D-B4C1-779D82172C6A}" presName="sibTrans" presStyleCnt="0"/>
      <dgm:spPr/>
    </dgm:pt>
    <dgm:pt modelId="{9B7BA397-0F74-4E71-89FB-20EA00453F90}" type="pres">
      <dgm:prSet presAssocID="{41B4282F-DBF7-4798-86D5-B1135B82D53E}" presName="node" presStyleLbl="node1" presStyleIdx="5" presStyleCnt="14" custLinFactNeighborX="-50160" custLinFactNeighborY="90872">
        <dgm:presLayoutVars>
          <dgm:bulletEnabled val="1"/>
        </dgm:presLayoutVars>
      </dgm:prSet>
      <dgm:spPr/>
      <dgm:t>
        <a:bodyPr/>
        <a:lstStyle/>
        <a:p>
          <a:endParaRPr lang="en-US"/>
        </a:p>
      </dgm:t>
    </dgm:pt>
    <dgm:pt modelId="{23A6CCC0-B3E0-446E-9B72-7E9F07A63BD2}" type="pres">
      <dgm:prSet presAssocID="{0E63D353-7F02-48F8-BDB5-4E16B6948582}" presName="sibTrans" presStyleCnt="0"/>
      <dgm:spPr/>
    </dgm:pt>
    <dgm:pt modelId="{D3D2AD3A-A030-4C8F-AC4A-DDCE073ECB34}" type="pres">
      <dgm:prSet presAssocID="{BEB44297-26E2-47FB-99CA-8552D1A81BE5}" presName="node" presStyleLbl="node1" presStyleIdx="6" presStyleCnt="14" custLinFactY="-6524" custLinFactNeighborX="-61132" custLinFactNeighborY="-100000">
        <dgm:presLayoutVars>
          <dgm:bulletEnabled val="1"/>
        </dgm:presLayoutVars>
      </dgm:prSet>
      <dgm:spPr/>
      <dgm:t>
        <a:bodyPr/>
        <a:lstStyle/>
        <a:p>
          <a:endParaRPr lang="en-US"/>
        </a:p>
      </dgm:t>
    </dgm:pt>
    <dgm:pt modelId="{51D528E6-BC6A-4B91-AF4A-AD30BD449785}" type="pres">
      <dgm:prSet presAssocID="{B405C6EF-A676-45B7-B617-9B61DB813D92}" presName="sibTrans" presStyleCnt="0"/>
      <dgm:spPr/>
    </dgm:pt>
    <dgm:pt modelId="{E56B2A05-102A-439E-8E89-E76ABFBB7F5F}" type="pres">
      <dgm:prSet presAssocID="{A1508C90-D0B4-4E7A-9A63-B8FC9E68D99A}" presName="node" presStyleLbl="node1" presStyleIdx="7" presStyleCnt="14" custLinFactX="-71792" custLinFactNeighborX="-100000" custLinFactNeighborY="-10581">
        <dgm:presLayoutVars>
          <dgm:bulletEnabled val="1"/>
        </dgm:presLayoutVars>
      </dgm:prSet>
      <dgm:spPr/>
      <dgm:t>
        <a:bodyPr/>
        <a:lstStyle/>
        <a:p>
          <a:endParaRPr lang="en-US"/>
        </a:p>
      </dgm:t>
    </dgm:pt>
    <dgm:pt modelId="{C109C04B-865E-43B0-97D4-DC6B4315FCC6}" type="pres">
      <dgm:prSet presAssocID="{180A9898-D74F-4164-AB5A-D2B053A70DC3}" presName="sibTrans" presStyleCnt="0"/>
      <dgm:spPr/>
    </dgm:pt>
    <dgm:pt modelId="{815C78D0-0631-434E-BD04-55D91A00CD23}" type="pres">
      <dgm:prSet presAssocID="{47ABDF03-5B33-4F6C-8E2E-55F237057C0C}" presName="node" presStyleLbl="node1" presStyleIdx="8" presStyleCnt="14" custLinFactX="57104" custLinFactNeighborX="100000" custLinFactNeighborY="-26896">
        <dgm:presLayoutVars>
          <dgm:bulletEnabled val="1"/>
        </dgm:presLayoutVars>
      </dgm:prSet>
      <dgm:spPr/>
      <dgm:t>
        <a:bodyPr/>
        <a:lstStyle/>
        <a:p>
          <a:endParaRPr lang="en-US"/>
        </a:p>
      </dgm:t>
    </dgm:pt>
    <dgm:pt modelId="{A0738E5D-FDE6-4622-AAEE-01E1491A8284}" type="pres">
      <dgm:prSet presAssocID="{D41B2BF4-7206-482E-8498-55BF62CBEFC2}" presName="sibTrans" presStyleCnt="0"/>
      <dgm:spPr/>
    </dgm:pt>
    <dgm:pt modelId="{D42391CD-DA76-4F26-A070-48A8FC9E08B9}" type="pres">
      <dgm:prSet presAssocID="{C0569A5C-C4AE-42BF-9922-216C1E7C8E14}" presName="node" presStyleLbl="node1" presStyleIdx="9" presStyleCnt="14" custLinFactX="48029" custLinFactY="-100000" custLinFactNeighborX="100000" custLinFactNeighborY="-123190">
        <dgm:presLayoutVars>
          <dgm:bulletEnabled val="1"/>
        </dgm:presLayoutVars>
      </dgm:prSet>
      <dgm:spPr/>
      <dgm:t>
        <a:bodyPr/>
        <a:lstStyle/>
        <a:p>
          <a:endParaRPr lang="en-US"/>
        </a:p>
      </dgm:t>
    </dgm:pt>
    <dgm:pt modelId="{9F627289-95C8-49E0-87C9-7C43243F37D0}" type="pres">
      <dgm:prSet presAssocID="{210C01EA-77A3-43A7-82BE-69489C8A22F0}" presName="sibTrans" presStyleCnt="0"/>
      <dgm:spPr/>
    </dgm:pt>
    <dgm:pt modelId="{C908E540-57FD-480C-9274-2E4CF93840DA}" type="pres">
      <dgm:prSet presAssocID="{08D6088B-21B5-44AD-A2C9-7C811224A985}" presName="node" presStyleLbl="node1" presStyleIdx="10" presStyleCnt="14" custLinFactY="-25778" custLinFactNeighborX="38119" custLinFactNeighborY="-100000">
        <dgm:presLayoutVars>
          <dgm:bulletEnabled val="1"/>
        </dgm:presLayoutVars>
      </dgm:prSet>
      <dgm:spPr/>
      <dgm:t>
        <a:bodyPr/>
        <a:lstStyle/>
        <a:p>
          <a:endParaRPr lang="en-US"/>
        </a:p>
      </dgm:t>
    </dgm:pt>
    <dgm:pt modelId="{90CE7344-590F-437B-A2DA-35C478F44CE8}" type="pres">
      <dgm:prSet presAssocID="{1DAB53E2-4170-44BB-805D-038FB5A44753}" presName="sibTrans" presStyleCnt="0"/>
      <dgm:spPr/>
    </dgm:pt>
    <dgm:pt modelId="{43BCEBD7-B466-44CB-A79D-26E168659B0C}" type="pres">
      <dgm:prSet presAssocID="{04015787-E33B-4826-893E-151A4EC41943}" presName="node" presStyleLbl="node1" presStyleIdx="11" presStyleCnt="14" custLinFactNeighborX="-70999" custLinFactNeighborY="-25426">
        <dgm:presLayoutVars>
          <dgm:bulletEnabled val="1"/>
        </dgm:presLayoutVars>
      </dgm:prSet>
      <dgm:spPr/>
      <dgm:t>
        <a:bodyPr/>
        <a:lstStyle/>
        <a:p>
          <a:endParaRPr lang="en-US"/>
        </a:p>
      </dgm:t>
    </dgm:pt>
    <dgm:pt modelId="{00121326-2747-4630-A936-0E76F11F3383}" type="pres">
      <dgm:prSet presAssocID="{8F5F1E1C-795E-46CE-AB37-1E74E3D9B610}" presName="sibTrans" presStyleCnt="0"/>
      <dgm:spPr/>
    </dgm:pt>
    <dgm:pt modelId="{1072D4E2-8C15-4B07-B6EE-5F601A580CEF}" type="pres">
      <dgm:prSet presAssocID="{FB4D3320-C51F-4513-8F57-4D7605F7F8E9}" presName="node" presStyleLbl="node1" presStyleIdx="12" presStyleCnt="14" custLinFactX="100000" custLinFactY="-139857" custLinFactNeighborX="147280" custLinFactNeighborY="-200000">
        <dgm:presLayoutVars>
          <dgm:bulletEnabled val="1"/>
        </dgm:presLayoutVars>
      </dgm:prSet>
      <dgm:spPr/>
      <dgm:t>
        <a:bodyPr/>
        <a:lstStyle/>
        <a:p>
          <a:endParaRPr lang="en-US"/>
        </a:p>
      </dgm:t>
    </dgm:pt>
    <dgm:pt modelId="{73257B3E-DD99-45E9-BE89-1DE06CF75EB7}" type="pres">
      <dgm:prSet presAssocID="{AAE4752D-3FE0-4E79-852B-1DFF89228FCD}" presName="sibTrans" presStyleCnt="0"/>
      <dgm:spPr/>
    </dgm:pt>
    <dgm:pt modelId="{034C773B-80AD-4FBE-993B-A0D63B8E5BD1}" type="pres">
      <dgm:prSet presAssocID="{979BA0F1-FD89-4809-B09B-D9804F51081C}" presName="node" presStyleLbl="node1" presStyleIdx="13" presStyleCnt="14" custLinFactX="37506" custLinFactY="-100000" custLinFactNeighborX="100000" custLinFactNeighborY="-141632">
        <dgm:presLayoutVars>
          <dgm:bulletEnabled val="1"/>
        </dgm:presLayoutVars>
      </dgm:prSet>
      <dgm:spPr/>
      <dgm:t>
        <a:bodyPr/>
        <a:lstStyle/>
        <a:p>
          <a:endParaRPr lang="en-US"/>
        </a:p>
      </dgm:t>
    </dgm:pt>
  </dgm:ptLst>
  <dgm:cxnLst>
    <dgm:cxn modelId="{DA836C72-9373-4007-81C3-9AEBA847AAA3}" srcId="{CB949EFE-5844-4664-B9CB-ADAAF65A1A64}" destId="{FB4D3320-C51F-4513-8F57-4D7605F7F8E9}" srcOrd="12" destOrd="0" parTransId="{CEF0BA79-F7D1-40CF-BB79-8CFE411F5724}" sibTransId="{AAE4752D-3FE0-4E79-852B-1DFF89228FCD}"/>
    <dgm:cxn modelId="{B4730EE1-21D0-45C0-A389-426DC7170490}" srcId="{CB949EFE-5844-4664-B9CB-ADAAF65A1A64}" destId="{5A005762-4630-456F-AF03-E1F06BEF8A0E}" srcOrd="3" destOrd="0" parTransId="{350ACA07-87DF-46FB-9D5E-6C8A4BB125EB}" sibTransId="{336535D3-27A1-4C5A-BCB8-B65CBC35569C}"/>
    <dgm:cxn modelId="{C1F367BD-7CD8-4B3F-A272-FB6ADE365292}" srcId="{CB949EFE-5844-4664-B9CB-ADAAF65A1A64}" destId="{779002AC-6C47-453A-A160-21015BD535B3}" srcOrd="2" destOrd="0" parTransId="{7DF43BF1-8388-4505-840B-7B3BD74BF20E}" sibTransId="{83C81005-5B52-43AA-A5C1-30B6F3BB43E0}"/>
    <dgm:cxn modelId="{BF6B8B12-E40E-4773-B2E5-3918C24269FC}" type="presOf" srcId="{BEB44297-26E2-47FB-99CA-8552D1A81BE5}" destId="{D3D2AD3A-A030-4C8F-AC4A-DDCE073ECB34}" srcOrd="0" destOrd="0" presId="urn:microsoft.com/office/officeart/2005/8/layout/default"/>
    <dgm:cxn modelId="{93EA63E9-7893-4599-8F89-5299828A522A}" srcId="{CB949EFE-5844-4664-B9CB-ADAAF65A1A64}" destId="{08D6088B-21B5-44AD-A2C9-7C811224A985}" srcOrd="10" destOrd="0" parTransId="{8BD333B0-0B9F-4419-A0B5-3C23A5DA6D4A}" sibTransId="{1DAB53E2-4170-44BB-805D-038FB5A44753}"/>
    <dgm:cxn modelId="{323014FE-C30C-40E2-A778-DB7433F96138}" type="presOf" srcId="{CB949EFE-5844-4664-B9CB-ADAAF65A1A64}" destId="{F15A01D2-3950-459C-B994-C19FD7E16F88}" srcOrd="0" destOrd="0" presId="urn:microsoft.com/office/officeart/2005/8/layout/default"/>
    <dgm:cxn modelId="{EE701CF9-2BB9-40E3-AFEC-743E474CD506}" srcId="{CB949EFE-5844-4664-B9CB-ADAAF65A1A64}" destId="{C0569A5C-C4AE-42BF-9922-216C1E7C8E14}" srcOrd="9" destOrd="0" parTransId="{C2224C33-5212-4ADD-A3E1-0F8E2E264E11}" sibTransId="{210C01EA-77A3-43A7-82BE-69489C8A22F0}"/>
    <dgm:cxn modelId="{34F2B3B3-D46F-4C2D-94C3-06C53727495F}" srcId="{CB949EFE-5844-4664-B9CB-ADAAF65A1A64}" destId="{BEB44297-26E2-47FB-99CA-8552D1A81BE5}" srcOrd="6" destOrd="0" parTransId="{3E54E277-1F18-404E-858F-8FE041F6385D}" sibTransId="{B405C6EF-A676-45B7-B617-9B61DB813D92}"/>
    <dgm:cxn modelId="{ED58D70B-8F5A-4870-B835-89B6CFCC507E}" srcId="{CB949EFE-5844-4664-B9CB-ADAAF65A1A64}" destId="{342EBB85-89D4-4859-94FA-CB71282886DF}" srcOrd="4" destOrd="0" parTransId="{A733355E-6E90-4426-A6A3-C4E3C1F34C21}" sibTransId="{FA630B99-D7E9-4A7D-B4C1-779D82172C6A}"/>
    <dgm:cxn modelId="{2F108EA5-3C2E-4A8B-B716-A0E70D8DAFD9}" type="presOf" srcId="{BE7B25D0-635D-4E5E-AABF-96CA95C82FB7}" destId="{2CC9E0A8-721C-4DD0-8B9C-88767E0B36C1}" srcOrd="0" destOrd="0" presId="urn:microsoft.com/office/officeart/2005/8/layout/default"/>
    <dgm:cxn modelId="{936AFB8B-0A25-4BA3-8FA7-EB428C8DC231}" srcId="{CB949EFE-5844-4664-B9CB-ADAAF65A1A64}" destId="{A1508C90-D0B4-4E7A-9A63-B8FC9E68D99A}" srcOrd="7" destOrd="0" parTransId="{3B80F1B2-3CFC-405C-AA72-83C8058DE9FD}" sibTransId="{180A9898-D74F-4164-AB5A-D2B053A70DC3}"/>
    <dgm:cxn modelId="{8EC9A58E-252A-4308-9FBD-C1BBF3F57751}" type="presOf" srcId="{04015787-E33B-4826-893E-151A4EC41943}" destId="{43BCEBD7-B466-44CB-A79D-26E168659B0C}" srcOrd="0" destOrd="0" presId="urn:microsoft.com/office/officeart/2005/8/layout/default"/>
    <dgm:cxn modelId="{DDDD5BB4-8CD3-4A8E-9E96-68A231366654}" type="presOf" srcId="{342EBB85-89D4-4859-94FA-CB71282886DF}" destId="{19D1A049-9C0F-48F4-BE63-FA68B114D25C}" srcOrd="0" destOrd="0" presId="urn:microsoft.com/office/officeart/2005/8/layout/default"/>
    <dgm:cxn modelId="{5F823D71-BC42-4A02-AC87-E182BB49FF78}" srcId="{CB949EFE-5844-4664-B9CB-ADAAF65A1A64}" destId="{BE7B25D0-635D-4E5E-AABF-96CA95C82FB7}" srcOrd="0" destOrd="0" parTransId="{4EE30316-5DD7-42FE-B1A7-7169300870B5}" sibTransId="{3D403635-94C8-4125-98D1-83DE588E4821}"/>
    <dgm:cxn modelId="{E3DF6D6E-B590-4A5B-ADC2-CCABB374309C}" srcId="{CB949EFE-5844-4664-B9CB-ADAAF65A1A64}" destId="{04015787-E33B-4826-893E-151A4EC41943}" srcOrd="11" destOrd="0" parTransId="{BCCD30A9-F55B-4513-B4DF-14BA51C349EA}" sibTransId="{8F5F1E1C-795E-46CE-AB37-1E74E3D9B610}"/>
    <dgm:cxn modelId="{A0DAE86D-F60E-457F-96C0-5A4EC0E3E339}" type="presOf" srcId="{47ABDF03-5B33-4F6C-8E2E-55F237057C0C}" destId="{815C78D0-0631-434E-BD04-55D91A00CD23}" srcOrd="0" destOrd="0" presId="urn:microsoft.com/office/officeart/2005/8/layout/default"/>
    <dgm:cxn modelId="{7E6264C5-0218-43F5-8777-DF05BB34EC24}" type="presOf" srcId="{C0569A5C-C4AE-42BF-9922-216C1E7C8E14}" destId="{D42391CD-DA76-4F26-A070-48A8FC9E08B9}" srcOrd="0" destOrd="0" presId="urn:microsoft.com/office/officeart/2005/8/layout/default"/>
    <dgm:cxn modelId="{A7B01DFC-F700-4ECA-8E48-981D870BC3DC}" type="presOf" srcId="{A1508C90-D0B4-4E7A-9A63-B8FC9E68D99A}" destId="{E56B2A05-102A-439E-8E89-E76ABFBB7F5F}" srcOrd="0" destOrd="0" presId="urn:microsoft.com/office/officeart/2005/8/layout/default"/>
    <dgm:cxn modelId="{8797C657-8205-4D94-BC6E-71AEE2DDCEA9}" type="presOf" srcId="{979BA0F1-FD89-4809-B09B-D9804F51081C}" destId="{034C773B-80AD-4FBE-993B-A0D63B8E5BD1}" srcOrd="0" destOrd="0" presId="urn:microsoft.com/office/officeart/2005/8/layout/default"/>
    <dgm:cxn modelId="{84649C87-D11F-4ED4-8DE4-BCEDED47E566}" type="presOf" srcId="{5A005762-4630-456F-AF03-E1F06BEF8A0E}" destId="{B6BF7219-5D29-49B3-8D3F-E592E7F62CE7}" srcOrd="0" destOrd="0" presId="urn:microsoft.com/office/officeart/2005/8/layout/default"/>
    <dgm:cxn modelId="{ADE9D74E-0FBD-4374-836E-03E60BDB8DF9}" type="presOf" srcId="{08D6088B-21B5-44AD-A2C9-7C811224A985}" destId="{C908E540-57FD-480C-9274-2E4CF93840DA}" srcOrd="0" destOrd="0" presId="urn:microsoft.com/office/officeart/2005/8/layout/default"/>
    <dgm:cxn modelId="{3682802A-847A-43A8-8200-3E8620623C92}" type="presOf" srcId="{FB4D3320-C51F-4513-8F57-4D7605F7F8E9}" destId="{1072D4E2-8C15-4B07-B6EE-5F601A580CEF}" srcOrd="0" destOrd="0" presId="urn:microsoft.com/office/officeart/2005/8/layout/default"/>
    <dgm:cxn modelId="{C1784FA7-A033-4BD4-BEBD-E55C911D42C0}" srcId="{CB949EFE-5844-4664-B9CB-ADAAF65A1A64}" destId="{47ABDF03-5B33-4F6C-8E2E-55F237057C0C}" srcOrd="8" destOrd="0" parTransId="{5B0F7C33-5FD1-4C6A-A286-DE8987B7439B}" sibTransId="{D41B2BF4-7206-482E-8498-55BF62CBEFC2}"/>
    <dgm:cxn modelId="{51277173-7F8C-47FD-BAEF-6A26EC624DEE}" type="presOf" srcId="{41B4282F-DBF7-4798-86D5-B1135B82D53E}" destId="{9B7BA397-0F74-4E71-89FB-20EA00453F90}" srcOrd="0" destOrd="0" presId="urn:microsoft.com/office/officeart/2005/8/layout/default"/>
    <dgm:cxn modelId="{68BEB76D-1982-4FC6-ADF7-1F22C105E133}" srcId="{CB949EFE-5844-4664-B9CB-ADAAF65A1A64}" destId="{E80CE130-629E-4593-83F7-9BB1B13E6D55}" srcOrd="1" destOrd="0" parTransId="{334911F0-FA50-4D3C-8BCE-294AD2A9E447}" sibTransId="{CF68F732-1A8F-46A4-B392-6300C0E14BA3}"/>
    <dgm:cxn modelId="{86957349-8555-4018-B3CA-545509440409}" type="presOf" srcId="{E80CE130-629E-4593-83F7-9BB1B13E6D55}" destId="{3CA9D4A2-591E-411B-A2FB-7D10F995796B}" srcOrd="0" destOrd="0" presId="urn:microsoft.com/office/officeart/2005/8/layout/default"/>
    <dgm:cxn modelId="{E2A07306-4675-4AD1-9434-F2CE30E9E6FD}" srcId="{CB949EFE-5844-4664-B9CB-ADAAF65A1A64}" destId="{41B4282F-DBF7-4798-86D5-B1135B82D53E}" srcOrd="5" destOrd="0" parTransId="{760229E2-2478-4123-B73F-C9949EB91F79}" sibTransId="{0E63D353-7F02-48F8-BDB5-4E16B6948582}"/>
    <dgm:cxn modelId="{7A07B3C9-B6C4-4156-A87F-2DD64F0C915D}" srcId="{CB949EFE-5844-4664-B9CB-ADAAF65A1A64}" destId="{979BA0F1-FD89-4809-B09B-D9804F51081C}" srcOrd="13" destOrd="0" parTransId="{28B3C319-3765-46E5-B355-E6DFE8119CAF}" sibTransId="{CD875A8F-B509-4A81-8FD2-147442CFB090}"/>
    <dgm:cxn modelId="{BA46D01E-5482-4B50-98EC-90B69665C615}" type="presOf" srcId="{779002AC-6C47-453A-A160-21015BD535B3}" destId="{8612A82B-D28C-498D-BB4E-021364B389C4}" srcOrd="0" destOrd="0" presId="urn:microsoft.com/office/officeart/2005/8/layout/default"/>
    <dgm:cxn modelId="{6A706021-F210-4EB8-AA3F-2137663E3C7C}" type="presParOf" srcId="{F15A01D2-3950-459C-B994-C19FD7E16F88}" destId="{2CC9E0A8-721C-4DD0-8B9C-88767E0B36C1}" srcOrd="0" destOrd="0" presId="urn:microsoft.com/office/officeart/2005/8/layout/default"/>
    <dgm:cxn modelId="{75B19E6D-9674-42CC-9255-E9E4FB2C8E01}" type="presParOf" srcId="{F15A01D2-3950-459C-B994-C19FD7E16F88}" destId="{EB25F3D8-5685-4377-9578-A243323DDB3E}" srcOrd="1" destOrd="0" presId="urn:microsoft.com/office/officeart/2005/8/layout/default"/>
    <dgm:cxn modelId="{74E2BA3F-5D86-4C71-B671-45F512ABEC84}" type="presParOf" srcId="{F15A01D2-3950-459C-B994-C19FD7E16F88}" destId="{3CA9D4A2-591E-411B-A2FB-7D10F995796B}" srcOrd="2" destOrd="0" presId="urn:microsoft.com/office/officeart/2005/8/layout/default"/>
    <dgm:cxn modelId="{E0FFAA63-C58F-4F93-8D87-72DABEF9C24C}" type="presParOf" srcId="{F15A01D2-3950-459C-B994-C19FD7E16F88}" destId="{E2D541C8-4A5C-493F-BA90-4F1A36712B6C}" srcOrd="3" destOrd="0" presId="urn:microsoft.com/office/officeart/2005/8/layout/default"/>
    <dgm:cxn modelId="{93297353-F23F-42F3-95A0-BD21FC0D9314}" type="presParOf" srcId="{F15A01D2-3950-459C-B994-C19FD7E16F88}" destId="{8612A82B-D28C-498D-BB4E-021364B389C4}" srcOrd="4" destOrd="0" presId="urn:microsoft.com/office/officeart/2005/8/layout/default"/>
    <dgm:cxn modelId="{22AC3316-AD60-4B74-844A-BD9A82670A28}" type="presParOf" srcId="{F15A01D2-3950-459C-B994-C19FD7E16F88}" destId="{D63770CE-E1EA-4FF5-9D5C-96CF4946D881}" srcOrd="5" destOrd="0" presId="urn:microsoft.com/office/officeart/2005/8/layout/default"/>
    <dgm:cxn modelId="{4F187193-1F0A-466E-94D7-8666E7772326}" type="presParOf" srcId="{F15A01D2-3950-459C-B994-C19FD7E16F88}" destId="{B6BF7219-5D29-49B3-8D3F-E592E7F62CE7}" srcOrd="6" destOrd="0" presId="urn:microsoft.com/office/officeart/2005/8/layout/default"/>
    <dgm:cxn modelId="{7C47B566-3CFF-47EB-9724-7264D4359A04}" type="presParOf" srcId="{F15A01D2-3950-459C-B994-C19FD7E16F88}" destId="{654E10A2-5B8A-49D7-A516-199074B328EC}" srcOrd="7" destOrd="0" presId="urn:microsoft.com/office/officeart/2005/8/layout/default"/>
    <dgm:cxn modelId="{EB48DB7D-7CFE-4612-9C7D-25CBB26EFE8E}" type="presParOf" srcId="{F15A01D2-3950-459C-B994-C19FD7E16F88}" destId="{19D1A049-9C0F-48F4-BE63-FA68B114D25C}" srcOrd="8" destOrd="0" presId="urn:microsoft.com/office/officeart/2005/8/layout/default"/>
    <dgm:cxn modelId="{27A2A42A-FE21-4125-BFEE-DEFAD7262FCD}" type="presParOf" srcId="{F15A01D2-3950-459C-B994-C19FD7E16F88}" destId="{36740534-9FE7-4138-B190-0CBF5B19F4BB}" srcOrd="9" destOrd="0" presId="urn:microsoft.com/office/officeart/2005/8/layout/default"/>
    <dgm:cxn modelId="{3645A0BD-C805-4901-99EC-125A2B76C552}" type="presParOf" srcId="{F15A01D2-3950-459C-B994-C19FD7E16F88}" destId="{9B7BA397-0F74-4E71-89FB-20EA00453F90}" srcOrd="10" destOrd="0" presId="urn:microsoft.com/office/officeart/2005/8/layout/default"/>
    <dgm:cxn modelId="{668098AE-D5B8-45CA-B254-67DE9327C0C6}" type="presParOf" srcId="{F15A01D2-3950-459C-B994-C19FD7E16F88}" destId="{23A6CCC0-B3E0-446E-9B72-7E9F07A63BD2}" srcOrd="11" destOrd="0" presId="urn:microsoft.com/office/officeart/2005/8/layout/default"/>
    <dgm:cxn modelId="{251314AF-071E-47FD-A727-D71D62A74F0D}" type="presParOf" srcId="{F15A01D2-3950-459C-B994-C19FD7E16F88}" destId="{D3D2AD3A-A030-4C8F-AC4A-DDCE073ECB34}" srcOrd="12" destOrd="0" presId="urn:microsoft.com/office/officeart/2005/8/layout/default"/>
    <dgm:cxn modelId="{2F19FC44-5D82-4C5B-BE36-BDC8F1255CC3}" type="presParOf" srcId="{F15A01D2-3950-459C-B994-C19FD7E16F88}" destId="{51D528E6-BC6A-4B91-AF4A-AD30BD449785}" srcOrd="13" destOrd="0" presId="urn:microsoft.com/office/officeart/2005/8/layout/default"/>
    <dgm:cxn modelId="{AE5D8CF8-A4DC-4FCF-81F7-88411C8AA01F}" type="presParOf" srcId="{F15A01D2-3950-459C-B994-C19FD7E16F88}" destId="{E56B2A05-102A-439E-8E89-E76ABFBB7F5F}" srcOrd="14" destOrd="0" presId="urn:microsoft.com/office/officeart/2005/8/layout/default"/>
    <dgm:cxn modelId="{D719A902-2E3A-45D6-B510-C0A4208D145A}" type="presParOf" srcId="{F15A01D2-3950-459C-B994-C19FD7E16F88}" destId="{C109C04B-865E-43B0-97D4-DC6B4315FCC6}" srcOrd="15" destOrd="0" presId="urn:microsoft.com/office/officeart/2005/8/layout/default"/>
    <dgm:cxn modelId="{190662FB-58A1-4A97-A059-D57D13F430AE}" type="presParOf" srcId="{F15A01D2-3950-459C-B994-C19FD7E16F88}" destId="{815C78D0-0631-434E-BD04-55D91A00CD23}" srcOrd="16" destOrd="0" presId="urn:microsoft.com/office/officeart/2005/8/layout/default"/>
    <dgm:cxn modelId="{1DE80332-1A8B-4081-A2B1-E6A0536564EC}" type="presParOf" srcId="{F15A01D2-3950-459C-B994-C19FD7E16F88}" destId="{A0738E5D-FDE6-4622-AAEE-01E1491A8284}" srcOrd="17" destOrd="0" presId="urn:microsoft.com/office/officeart/2005/8/layout/default"/>
    <dgm:cxn modelId="{CF28E2CF-6378-4404-82E2-54F9A43FD2D9}" type="presParOf" srcId="{F15A01D2-3950-459C-B994-C19FD7E16F88}" destId="{D42391CD-DA76-4F26-A070-48A8FC9E08B9}" srcOrd="18" destOrd="0" presId="urn:microsoft.com/office/officeart/2005/8/layout/default"/>
    <dgm:cxn modelId="{8A1E1B95-2336-4AD1-B878-EA635DC40F41}" type="presParOf" srcId="{F15A01D2-3950-459C-B994-C19FD7E16F88}" destId="{9F627289-95C8-49E0-87C9-7C43243F37D0}" srcOrd="19" destOrd="0" presId="urn:microsoft.com/office/officeart/2005/8/layout/default"/>
    <dgm:cxn modelId="{24A0B952-4320-4F54-8DD1-5991BDFE8BF5}" type="presParOf" srcId="{F15A01D2-3950-459C-B994-C19FD7E16F88}" destId="{C908E540-57FD-480C-9274-2E4CF93840DA}" srcOrd="20" destOrd="0" presId="urn:microsoft.com/office/officeart/2005/8/layout/default"/>
    <dgm:cxn modelId="{7E0E99AF-27B2-4A6F-9486-0F1102DCBC34}" type="presParOf" srcId="{F15A01D2-3950-459C-B994-C19FD7E16F88}" destId="{90CE7344-590F-437B-A2DA-35C478F44CE8}" srcOrd="21" destOrd="0" presId="urn:microsoft.com/office/officeart/2005/8/layout/default"/>
    <dgm:cxn modelId="{9D2950B7-92E6-484B-8ECC-8D7173480E24}" type="presParOf" srcId="{F15A01D2-3950-459C-B994-C19FD7E16F88}" destId="{43BCEBD7-B466-44CB-A79D-26E168659B0C}" srcOrd="22" destOrd="0" presId="urn:microsoft.com/office/officeart/2005/8/layout/default"/>
    <dgm:cxn modelId="{CEB4E89F-9FCE-41AC-8415-F57B83DC5364}" type="presParOf" srcId="{F15A01D2-3950-459C-B994-C19FD7E16F88}" destId="{00121326-2747-4630-A936-0E76F11F3383}" srcOrd="23" destOrd="0" presId="urn:microsoft.com/office/officeart/2005/8/layout/default"/>
    <dgm:cxn modelId="{B8DB34BC-D00A-426C-B45D-83DD845FA74B}" type="presParOf" srcId="{F15A01D2-3950-459C-B994-C19FD7E16F88}" destId="{1072D4E2-8C15-4B07-B6EE-5F601A580CEF}" srcOrd="24" destOrd="0" presId="urn:microsoft.com/office/officeart/2005/8/layout/default"/>
    <dgm:cxn modelId="{DACFEEA2-B1E0-49DC-8A27-DE50EE63FB17}" type="presParOf" srcId="{F15A01D2-3950-459C-B994-C19FD7E16F88}" destId="{73257B3E-DD99-45E9-BE89-1DE06CF75EB7}" srcOrd="25" destOrd="0" presId="urn:microsoft.com/office/officeart/2005/8/layout/default"/>
    <dgm:cxn modelId="{06A29D72-96DC-477A-B5BD-35590F60E757}" type="presParOf" srcId="{F15A01D2-3950-459C-B994-C19FD7E16F88}" destId="{034C773B-80AD-4FBE-993B-A0D63B8E5BD1}" srcOrd="26"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1593B6-C780-4E59-979B-256B6032D9F9}"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9ACB9451-8C67-42EE-9DF5-E8AA4CEF1EA9}">
      <dgm:prSet phldrT="[Text]" custT="1"/>
      <dgm:spPr>
        <a:solidFill>
          <a:schemeClr val="bg2">
            <a:lumMod val="90000"/>
          </a:schemeClr>
        </a:solidFill>
        <a:ln>
          <a:solidFill>
            <a:srgbClr val="007033"/>
          </a:solidFill>
        </a:ln>
      </dgm:spPr>
      <dgm:t>
        <a:bodyPr/>
        <a:lstStyle/>
        <a:p>
          <a:r>
            <a:rPr lang="en-US" sz="3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Green Procurement</a:t>
          </a:r>
          <a:endParaRPr lang="en-US" sz="3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dgm:t>
    </dgm:pt>
    <dgm:pt modelId="{5697242E-B2AA-48E8-B2EC-26B7EDFB8B03}" type="parTrans" cxnId="{6432F64E-2E34-48A5-B346-741EE225DC47}">
      <dgm:prSet/>
      <dgm:spPr/>
      <dgm:t>
        <a:bodyPr/>
        <a:lstStyle/>
        <a:p>
          <a:endParaRPr lang="en-US"/>
        </a:p>
      </dgm:t>
    </dgm:pt>
    <dgm:pt modelId="{F2A1B025-00A1-4B65-831A-BD4504F64458}" type="sibTrans" cxnId="{6432F64E-2E34-48A5-B346-741EE225DC47}">
      <dgm:prSet/>
      <dgm:spPr/>
      <dgm:t>
        <a:bodyPr/>
        <a:lstStyle/>
        <a:p>
          <a:endParaRPr lang="en-US"/>
        </a:p>
      </dgm:t>
    </dgm:pt>
    <dgm:pt modelId="{F9BAB1F2-F8A5-48DD-A72F-233F4AE2B789}">
      <dgm:prSet phldrT="[Text]" custT="1"/>
      <dgm:spPr/>
      <dgm:t>
        <a:bodyPr/>
        <a:lstStyle/>
        <a:p>
          <a:pPr algn="l"/>
          <a:r>
            <a:rPr lang="en-US" sz="1200" b="1" u="sng" dirty="0" smtClean="0">
              <a:solidFill>
                <a:srgbClr val="2C563C"/>
              </a:solidFill>
              <a:latin typeface="Arial" pitchFamily="34" charset="0"/>
              <a:cs typeface="Arial" pitchFamily="34" charset="0"/>
            </a:rPr>
            <a:t>What is:  “Green Procurement”</a:t>
          </a:r>
        </a:p>
        <a:p>
          <a:pPr algn="l"/>
          <a:r>
            <a:rPr lang="en-US" sz="1200" b="1" dirty="0" smtClean="0">
              <a:solidFill>
                <a:srgbClr val="2C563C"/>
              </a:solidFill>
              <a:latin typeface="Arial" pitchFamily="34" charset="0"/>
              <a:cs typeface="Arial" pitchFamily="34" charset="0"/>
            </a:rPr>
            <a:t>Products That:</a:t>
          </a:r>
        </a:p>
        <a:p>
          <a:pPr algn="l"/>
          <a:r>
            <a:rPr lang="en-US" sz="1200" b="1" dirty="0" smtClean="0">
              <a:solidFill>
                <a:srgbClr val="2C563C"/>
              </a:solidFill>
              <a:latin typeface="Arial" pitchFamily="34" charset="0"/>
              <a:cs typeface="Arial" pitchFamily="34" charset="0"/>
            </a:rPr>
            <a:t>-Have recycled content</a:t>
          </a:r>
        </a:p>
        <a:p>
          <a:pPr algn="l"/>
          <a:r>
            <a:rPr lang="en-US" sz="1200" b="1" dirty="0" smtClean="0">
              <a:solidFill>
                <a:srgbClr val="2C563C"/>
              </a:solidFill>
              <a:latin typeface="Arial" pitchFamily="34" charset="0"/>
              <a:cs typeface="Arial" pitchFamily="34" charset="0"/>
            </a:rPr>
            <a:t>-Are made with renewable materials (not oil)</a:t>
          </a:r>
        </a:p>
        <a:p>
          <a:pPr algn="l"/>
          <a:r>
            <a:rPr lang="en-US" sz="1200" b="1" dirty="0" smtClean="0">
              <a:solidFill>
                <a:srgbClr val="2C563C"/>
              </a:solidFill>
              <a:latin typeface="Arial" pitchFamily="34" charset="0"/>
              <a:cs typeface="Arial" pitchFamily="34" charset="0"/>
            </a:rPr>
            <a:t>-Are energy efficient</a:t>
          </a:r>
        </a:p>
        <a:p>
          <a:pPr algn="l"/>
          <a:r>
            <a:rPr lang="en-US" sz="1200" b="1" dirty="0" smtClean="0">
              <a:solidFill>
                <a:srgbClr val="2C563C"/>
              </a:solidFill>
              <a:latin typeface="Arial" pitchFamily="34" charset="0"/>
              <a:cs typeface="Arial" pitchFamily="34" charset="0"/>
            </a:rPr>
            <a:t>-Use alternative energy (GSA vehicles)</a:t>
          </a:r>
        </a:p>
        <a:p>
          <a:pPr algn="l"/>
          <a:r>
            <a:rPr lang="en-US" sz="1200" b="1" dirty="0" smtClean="0">
              <a:solidFill>
                <a:srgbClr val="2C563C"/>
              </a:solidFill>
              <a:latin typeface="Arial" pitchFamily="34" charset="0"/>
              <a:cs typeface="Arial" pitchFamily="34" charset="0"/>
            </a:rPr>
            <a:t>-Contain the fewest toxic chemicals (cleaners/solvents)</a:t>
          </a:r>
        </a:p>
      </dgm:t>
    </dgm:pt>
    <dgm:pt modelId="{9E6E0D85-AA5D-4C63-97D7-6533655CF7E0}" type="parTrans" cxnId="{6E618E3A-C693-49D1-AF61-D7158B84B260}">
      <dgm:prSet/>
      <dgm:spPr/>
      <dgm:t>
        <a:bodyPr/>
        <a:lstStyle/>
        <a:p>
          <a:endParaRPr lang="en-US"/>
        </a:p>
      </dgm:t>
    </dgm:pt>
    <dgm:pt modelId="{EE48F622-52D6-40A9-9020-973D64862025}" type="sibTrans" cxnId="{6E618E3A-C693-49D1-AF61-D7158B84B260}">
      <dgm:prSet/>
      <dgm:spPr/>
      <dgm:t>
        <a:bodyPr/>
        <a:lstStyle/>
        <a:p>
          <a:endParaRPr lang="en-US"/>
        </a:p>
      </dgm:t>
    </dgm:pt>
    <dgm:pt modelId="{59DA9CF9-43B7-478D-9E59-B33735F16C5F}">
      <dgm:prSet phldrT="[Text]" custT="1"/>
      <dgm:spPr/>
      <dgm:t>
        <a:bodyPr/>
        <a:lstStyle/>
        <a:p>
          <a:pPr algn="l"/>
          <a:r>
            <a:rPr lang="en-US" sz="1200" b="1" u="sng" dirty="0" smtClean="0">
              <a:solidFill>
                <a:srgbClr val="2C563C"/>
              </a:solidFill>
              <a:latin typeface="Arial" pitchFamily="34" charset="0"/>
              <a:cs typeface="Arial" pitchFamily="34" charset="0"/>
            </a:rPr>
            <a:t>Who Must Buy Green?</a:t>
          </a:r>
        </a:p>
        <a:p>
          <a:pPr algn="l"/>
          <a:r>
            <a:rPr lang="en-US" sz="1200" b="1" dirty="0" smtClean="0">
              <a:solidFill>
                <a:srgbClr val="2C563C"/>
              </a:solidFill>
              <a:latin typeface="Arial" pitchFamily="34" charset="0"/>
              <a:cs typeface="Arial" pitchFamily="34" charset="0"/>
            </a:rPr>
            <a:t>-Government purchase card users</a:t>
          </a:r>
        </a:p>
        <a:p>
          <a:pPr algn="l"/>
          <a:r>
            <a:rPr lang="en-US" sz="1200" b="1" dirty="0" smtClean="0">
              <a:solidFill>
                <a:srgbClr val="2C563C"/>
              </a:solidFill>
              <a:latin typeface="Arial" pitchFamily="34" charset="0"/>
              <a:cs typeface="Arial" pitchFamily="34" charset="0"/>
            </a:rPr>
            <a:t>-Facility managers (furniture, carpet, &amp; equipment)</a:t>
          </a:r>
        </a:p>
        <a:p>
          <a:pPr algn="l"/>
          <a:r>
            <a:rPr lang="en-US" sz="1200" b="1" dirty="0" smtClean="0">
              <a:solidFill>
                <a:srgbClr val="2C563C"/>
              </a:solidFill>
              <a:latin typeface="Arial" pitchFamily="34" charset="0"/>
              <a:cs typeface="Arial" pitchFamily="34" charset="0"/>
            </a:rPr>
            <a:t>-Leaders/managers approving larger purchases (copiers, office equipment, services)</a:t>
          </a:r>
        </a:p>
        <a:p>
          <a:pPr algn="l"/>
          <a:endParaRPr lang="en-US" sz="1000" b="0" dirty="0" smtClean="0">
            <a:solidFill>
              <a:srgbClr val="007033"/>
            </a:solidFill>
            <a:latin typeface="Arial" pitchFamily="34" charset="0"/>
            <a:cs typeface="Arial" pitchFamily="34" charset="0"/>
          </a:endParaRPr>
        </a:p>
        <a:p>
          <a:pPr algn="l"/>
          <a:endParaRPr lang="en-US" sz="1000" b="1" dirty="0">
            <a:solidFill>
              <a:srgbClr val="007033"/>
            </a:solidFill>
            <a:latin typeface="Arial" pitchFamily="34" charset="0"/>
            <a:cs typeface="Arial" pitchFamily="34" charset="0"/>
          </a:endParaRPr>
        </a:p>
      </dgm:t>
    </dgm:pt>
    <dgm:pt modelId="{8202A943-7CA4-4FA4-9156-CFC1B23A3683}" type="parTrans" cxnId="{767C6443-B528-436A-8265-BE6D7D0F5CA6}">
      <dgm:prSet/>
      <dgm:spPr/>
      <dgm:t>
        <a:bodyPr/>
        <a:lstStyle/>
        <a:p>
          <a:endParaRPr lang="en-US"/>
        </a:p>
      </dgm:t>
    </dgm:pt>
    <dgm:pt modelId="{A8B0CF42-C420-4EA3-B30A-589E17346A0A}" type="sibTrans" cxnId="{767C6443-B528-436A-8265-BE6D7D0F5CA6}">
      <dgm:prSet/>
      <dgm:spPr/>
      <dgm:t>
        <a:bodyPr/>
        <a:lstStyle/>
        <a:p>
          <a:endParaRPr lang="en-US"/>
        </a:p>
      </dgm:t>
    </dgm:pt>
    <dgm:pt modelId="{E194CB7B-22A7-4D25-A13D-04EA50FEA9C5}">
      <dgm:prSet phldrT="[Text]" custT="1"/>
      <dgm:spPr/>
      <dgm:t>
        <a:bodyPr/>
        <a:lstStyle/>
        <a:p>
          <a:pPr algn="l"/>
          <a:r>
            <a:rPr lang="en-US" sz="1200" b="1" u="sng" dirty="0" smtClean="0">
              <a:solidFill>
                <a:srgbClr val="2C563C"/>
              </a:solidFill>
              <a:latin typeface="Arial" pitchFamily="34" charset="0"/>
              <a:cs typeface="Arial" pitchFamily="34" charset="0"/>
            </a:rPr>
            <a:t>What “Green” Products are Available?</a:t>
          </a:r>
        </a:p>
        <a:p>
          <a:pPr algn="l"/>
          <a:r>
            <a:rPr lang="en-US" sz="1200" b="1" dirty="0" smtClean="0">
              <a:solidFill>
                <a:srgbClr val="2C563C"/>
              </a:solidFill>
              <a:latin typeface="Arial" pitchFamily="34" charset="0"/>
              <a:cs typeface="Arial" pitchFamily="34" charset="0"/>
            </a:rPr>
            <a:t>-Construction</a:t>
          </a:r>
        </a:p>
        <a:p>
          <a:pPr algn="l"/>
          <a:r>
            <a:rPr lang="en-US" sz="1200" b="1" dirty="0" smtClean="0">
              <a:solidFill>
                <a:srgbClr val="2C563C"/>
              </a:solidFill>
              <a:latin typeface="Arial" pitchFamily="34" charset="0"/>
              <a:cs typeface="Arial" pitchFamily="34" charset="0"/>
            </a:rPr>
            <a:t>-Landscaping</a:t>
          </a:r>
        </a:p>
        <a:p>
          <a:pPr algn="l"/>
          <a:r>
            <a:rPr lang="en-US" sz="1200" b="1" dirty="0" smtClean="0">
              <a:solidFill>
                <a:srgbClr val="2C563C"/>
              </a:solidFill>
              <a:latin typeface="Arial" pitchFamily="34" charset="0"/>
              <a:cs typeface="Arial" pitchFamily="34" charset="0"/>
            </a:rPr>
            <a:t>-Non-paper office products</a:t>
          </a:r>
        </a:p>
        <a:p>
          <a:pPr algn="l"/>
          <a:r>
            <a:rPr lang="en-US" sz="1200" b="1" dirty="0" smtClean="0">
              <a:solidFill>
                <a:srgbClr val="2C563C"/>
              </a:solidFill>
              <a:latin typeface="Arial" pitchFamily="34" charset="0"/>
              <a:cs typeface="Arial" pitchFamily="34" charset="0"/>
            </a:rPr>
            <a:t>-Parks and recreation</a:t>
          </a:r>
        </a:p>
        <a:p>
          <a:pPr algn="l"/>
          <a:r>
            <a:rPr lang="en-US" sz="1200" b="1" dirty="0" smtClean="0">
              <a:solidFill>
                <a:srgbClr val="2C563C"/>
              </a:solidFill>
              <a:latin typeface="Arial" pitchFamily="34" charset="0"/>
              <a:cs typeface="Arial" pitchFamily="34" charset="0"/>
            </a:rPr>
            <a:t>-Transportation</a:t>
          </a:r>
        </a:p>
        <a:p>
          <a:pPr algn="l"/>
          <a:r>
            <a:rPr lang="en-US" sz="1200" b="1" dirty="0" smtClean="0">
              <a:solidFill>
                <a:srgbClr val="2C563C"/>
              </a:solidFill>
              <a:latin typeface="Arial" pitchFamily="34" charset="0"/>
              <a:cs typeface="Arial" pitchFamily="34" charset="0"/>
            </a:rPr>
            <a:t>-Vehicular</a:t>
          </a:r>
        </a:p>
        <a:p>
          <a:pPr algn="l"/>
          <a:r>
            <a:rPr lang="en-US" sz="1200" b="1" dirty="0" smtClean="0">
              <a:solidFill>
                <a:srgbClr val="2C563C"/>
              </a:solidFill>
              <a:latin typeface="Arial" pitchFamily="34" charset="0"/>
              <a:cs typeface="Arial" pitchFamily="34" charset="0"/>
            </a:rPr>
            <a:t>-Miscellaneous</a:t>
          </a:r>
        </a:p>
        <a:p>
          <a:pPr algn="l"/>
          <a:endParaRPr lang="en-US" sz="1200" b="1" dirty="0" smtClean="0">
            <a:solidFill>
              <a:srgbClr val="2C563C"/>
            </a:solidFill>
            <a:latin typeface="Arial" pitchFamily="34" charset="0"/>
            <a:cs typeface="Arial" pitchFamily="34" charset="0"/>
          </a:endParaRPr>
        </a:p>
        <a:p>
          <a:pPr algn="l"/>
          <a:endParaRPr lang="en-US" sz="1000" b="1" dirty="0" smtClean="0">
            <a:solidFill>
              <a:srgbClr val="2C563C"/>
            </a:solidFill>
            <a:latin typeface="Arial" pitchFamily="34" charset="0"/>
            <a:cs typeface="Arial" pitchFamily="34" charset="0"/>
          </a:endParaRPr>
        </a:p>
        <a:p>
          <a:pPr algn="l"/>
          <a:endParaRPr lang="en-US" sz="1000" b="1" dirty="0" smtClean="0">
            <a:solidFill>
              <a:srgbClr val="2C563C"/>
            </a:solidFill>
            <a:latin typeface="Arial" pitchFamily="34" charset="0"/>
            <a:cs typeface="Arial" pitchFamily="34" charset="0"/>
          </a:endParaRPr>
        </a:p>
      </dgm:t>
    </dgm:pt>
    <dgm:pt modelId="{6741268B-6CCF-4E82-AA9D-FAE7F733F93F}" type="parTrans" cxnId="{F6B72CFF-D087-4949-BEC8-9908711F5D5E}">
      <dgm:prSet/>
      <dgm:spPr/>
      <dgm:t>
        <a:bodyPr/>
        <a:lstStyle/>
        <a:p>
          <a:endParaRPr lang="en-US"/>
        </a:p>
      </dgm:t>
    </dgm:pt>
    <dgm:pt modelId="{4BCE2337-44F0-4D7D-8349-F67E6784746F}" type="sibTrans" cxnId="{F6B72CFF-D087-4949-BEC8-9908711F5D5E}">
      <dgm:prSet/>
      <dgm:spPr/>
      <dgm:t>
        <a:bodyPr/>
        <a:lstStyle/>
        <a:p>
          <a:endParaRPr lang="en-US"/>
        </a:p>
      </dgm:t>
    </dgm:pt>
    <dgm:pt modelId="{7FA73ABA-9C8A-497D-BD3C-0566036CE2C4}">
      <dgm:prSet phldrT="[Text]" custT="1"/>
      <dgm:spPr/>
      <dgm:t>
        <a:bodyPr/>
        <a:lstStyle/>
        <a:p>
          <a:pPr algn="l"/>
          <a:r>
            <a:rPr lang="en-US" sz="1200" b="1" u="sng" dirty="0" smtClean="0">
              <a:solidFill>
                <a:srgbClr val="2C563C"/>
              </a:solidFill>
              <a:latin typeface="Arial" pitchFamily="34" charset="0"/>
              <a:cs typeface="Arial" pitchFamily="34" charset="0"/>
            </a:rPr>
            <a:t>Benefits of Recycled Products</a:t>
          </a:r>
        </a:p>
        <a:p>
          <a:pPr algn="l"/>
          <a:r>
            <a:rPr lang="en-US" sz="1200" b="1" dirty="0" smtClean="0">
              <a:solidFill>
                <a:srgbClr val="2C563C"/>
              </a:solidFill>
              <a:latin typeface="Arial" pitchFamily="34" charset="0"/>
              <a:cs typeface="Arial" pitchFamily="34" charset="0"/>
            </a:rPr>
            <a:t>-Creates recycling markets</a:t>
          </a:r>
        </a:p>
        <a:p>
          <a:pPr algn="l"/>
          <a:r>
            <a:rPr lang="en-US" sz="1200" b="1" dirty="0" smtClean="0">
              <a:solidFill>
                <a:srgbClr val="2C563C"/>
              </a:solidFill>
              <a:latin typeface="Arial" pitchFamily="34" charset="0"/>
              <a:cs typeface="Arial" pitchFamily="34" charset="0"/>
            </a:rPr>
            <a:t>-Saves energy</a:t>
          </a:r>
        </a:p>
        <a:p>
          <a:pPr algn="l"/>
          <a:r>
            <a:rPr lang="en-US" sz="1200" b="1" dirty="0" smtClean="0">
              <a:solidFill>
                <a:srgbClr val="2C563C"/>
              </a:solidFill>
              <a:latin typeface="Arial" pitchFamily="34" charset="0"/>
              <a:cs typeface="Arial" pitchFamily="34" charset="0"/>
            </a:rPr>
            <a:t>-Conserves resources</a:t>
          </a:r>
        </a:p>
        <a:p>
          <a:pPr algn="l"/>
          <a:r>
            <a:rPr lang="en-US" sz="1200" b="1" dirty="0" smtClean="0">
              <a:solidFill>
                <a:srgbClr val="2C563C"/>
              </a:solidFill>
              <a:latin typeface="Arial" pitchFamily="34" charset="0"/>
              <a:cs typeface="Arial" pitchFamily="34" charset="0"/>
            </a:rPr>
            <a:t>-Saves money</a:t>
          </a:r>
        </a:p>
        <a:p>
          <a:pPr algn="l"/>
          <a:r>
            <a:rPr lang="en-US" sz="1200" b="1" dirty="0" smtClean="0">
              <a:solidFill>
                <a:srgbClr val="2C563C"/>
              </a:solidFill>
              <a:latin typeface="Arial" pitchFamily="34" charset="0"/>
              <a:cs typeface="Arial" pitchFamily="34" charset="0"/>
            </a:rPr>
            <a:t>-Saves landfill space</a:t>
          </a:r>
        </a:p>
        <a:p>
          <a:pPr algn="l"/>
          <a:r>
            <a:rPr lang="en-US" sz="1200" b="1" dirty="0" smtClean="0">
              <a:solidFill>
                <a:srgbClr val="2C563C"/>
              </a:solidFill>
              <a:latin typeface="Arial" pitchFamily="34" charset="0"/>
              <a:cs typeface="Arial" pitchFamily="34" charset="0"/>
            </a:rPr>
            <a:t>-Reduces pollution</a:t>
          </a:r>
        </a:p>
        <a:p>
          <a:pPr algn="l"/>
          <a:r>
            <a:rPr lang="en-US" sz="1200" b="1" dirty="0" smtClean="0">
              <a:solidFill>
                <a:srgbClr val="2C563C"/>
              </a:solidFill>
              <a:latin typeface="Arial" pitchFamily="34" charset="0"/>
              <a:cs typeface="Arial" pitchFamily="34" charset="0"/>
            </a:rPr>
            <a:t>-Promotes new technologies</a:t>
          </a:r>
        </a:p>
        <a:p>
          <a:pPr algn="l"/>
          <a:r>
            <a:rPr lang="en-US" sz="1200" b="1" dirty="0" smtClean="0">
              <a:solidFill>
                <a:srgbClr val="2C563C"/>
              </a:solidFill>
              <a:latin typeface="Arial" pitchFamily="34" charset="0"/>
              <a:cs typeface="Arial" pitchFamily="34" charset="0"/>
            </a:rPr>
            <a:t>-Promotes environmental stewardship</a:t>
          </a:r>
        </a:p>
        <a:p>
          <a:pPr algn="l"/>
          <a:endParaRPr lang="en-US" sz="1200" b="1" dirty="0" smtClean="0">
            <a:solidFill>
              <a:srgbClr val="2C563C"/>
            </a:solidFill>
            <a:latin typeface="Arial" pitchFamily="34" charset="0"/>
            <a:cs typeface="Arial" pitchFamily="34" charset="0"/>
          </a:endParaRPr>
        </a:p>
        <a:p>
          <a:pPr algn="l"/>
          <a:endParaRPr lang="en-US" sz="1200" b="1" dirty="0">
            <a:solidFill>
              <a:srgbClr val="2C563C"/>
            </a:solidFill>
            <a:latin typeface="Arial" pitchFamily="34" charset="0"/>
            <a:cs typeface="Arial" pitchFamily="34" charset="0"/>
          </a:endParaRPr>
        </a:p>
      </dgm:t>
    </dgm:pt>
    <dgm:pt modelId="{866964F1-CD66-4652-BB86-A91198075F9E}" type="parTrans" cxnId="{6E8A3822-EB11-4B1B-AEF1-76DFE9785BB8}">
      <dgm:prSet/>
      <dgm:spPr/>
      <dgm:t>
        <a:bodyPr/>
        <a:lstStyle/>
        <a:p>
          <a:endParaRPr lang="en-US"/>
        </a:p>
      </dgm:t>
    </dgm:pt>
    <dgm:pt modelId="{11ECD2C8-9604-4D91-93B8-83D1EC2CB9F8}" type="sibTrans" cxnId="{6E8A3822-EB11-4B1B-AEF1-76DFE9785BB8}">
      <dgm:prSet/>
      <dgm:spPr/>
      <dgm:t>
        <a:bodyPr/>
        <a:lstStyle/>
        <a:p>
          <a:endParaRPr lang="en-US"/>
        </a:p>
      </dgm:t>
    </dgm:pt>
    <dgm:pt modelId="{10FF971A-5A83-493F-8C52-A43D4DC16803}" type="pres">
      <dgm:prSet presAssocID="{9D1593B6-C780-4E59-979B-256B6032D9F9}" presName="diagram" presStyleCnt="0">
        <dgm:presLayoutVars>
          <dgm:chMax val="1"/>
          <dgm:dir/>
          <dgm:animLvl val="ctr"/>
          <dgm:resizeHandles val="exact"/>
        </dgm:presLayoutVars>
      </dgm:prSet>
      <dgm:spPr/>
      <dgm:t>
        <a:bodyPr/>
        <a:lstStyle/>
        <a:p>
          <a:endParaRPr lang="en-US"/>
        </a:p>
      </dgm:t>
    </dgm:pt>
    <dgm:pt modelId="{6D824147-6EA5-404B-A327-82ACB70EF73F}" type="pres">
      <dgm:prSet presAssocID="{9D1593B6-C780-4E59-979B-256B6032D9F9}" presName="matrix" presStyleCnt="0"/>
      <dgm:spPr/>
    </dgm:pt>
    <dgm:pt modelId="{0C03EE58-0405-44BD-81D7-C6B5D7336C25}" type="pres">
      <dgm:prSet presAssocID="{9D1593B6-C780-4E59-979B-256B6032D9F9}" presName="tile1" presStyleLbl="node1" presStyleIdx="0" presStyleCnt="4" custLinFactNeighborX="-1724" custLinFactNeighborY="-5902"/>
      <dgm:spPr/>
      <dgm:t>
        <a:bodyPr/>
        <a:lstStyle/>
        <a:p>
          <a:endParaRPr lang="en-US"/>
        </a:p>
      </dgm:t>
    </dgm:pt>
    <dgm:pt modelId="{2E751D76-ED40-440B-9C57-1A045BAE07AB}" type="pres">
      <dgm:prSet presAssocID="{9D1593B6-C780-4E59-979B-256B6032D9F9}" presName="tile1text" presStyleLbl="node1" presStyleIdx="0" presStyleCnt="4">
        <dgm:presLayoutVars>
          <dgm:chMax val="0"/>
          <dgm:chPref val="0"/>
          <dgm:bulletEnabled val="1"/>
        </dgm:presLayoutVars>
      </dgm:prSet>
      <dgm:spPr/>
      <dgm:t>
        <a:bodyPr/>
        <a:lstStyle/>
        <a:p>
          <a:endParaRPr lang="en-US"/>
        </a:p>
      </dgm:t>
    </dgm:pt>
    <dgm:pt modelId="{5EC4EEF1-DA94-498C-B568-ADEFCDE97859}" type="pres">
      <dgm:prSet presAssocID="{9D1593B6-C780-4E59-979B-256B6032D9F9}" presName="tile2" presStyleLbl="node1" presStyleIdx="1" presStyleCnt="4"/>
      <dgm:spPr/>
      <dgm:t>
        <a:bodyPr/>
        <a:lstStyle/>
        <a:p>
          <a:endParaRPr lang="en-US"/>
        </a:p>
      </dgm:t>
    </dgm:pt>
    <dgm:pt modelId="{746DB2C9-6FA4-4EA3-B6E4-52B207746A5A}" type="pres">
      <dgm:prSet presAssocID="{9D1593B6-C780-4E59-979B-256B6032D9F9}" presName="tile2text" presStyleLbl="node1" presStyleIdx="1" presStyleCnt="4">
        <dgm:presLayoutVars>
          <dgm:chMax val="0"/>
          <dgm:chPref val="0"/>
          <dgm:bulletEnabled val="1"/>
        </dgm:presLayoutVars>
      </dgm:prSet>
      <dgm:spPr/>
      <dgm:t>
        <a:bodyPr/>
        <a:lstStyle/>
        <a:p>
          <a:endParaRPr lang="en-US"/>
        </a:p>
      </dgm:t>
    </dgm:pt>
    <dgm:pt modelId="{929DEC06-AE49-4141-AAD5-AE1F0F2FCDB4}" type="pres">
      <dgm:prSet presAssocID="{9D1593B6-C780-4E59-979B-256B6032D9F9}" presName="tile3" presStyleLbl="node1" presStyleIdx="2" presStyleCnt="4"/>
      <dgm:spPr/>
      <dgm:t>
        <a:bodyPr/>
        <a:lstStyle/>
        <a:p>
          <a:endParaRPr lang="en-US"/>
        </a:p>
      </dgm:t>
    </dgm:pt>
    <dgm:pt modelId="{568397D9-A293-42C1-B149-E85B587622DF}" type="pres">
      <dgm:prSet presAssocID="{9D1593B6-C780-4E59-979B-256B6032D9F9}" presName="tile3text" presStyleLbl="node1" presStyleIdx="2" presStyleCnt="4">
        <dgm:presLayoutVars>
          <dgm:chMax val="0"/>
          <dgm:chPref val="0"/>
          <dgm:bulletEnabled val="1"/>
        </dgm:presLayoutVars>
      </dgm:prSet>
      <dgm:spPr/>
      <dgm:t>
        <a:bodyPr/>
        <a:lstStyle/>
        <a:p>
          <a:endParaRPr lang="en-US"/>
        </a:p>
      </dgm:t>
    </dgm:pt>
    <dgm:pt modelId="{628FD6A4-6FF5-442D-A478-B6C787F8665E}" type="pres">
      <dgm:prSet presAssocID="{9D1593B6-C780-4E59-979B-256B6032D9F9}" presName="tile4" presStyleLbl="node1" presStyleIdx="3" presStyleCnt="4"/>
      <dgm:spPr/>
      <dgm:t>
        <a:bodyPr/>
        <a:lstStyle/>
        <a:p>
          <a:endParaRPr lang="en-US"/>
        </a:p>
      </dgm:t>
    </dgm:pt>
    <dgm:pt modelId="{0C64B9DA-2F63-4C66-8ED3-9754CA658051}" type="pres">
      <dgm:prSet presAssocID="{9D1593B6-C780-4E59-979B-256B6032D9F9}" presName="tile4text" presStyleLbl="node1" presStyleIdx="3" presStyleCnt="4">
        <dgm:presLayoutVars>
          <dgm:chMax val="0"/>
          <dgm:chPref val="0"/>
          <dgm:bulletEnabled val="1"/>
        </dgm:presLayoutVars>
      </dgm:prSet>
      <dgm:spPr/>
      <dgm:t>
        <a:bodyPr/>
        <a:lstStyle/>
        <a:p>
          <a:endParaRPr lang="en-US"/>
        </a:p>
      </dgm:t>
    </dgm:pt>
    <dgm:pt modelId="{ABACB607-21DA-43B2-977B-F655CF8D5EDD}" type="pres">
      <dgm:prSet presAssocID="{9D1593B6-C780-4E59-979B-256B6032D9F9}" presName="centerTile" presStyleLbl="fgShp" presStyleIdx="0" presStyleCnt="1" custScaleX="229885" custScaleY="60880" custLinFactNeighborY="-6183">
        <dgm:presLayoutVars>
          <dgm:chMax val="0"/>
          <dgm:chPref val="0"/>
        </dgm:presLayoutVars>
      </dgm:prSet>
      <dgm:spPr/>
      <dgm:t>
        <a:bodyPr/>
        <a:lstStyle/>
        <a:p>
          <a:endParaRPr lang="en-US"/>
        </a:p>
      </dgm:t>
    </dgm:pt>
  </dgm:ptLst>
  <dgm:cxnLst>
    <dgm:cxn modelId="{767C6443-B528-436A-8265-BE6D7D0F5CA6}" srcId="{9ACB9451-8C67-42EE-9DF5-E8AA4CEF1EA9}" destId="{59DA9CF9-43B7-478D-9E59-B33735F16C5F}" srcOrd="1" destOrd="0" parTransId="{8202A943-7CA4-4FA4-9156-CFC1B23A3683}" sibTransId="{A8B0CF42-C420-4EA3-B30A-589E17346A0A}"/>
    <dgm:cxn modelId="{07EB9F03-5507-4F98-8979-3447C1BF9ED7}" type="presOf" srcId="{F9BAB1F2-F8A5-48DD-A72F-233F4AE2B789}" destId="{2E751D76-ED40-440B-9C57-1A045BAE07AB}" srcOrd="1" destOrd="0" presId="urn:microsoft.com/office/officeart/2005/8/layout/matrix1"/>
    <dgm:cxn modelId="{37168BF7-37E6-4B49-905E-510965D85114}" type="presOf" srcId="{7FA73ABA-9C8A-497D-BD3C-0566036CE2C4}" destId="{0C64B9DA-2F63-4C66-8ED3-9754CA658051}" srcOrd="1" destOrd="0" presId="urn:microsoft.com/office/officeart/2005/8/layout/matrix1"/>
    <dgm:cxn modelId="{66696F29-9E1F-4711-B7AE-6F8B04123D2C}" type="presOf" srcId="{E194CB7B-22A7-4D25-A13D-04EA50FEA9C5}" destId="{929DEC06-AE49-4141-AAD5-AE1F0F2FCDB4}" srcOrd="0" destOrd="0" presId="urn:microsoft.com/office/officeart/2005/8/layout/matrix1"/>
    <dgm:cxn modelId="{6E618E3A-C693-49D1-AF61-D7158B84B260}" srcId="{9ACB9451-8C67-42EE-9DF5-E8AA4CEF1EA9}" destId="{F9BAB1F2-F8A5-48DD-A72F-233F4AE2B789}" srcOrd="0" destOrd="0" parTransId="{9E6E0D85-AA5D-4C63-97D7-6533655CF7E0}" sibTransId="{EE48F622-52D6-40A9-9020-973D64862025}"/>
    <dgm:cxn modelId="{F6B72CFF-D087-4949-BEC8-9908711F5D5E}" srcId="{9ACB9451-8C67-42EE-9DF5-E8AA4CEF1EA9}" destId="{E194CB7B-22A7-4D25-A13D-04EA50FEA9C5}" srcOrd="2" destOrd="0" parTransId="{6741268B-6CCF-4E82-AA9D-FAE7F733F93F}" sibTransId="{4BCE2337-44F0-4D7D-8349-F67E6784746F}"/>
    <dgm:cxn modelId="{6432F64E-2E34-48A5-B346-741EE225DC47}" srcId="{9D1593B6-C780-4E59-979B-256B6032D9F9}" destId="{9ACB9451-8C67-42EE-9DF5-E8AA4CEF1EA9}" srcOrd="0" destOrd="0" parTransId="{5697242E-B2AA-48E8-B2EC-26B7EDFB8B03}" sibTransId="{F2A1B025-00A1-4B65-831A-BD4504F64458}"/>
    <dgm:cxn modelId="{958C8BF4-DD03-4639-B3AE-5ED6A799A3E3}" type="presOf" srcId="{9ACB9451-8C67-42EE-9DF5-E8AA4CEF1EA9}" destId="{ABACB607-21DA-43B2-977B-F655CF8D5EDD}" srcOrd="0" destOrd="0" presId="urn:microsoft.com/office/officeart/2005/8/layout/matrix1"/>
    <dgm:cxn modelId="{E0FD22A4-F254-455C-9577-12BFBB7D3067}" type="presOf" srcId="{F9BAB1F2-F8A5-48DD-A72F-233F4AE2B789}" destId="{0C03EE58-0405-44BD-81D7-C6B5D7336C25}" srcOrd="0" destOrd="0" presId="urn:microsoft.com/office/officeart/2005/8/layout/matrix1"/>
    <dgm:cxn modelId="{0FCD15E5-BAD5-406C-98A6-7D0104FB6963}" type="presOf" srcId="{9D1593B6-C780-4E59-979B-256B6032D9F9}" destId="{10FF971A-5A83-493F-8C52-A43D4DC16803}" srcOrd="0" destOrd="0" presId="urn:microsoft.com/office/officeart/2005/8/layout/matrix1"/>
    <dgm:cxn modelId="{ACCFE38B-98C4-46C2-B064-8B2076FFF67D}" type="presOf" srcId="{59DA9CF9-43B7-478D-9E59-B33735F16C5F}" destId="{746DB2C9-6FA4-4EA3-B6E4-52B207746A5A}" srcOrd="1" destOrd="0" presId="urn:microsoft.com/office/officeart/2005/8/layout/matrix1"/>
    <dgm:cxn modelId="{1B72E36E-BFBA-4997-82BA-DB5768557A2D}" type="presOf" srcId="{E194CB7B-22A7-4D25-A13D-04EA50FEA9C5}" destId="{568397D9-A293-42C1-B149-E85B587622DF}" srcOrd="1" destOrd="0" presId="urn:microsoft.com/office/officeart/2005/8/layout/matrix1"/>
    <dgm:cxn modelId="{B704E5C2-BF66-49AA-A434-BB8607AA15D0}" type="presOf" srcId="{7FA73ABA-9C8A-497D-BD3C-0566036CE2C4}" destId="{628FD6A4-6FF5-442D-A478-B6C787F8665E}" srcOrd="0" destOrd="0" presId="urn:microsoft.com/office/officeart/2005/8/layout/matrix1"/>
    <dgm:cxn modelId="{0E421C16-3A7A-4A20-A66B-F96BF7ED47AE}" type="presOf" srcId="{59DA9CF9-43B7-478D-9E59-B33735F16C5F}" destId="{5EC4EEF1-DA94-498C-B568-ADEFCDE97859}" srcOrd="0" destOrd="0" presId="urn:microsoft.com/office/officeart/2005/8/layout/matrix1"/>
    <dgm:cxn modelId="{6E8A3822-EB11-4B1B-AEF1-76DFE9785BB8}" srcId="{9ACB9451-8C67-42EE-9DF5-E8AA4CEF1EA9}" destId="{7FA73ABA-9C8A-497D-BD3C-0566036CE2C4}" srcOrd="3" destOrd="0" parTransId="{866964F1-CD66-4652-BB86-A91198075F9E}" sibTransId="{11ECD2C8-9604-4D91-93B8-83D1EC2CB9F8}"/>
    <dgm:cxn modelId="{D8927B8E-0093-405A-AAB9-55DFA02AF2F7}" type="presParOf" srcId="{10FF971A-5A83-493F-8C52-A43D4DC16803}" destId="{6D824147-6EA5-404B-A327-82ACB70EF73F}" srcOrd="0" destOrd="0" presId="urn:microsoft.com/office/officeart/2005/8/layout/matrix1"/>
    <dgm:cxn modelId="{90E8719F-4000-4AAE-8697-6395AA14A7ED}" type="presParOf" srcId="{6D824147-6EA5-404B-A327-82ACB70EF73F}" destId="{0C03EE58-0405-44BD-81D7-C6B5D7336C25}" srcOrd="0" destOrd="0" presId="urn:microsoft.com/office/officeart/2005/8/layout/matrix1"/>
    <dgm:cxn modelId="{B19D1C8A-BD66-4040-A2F4-0F3453D30708}" type="presParOf" srcId="{6D824147-6EA5-404B-A327-82ACB70EF73F}" destId="{2E751D76-ED40-440B-9C57-1A045BAE07AB}" srcOrd="1" destOrd="0" presId="urn:microsoft.com/office/officeart/2005/8/layout/matrix1"/>
    <dgm:cxn modelId="{9B2C2318-FD88-45E1-B954-FF023117899B}" type="presParOf" srcId="{6D824147-6EA5-404B-A327-82ACB70EF73F}" destId="{5EC4EEF1-DA94-498C-B568-ADEFCDE97859}" srcOrd="2" destOrd="0" presId="urn:microsoft.com/office/officeart/2005/8/layout/matrix1"/>
    <dgm:cxn modelId="{D18AEB33-6F3B-4B49-A158-625CFE0F9184}" type="presParOf" srcId="{6D824147-6EA5-404B-A327-82ACB70EF73F}" destId="{746DB2C9-6FA4-4EA3-B6E4-52B207746A5A}" srcOrd="3" destOrd="0" presId="urn:microsoft.com/office/officeart/2005/8/layout/matrix1"/>
    <dgm:cxn modelId="{A87AD0C4-B9A9-40EC-9510-3DDD9FD9C637}" type="presParOf" srcId="{6D824147-6EA5-404B-A327-82ACB70EF73F}" destId="{929DEC06-AE49-4141-AAD5-AE1F0F2FCDB4}" srcOrd="4" destOrd="0" presId="urn:microsoft.com/office/officeart/2005/8/layout/matrix1"/>
    <dgm:cxn modelId="{A6140A4D-5805-44A8-B70C-830366101499}" type="presParOf" srcId="{6D824147-6EA5-404B-A327-82ACB70EF73F}" destId="{568397D9-A293-42C1-B149-E85B587622DF}" srcOrd="5" destOrd="0" presId="urn:microsoft.com/office/officeart/2005/8/layout/matrix1"/>
    <dgm:cxn modelId="{C279CA17-7B90-4745-978A-23B1230129CA}" type="presParOf" srcId="{6D824147-6EA5-404B-A327-82ACB70EF73F}" destId="{628FD6A4-6FF5-442D-A478-B6C787F8665E}" srcOrd="6" destOrd="0" presId="urn:microsoft.com/office/officeart/2005/8/layout/matrix1"/>
    <dgm:cxn modelId="{3C6DF509-0EE0-43BF-8373-48003D9A5DCF}" type="presParOf" srcId="{6D824147-6EA5-404B-A327-82ACB70EF73F}" destId="{0C64B9DA-2F63-4C66-8ED3-9754CA658051}" srcOrd="7" destOrd="0" presId="urn:microsoft.com/office/officeart/2005/8/layout/matrix1"/>
    <dgm:cxn modelId="{5CA3C53E-4C68-4828-9E3D-A57524A53F75}" type="presParOf" srcId="{10FF971A-5A83-493F-8C52-A43D4DC16803}" destId="{ABACB607-21DA-43B2-977B-F655CF8D5EDD}"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235C02-88D9-461A-BFA5-6862FC5CA9DF}"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E88D2761-A5A9-419D-9B3C-AA172F2C2274}">
      <dgm:prSet phldrT="[Text]" custT="1"/>
      <dgm:spPr>
        <a:ln>
          <a:solidFill>
            <a:schemeClr val="bg2">
              <a:lumMod val="50000"/>
            </a:schemeClr>
          </a:solidFill>
        </a:ln>
      </dgm:spPr>
      <dgm:t>
        <a:bodyPr/>
        <a:lstStyle/>
        <a:p>
          <a:pPr algn="l"/>
          <a:r>
            <a:rPr lang="en-US" sz="2800" dirty="0" smtClean="0">
              <a:solidFill>
                <a:schemeClr val="tx2"/>
              </a:solidFill>
              <a:latin typeface="Times New Roman" pitchFamily="18" charset="0"/>
              <a:cs typeface="Times New Roman" pitchFamily="18" charset="0"/>
            </a:rPr>
            <a:t>Plan</a:t>
          </a:r>
          <a:endParaRPr lang="en-US" sz="2800" dirty="0">
            <a:solidFill>
              <a:schemeClr val="tx2"/>
            </a:solidFill>
            <a:latin typeface="Times New Roman" pitchFamily="18" charset="0"/>
            <a:cs typeface="Times New Roman" pitchFamily="18" charset="0"/>
          </a:endParaRPr>
        </a:p>
      </dgm:t>
    </dgm:pt>
    <dgm:pt modelId="{CD281C77-60CF-439A-BB98-B49D6754C19D}" type="parTrans" cxnId="{C83D0312-DA1A-4ECA-BCB0-DDE51F1F71E8}">
      <dgm:prSet/>
      <dgm:spPr/>
      <dgm:t>
        <a:bodyPr/>
        <a:lstStyle/>
        <a:p>
          <a:endParaRPr lang="en-US"/>
        </a:p>
      </dgm:t>
    </dgm:pt>
    <dgm:pt modelId="{0658AB4B-730C-428C-A24A-6A9AF558272D}" type="sibTrans" cxnId="{C83D0312-DA1A-4ECA-BCB0-DDE51F1F71E8}">
      <dgm:prSet/>
      <dgm:spPr/>
      <dgm:t>
        <a:bodyPr/>
        <a:lstStyle/>
        <a:p>
          <a:endParaRPr lang="en-US"/>
        </a:p>
      </dgm:t>
    </dgm:pt>
    <dgm:pt modelId="{BFFFECD3-3E39-4F11-BEEA-E642C7AD90E4}">
      <dgm:prSet phldrT="[Text]" custT="1"/>
      <dgm:spPr/>
      <dgm:t>
        <a:bodyPr/>
        <a:lstStyle/>
        <a:p>
          <a:r>
            <a:rPr lang="en-US" sz="1600" dirty="0" smtClean="0">
              <a:solidFill>
                <a:schemeClr val="tx2"/>
              </a:solidFill>
              <a:latin typeface="Times New Roman" pitchFamily="18" charset="0"/>
              <a:cs typeface="Times New Roman" pitchFamily="18" charset="0"/>
            </a:rPr>
            <a:t>Ensure all Activity personnel receive environmental training</a:t>
          </a:r>
          <a:endParaRPr lang="en-US" sz="1600" dirty="0">
            <a:solidFill>
              <a:schemeClr val="tx2"/>
            </a:solidFill>
            <a:latin typeface="Times New Roman" pitchFamily="18" charset="0"/>
            <a:cs typeface="Times New Roman" pitchFamily="18" charset="0"/>
          </a:endParaRPr>
        </a:p>
      </dgm:t>
    </dgm:pt>
    <dgm:pt modelId="{C07ED0A0-1FFF-472C-A6BA-8A41DA04FE16}" type="parTrans" cxnId="{2A8DCEC0-AA04-4EC2-946D-94EEA7CF7733}">
      <dgm:prSet/>
      <dgm:spPr/>
      <dgm:t>
        <a:bodyPr/>
        <a:lstStyle/>
        <a:p>
          <a:endParaRPr lang="en-US"/>
        </a:p>
      </dgm:t>
    </dgm:pt>
    <dgm:pt modelId="{7B3B4E0B-E548-41BC-9F7E-A7FDD6D74762}" type="sibTrans" cxnId="{2A8DCEC0-AA04-4EC2-946D-94EEA7CF7733}">
      <dgm:prSet/>
      <dgm:spPr/>
      <dgm:t>
        <a:bodyPr/>
        <a:lstStyle/>
        <a:p>
          <a:endParaRPr lang="en-US"/>
        </a:p>
      </dgm:t>
    </dgm:pt>
    <dgm:pt modelId="{F3C75573-5AB7-461A-B482-D94AC22F42AF}">
      <dgm:prSet phldrT="[Text]" custT="1"/>
      <dgm:spPr>
        <a:noFill/>
        <a:ln>
          <a:noFill/>
        </a:ln>
      </dgm:spPr>
      <dgm:t>
        <a:bodyPr/>
        <a:lstStyle/>
        <a:p>
          <a:pPr algn="l"/>
          <a:r>
            <a:rPr lang="en-US" sz="2800" dirty="0" smtClean="0">
              <a:solidFill>
                <a:schemeClr val="accent3">
                  <a:lumMod val="50000"/>
                </a:schemeClr>
              </a:solidFill>
              <a:latin typeface="Times New Roman" pitchFamily="18" charset="0"/>
              <a:cs typeface="Times New Roman" pitchFamily="18" charset="0"/>
            </a:rPr>
            <a:t>Implement</a:t>
          </a:r>
          <a:endParaRPr lang="en-US" sz="2800" dirty="0">
            <a:solidFill>
              <a:schemeClr val="accent3">
                <a:lumMod val="50000"/>
              </a:schemeClr>
            </a:solidFill>
            <a:latin typeface="Times New Roman" pitchFamily="18" charset="0"/>
            <a:cs typeface="Times New Roman" pitchFamily="18" charset="0"/>
          </a:endParaRPr>
        </a:p>
      </dgm:t>
    </dgm:pt>
    <dgm:pt modelId="{7E6EA65E-7EFE-4492-AB4D-9FC43BB1E3AB}" type="parTrans" cxnId="{0FF14990-0B18-415C-BD3E-FC1674F8B89F}">
      <dgm:prSet/>
      <dgm:spPr/>
      <dgm:t>
        <a:bodyPr/>
        <a:lstStyle/>
        <a:p>
          <a:endParaRPr lang="en-US"/>
        </a:p>
      </dgm:t>
    </dgm:pt>
    <dgm:pt modelId="{2A84E259-FC9E-44F9-A6F5-775183306DBF}" type="sibTrans" cxnId="{0FF14990-0B18-415C-BD3E-FC1674F8B89F}">
      <dgm:prSet/>
      <dgm:spPr/>
      <dgm:t>
        <a:bodyPr/>
        <a:lstStyle/>
        <a:p>
          <a:endParaRPr lang="en-US"/>
        </a:p>
      </dgm:t>
    </dgm:pt>
    <dgm:pt modelId="{E26AD9A9-686B-436C-99FF-D25E2C14343F}">
      <dgm:prSet phldrT="[Text]" custT="1"/>
      <dgm:spPr/>
      <dgm:t>
        <a:bodyPr/>
        <a:lstStyle/>
        <a:p>
          <a:r>
            <a:rPr lang="en-US" sz="1600" dirty="0" smtClean="0">
              <a:solidFill>
                <a:schemeClr val="accent3">
                  <a:lumMod val="50000"/>
                </a:schemeClr>
              </a:solidFill>
              <a:latin typeface="Times New Roman" pitchFamily="18" charset="0"/>
              <a:cs typeface="Times New Roman" pitchFamily="18" charset="0"/>
            </a:rPr>
            <a:t>Incorporate environment into planned and impromptu inspections</a:t>
          </a:r>
          <a:endParaRPr lang="en-US" sz="1600" dirty="0">
            <a:solidFill>
              <a:schemeClr val="accent3">
                <a:lumMod val="50000"/>
              </a:schemeClr>
            </a:solidFill>
            <a:latin typeface="Times New Roman" pitchFamily="18" charset="0"/>
            <a:cs typeface="Times New Roman" pitchFamily="18" charset="0"/>
          </a:endParaRPr>
        </a:p>
      </dgm:t>
    </dgm:pt>
    <dgm:pt modelId="{7FF888A3-27D1-4892-9320-287ADDE01481}" type="parTrans" cxnId="{9BA0B855-48A7-49EA-BDAF-2D5DE8FC3D67}">
      <dgm:prSet/>
      <dgm:spPr/>
      <dgm:t>
        <a:bodyPr/>
        <a:lstStyle/>
        <a:p>
          <a:endParaRPr lang="en-US"/>
        </a:p>
      </dgm:t>
    </dgm:pt>
    <dgm:pt modelId="{E312DF2B-91D9-446E-B3BA-3B97827B1867}" type="sibTrans" cxnId="{9BA0B855-48A7-49EA-BDAF-2D5DE8FC3D67}">
      <dgm:prSet/>
      <dgm:spPr/>
      <dgm:t>
        <a:bodyPr/>
        <a:lstStyle/>
        <a:p>
          <a:endParaRPr lang="en-US"/>
        </a:p>
      </dgm:t>
    </dgm:pt>
    <dgm:pt modelId="{5F5D5E0A-3693-470C-8C9F-1CD28D452FEF}">
      <dgm:prSet phldrT="[Text]" custT="1"/>
      <dgm:spPr>
        <a:noFill/>
        <a:ln>
          <a:noFill/>
        </a:ln>
      </dgm:spPr>
      <dgm:t>
        <a:bodyPr/>
        <a:lstStyle/>
        <a:p>
          <a:pPr algn="l"/>
          <a:r>
            <a:rPr lang="en-US" sz="2800" dirty="0" smtClean="0">
              <a:solidFill>
                <a:srgbClr val="C00000"/>
              </a:solidFill>
              <a:latin typeface="Times New Roman" pitchFamily="18" charset="0"/>
              <a:cs typeface="Times New Roman" pitchFamily="18" charset="0"/>
            </a:rPr>
            <a:t>Continue to   improve</a:t>
          </a:r>
          <a:endParaRPr lang="en-US" sz="2800" dirty="0">
            <a:solidFill>
              <a:srgbClr val="C00000"/>
            </a:solidFill>
            <a:latin typeface="Times New Roman" pitchFamily="18" charset="0"/>
            <a:cs typeface="Times New Roman" pitchFamily="18" charset="0"/>
          </a:endParaRPr>
        </a:p>
      </dgm:t>
    </dgm:pt>
    <dgm:pt modelId="{1C01C0BF-D6DC-48BB-B175-C056E93BA2B5}" type="parTrans" cxnId="{49449B83-54E5-4A81-9590-857183B5FFCC}">
      <dgm:prSet/>
      <dgm:spPr/>
      <dgm:t>
        <a:bodyPr/>
        <a:lstStyle/>
        <a:p>
          <a:endParaRPr lang="en-US"/>
        </a:p>
      </dgm:t>
    </dgm:pt>
    <dgm:pt modelId="{B394E040-1EBA-43D6-BD22-B4564D3925D2}" type="sibTrans" cxnId="{49449B83-54E5-4A81-9590-857183B5FFCC}">
      <dgm:prSet/>
      <dgm:spPr/>
      <dgm:t>
        <a:bodyPr/>
        <a:lstStyle/>
        <a:p>
          <a:endParaRPr lang="en-US"/>
        </a:p>
      </dgm:t>
    </dgm:pt>
    <dgm:pt modelId="{DC419E1C-3546-4ADB-B396-49C720738C27}">
      <dgm:prSet phldrT="[Text]" custT="1"/>
      <dgm:spPr/>
      <dgm:t>
        <a:bodyPr/>
        <a:lstStyle/>
        <a:p>
          <a:r>
            <a:rPr lang="en-US" sz="1600" dirty="0" smtClean="0">
              <a:solidFill>
                <a:srgbClr val="C00000"/>
              </a:solidFill>
              <a:latin typeface="Times New Roman" pitchFamily="18" charset="0"/>
              <a:cs typeface="Times New Roman" pitchFamily="18" charset="0"/>
            </a:rPr>
            <a:t>Adhere to the Environmental Consideration process (NEPA)</a:t>
          </a:r>
          <a:endParaRPr lang="en-US" sz="1600" dirty="0">
            <a:solidFill>
              <a:srgbClr val="C00000"/>
            </a:solidFill>
            <a:latin typeface="Times New Roman" pitchFamily="18" charset="0"/>
            <a:cs typeface="Times New Roman" pitchFamily="18" charset="0"/>
          </a:endParaRPr>
        </a:p>
      </dgm:t>
    </dgm:pt>
    <dgm:pt modelId="{B248D580-97E3-457D-BD3B-A84CC2E30459}" type="parTrans" cxnId="{C88D7F07-BD34-460E-8ED5-ED91452BB4EE}">
      <dgm:prSet/>
      <dgm:spPr/>
      <dgm:t>
        <a:bodyPr/>
        <a:lstStyle/>
        <a:p>
          <a:endParaRPr lang="en-US"/>
        </a:p>
      </dgm:t>
    </dgm:pt>
    <dgm:pt modelId="{D18DF27C-F2AE-43A3-BBA9-8E151E46F40C}" type="sibTrans" cxnId="{C88D7F07-BD34-460E-8ED5-ED91452BB4EE}">
      <dgm:prSet/>
      <dgm:spPr/>
      <dgm:t>
        <a:bodyPr/>
        <a:lstStyle/>
        <a:p>
          <a:endParaRPr lang="en-US"/>
        </a:p>
      </dgm:t>
    </dgm:pt>
    <dgm:pt modelId="{12016E83-7330-4AB9-97A5-A0B132583A6A}">
      <dgm:prSet phldrT="[Text]" custT="1"/>
      <dgm:spPr/>
      <dgm:t>
        <a:bodyPr/>
        <a:lstStyle/>
        <a:p>
          <a:r>
            <a:rPr lang="en-US" sz="1600" dirty="0" smtClean="0">
              <a:solidFill>
                <a:srgbClr val="C00000"/>
              </a:solidFill>
              <a:latin typeface="Times New Roman" pitchFamily="18" charset="0"/>
              <a:cs typeface="Times New Roman" pitchFamily="18" charset="0"/>
            </a:rPr>
            <a:t>Incorporate ‘green’ into procurement (credit card purchases, contracts, etc…)</a:t>
          </a:r>
          <a:endParaRPr lang="en-US" sz="1600" dirty="0">
            <a:solidFill>
              <a:srgbClr val="C00000"/>
            </a:solidFill>
            <a:latin typeface="Times New Roman" pitchFamily="18" charset="0"/>
            <a:cs typeface="Times New Roman" pitchFamily="18" charset="0"/>
          </a:endParaRPr>
        </a:p>
      </dgm:t>
    </dgm:pt>
    <dgm:pt modelId="{4BDAF3E1-947A-441D-B2AD-2F20DF73916A}" type="parTrans" cxnId="{FD933D1A-DA07-4FAC-BB91-77EE8E1EB0BD}">
      <dgm:prSet/>
      <dgm:spPr/>
      <dgm:t>
        <a:bodyPr/>
        <a:lstStyle/>
        <a:p>
          <a:endParaRPr lang="en-US"/>
        </a:p>
      </dgm:t>
    </dgm:pt>
    <dgm:pt modelId="{DD63805D-9CCF-4652-9012-0104D1653D72}" type="sibTrans" cxnId="{FD933D1A-DA07-4FAC-BB91-77EE8E1EB0BD}">
      <dgm:prSet/>
      <dgm:spPr/>
      <dgm:t>
        <a:bodyPr/>
        <a:lstStyle/>
        <a:p>
          <a:endParaRPr lang="en-US"/>
        </a:p>
      </dgm:t>
    </dgm:pt>
    <dgm:pt modelId="{5004D63D-1DFB-49E3-B04A-CB7F3BE640DE}">
      <dgm:prSet phldrT="[Text]" custT="1"/>
      <dgm:spPr/>
      <dgm:t>
        <a:bodyPr/>
        <a:lstStyle/>
        <a:p>
          <a:r>
            <a:rPr lang="en-US" sz="1600" dirty="0" smtClean="0">
              <a:solidFill>
                <a:srgbClr val="C00000"/>
              </a:solidFill>
              <a:latin typeface="Times New Roman" pitchFamily="18" charset="0"/>
              <a:cs typeface="Times New Roman" pitchFamily="18" charset="0"/>
            </a:rPr>
            <a:t>Know and live the Environmental Policy</a:t>
          </a:r>
          <a:endParaRPr lang="en-US" sz="1600" dirty="0">
            <a:solidFill>
              <a:srgbClr val="C00000"/>
            </a:solidFill>
            <a:latin typeface="Times New Roman" pitchFamily="18" charset="0"/>
            <a:cs typeface="Times New Roman" pitchFamily="18" charset="0"/>
          </a:endParaRPr>
        </a:p>
      </dgm:t>
    </dgm:pt>
    <dgm:pt modelId="{8660BE3A-50B6-446B-8D01-E239D922B221}" type="parTrans" cxnId="{218A517D-CBD7-4522-9311-99E427CFE1C0}">
      <dgm:prSet/>
      <dgm:spPr/>
      <dgm:t>
        <a:bodyPr/>
        <a:lstStyle/>
        <a:p>
          <a:endParaRPr lang="en-US"/>
        </a:p>
      </dgm:t>
    </dgm:pt>
    <dgm:pt modelId="{5694C791-54F3-49EB-9EDB-608EECA72ADC}" type="sibTrans" cxnId="{218A517D-CBD7-4522-9311-99E427CFE1C0}">
      <dgm:prSet/>
      <dgm:spPr/>
      <dgm:t>
        <a:bodyPr/>
        <a:lstStyle/>
        <a:p>
          <a:endParaRPr lang="en-US"/>
        </a:p>
      </dgm:t>
    </dgm:pt>
    <dgm:pt modelId="{530C3482-B2EF-43B4-9232-B589BEAAA3B4}" type="pres">
      <dgm:prSet presAssocID="{86235C02-88D9-461A-BFA5-6862FC5CA9DF}" presName="Name0" presStyleCnt="0">
        <dgm:presLayoutVars>
          <dgm:chMax val="7"/>
          <dgm:dir/>
          <dgm:animLvl val="lvl"/>
          <dgm:resizeHandles val="exact"/>
        </dgm:presLayoutVars>
      </dgm:prSet>
      <dgm:spPr/>
      <dgm:t>
        <a:bodyPr/>
        <a:lstStyle/>
        <a:p>
          <a:endParaRPr lang="en-US"/>
        </a:p>
      </dgm:t>
    </dgm:pt>
    <dgm:pt modelId="{36E40385-80FE-48FD-8EB4-0DE22418B4BF}" type="pres">
      <dgm:prSet presAssocID="{E88D2761-A5A9-419D-9B3C-AA172F2C2274}" presName="circle1" presStyleLbl="node1" presStyleIdx="0" presStyleCnt="3" custScaleX="83333" custScaleY="83333" custLinFactNeighborX="-358"/>
      <dgm:spPr>
        <a:solidFill>
          <a:srgbClr val="C00000"/>
        </a:solidFill>
        <a:ln>
          <a:solidFill>
            <a:schemeClr val="bg2">
              <a:lumMod val="50000"/>
            </a:schemeClr>
          </a:solidFill>
        </a:ln>
      </dgm:spPr>
    </dgm:pt>
    <dgm:pt modelId="{1BB58C27-A0F1-4A8D-8EAD-05F7F7C5C483}" type="pres">
      <dgm:prSet presAssocID="{E88D2761-A5A9-419D-9B3C-AA172F2C2274}" presName="space" presStyleCnt="0"/>
      <dgm:spPr/>
    </dgm:pt>
    <dgm:pt modelId="{7B2B5830-834E-4D25-9F7A-5E2C4878690D}" type="pres">
      <dgm:prSet presAssocID="{E88D2761-A5A9-419D-9B3C-AA172F2C2274}" presName="rect1" presStyleLbl="alignAcc1" presStyleIdx="0" presStyleCnt="3" custScaleX="100010" custLinFactNeighborX="-7206" custLinFactNeighborY="-39"/>
      <dgm:spPr/>
      <dgm:t>
        <a:bodyPr/>
        <a:lstStyle/>
        <a:p>
          <a:endParaRPr lang="en-US"/>
        </a:p>
      </dgm:t>
    </dgm:pt>
    <dgm:pt modelId="{02A3E7CC-4876-45BE-861D-0BAE9D35209E}" type="pres">
      <dgm:prSet presAssocID="{F3C75573-5AB7-461A-B482-D94AC22F42AF}" presName="vertSpace2" presStyleLbl="node1" presStyleIdx="0" presStyleCnt="3"/>
      <dgm:spPr/>
    </dgm:pt>
    <dgm:pt modelId="{74BC14FB-73F6-4517-BB6F-630D60953626}" type="pres">
      <dgm:prSet presAssocID="{F3C75573-5AB7-461A-B482-D94AC22F42AF}" presName="circle2" presStyleLbl="node1" presStyleIdx="1" presStyleCnt="3"/>
      <dgm:spPr>
        <a:solidFill>
          <a:schemeClr val="bg2">
            <a:lumMod val="90000"/>
          </a:schemeClr>
        </a:solidFill>
        <a:ln>
          <a:solidFill>
            <a:srgbClr val="C00000"/>
          </a:solidFill>
        </a:ln>
      </dgm:spPr>
    </dgm:pt>
    <dgm:pt modelId="{90E248EF-0FDC-470B-8BDA-8927FFCA5297}" type="pres">
      <dgm:prSet presAssocID="{F3C75573-5AB7-461A-B482-D94AC22F42AF}" presName="rect2" presStyleLbl="alignAcc1" presStyleIdx="1" presStyleCnt="3" custScaleY="56706" custLinFactNeighborX="-384" custLinFactNeighborY="-17443"/>
      <dgm:spPr/>
      <dgm:t>
        <a:bodyPr/>
        <a:lstStyle/>
        <a:p>
          <a:endParaRPr lang="en-US"/>
        </a:p>
      </dgm:t>
    </dgm:pt>
    <dgm:pt modelId="{C6139A63-7634-4AA4-BC22-F96536976EA2}" type="pres">
      <dgm:prSet presAssocID="{5F5D5E0A-3693-470C-8C9F-1CD28D452FEF}" presName="vertSpace3" presStyleLbl="node1" presStyleIdx="1" presStyleCnt="3"/>
      <dgm:spPr/>
    </dgm:pt>
    <dgm:pt modelId="{B41E6476-321A-4725-BF0D-6658F930C34D}" type="pres">
      <dgm:prSet presAssocID="{5F5D5E0A-3693-470C-8C9F-1CD28D452FEF}" presName="circle3" presStyleLbl="node1" presStyleIdx="2" presStyleCnt="3"/>
      <dgm:spPr>
        <a:solidFill>
          <a:srgbClr val="C00000"/>
        </a:solidFill>
        <a:ln>
          <a:solidFill>
            <a:schemeClr val="bg2">
              <a:lumMod val="50000"/>
            </a:schemeClr>
          </a:solidFill>
        </a:ln>
      </dgm:spPr>
    </dgm:pt>
    <dgm:pt modelId="{B0AE4DFC-9A96-4B1A-B81A-F03287971D6A}" type="pres">
      <dgm:prSet presAssocID="{5F5D5E0A-3693-470C-8C9F-1CD28D452FEF}" presName="rect3" presStyleLbl="alignAcc1" presStyleIdx="2" presStyleCnt="3" custScaleX="100000" custScaleY="135047" custLinFactNeighborX="-384" custLinFactNeighborY="-13307"/>
      <dgm:spPr/>
      <dgm:t>
        <a:bodyPr/>
        <a:lstStyle/>
        <a:p>
          <a:endParaRPr lang="en-US"/>
        </a:p>
      </dgm:t>
    </dgm:pt>
    <dgm:pt modelId="{47E94DF9-EA9D-478A-8636-6B270D545E88}" type="pres">
      <dgm:prSet presAssocID="{E88D2761-A5A9-419D-9B3C-AA172F2C2274}" presName="rect1ParTx" presStyleLbl="alignAcc1" presStyleIdx="2" presStyleCnt="3">
        <dgm:presLayoutVars>
          <dgm:chMax val="1"/>
          <dgm:bulletEnabled val="1"/>
        </dgm:presLayoutVars>
      </dgm:prSet>
      <dgm:spPr/>
      <dgm:t>
        <a:bodyPr/>
        <a:lstStyle/>
        <a:p>
          <a:endParaRPr lang="en-US"/>
        </a:p>
      </dgm:t>
    </dgm:pt>
    <dgm:pt modelId="{E7F4F40F-A592-47C9-850F-F92DE1E88C3E}" type="pres">
      <dgm:prSet presAssocID="{E88D2761-A5A9-419D-9B3C-AA172F2C2274}" presName="rect1ChTx" presStyleLbl="alignAcc1" presStyleIdx="2" presStyleCnt="3" custLinFactNeighborX="-46713" custLinFactNeighborY="14014">
        <dgm:presLayoutVars>
          <dgm:bulletEnabled val="1"/>
        </dgm:presLayoutVars>
      </dgm:prSet>
      <dgm:spPr/>
      <dgm:t>
        <a:bodyPr/>
        <a:lstStyle/>
        <a:p>
          <a:endParaRPr lang="en-US"/>
        </a:p>
      </dgm:t>
    </dgm:pt>
    <dgm:pt modelId="{8C21026F-16BC-46F8-A08C-AFE7C35BC018}" type="pres">
      <dgm:prSet presAssocID="{F3C75573-5AB7-461A-B482-D94AC22F42AF}" presName="rect2ParTx" presStyleLbl="alignAcc1" presStyleIdx="2" presStyleCnt="3">
        <dgm:presLayoutVars>
          <dgm:chMax val="1"/>
          <dgm:bulletEnabled val="1"/>
        </dgm:presLayoutVars>
      </dgm:prSet>
      <dgm:spPr/>
      <dgm:t>
        <a:bodyPr/>
        <a:lstStyle/>
        <a:p>
          <a:endParaRPr lang="en-US"/>
        </a:p>
      </dgm:t>
    </dgm:pt>
    <dgm:pt modelId="{996BD14F-076D-49AA-9471-7222BDA8F496}" type="pres">
      <dgm:prSet presAssocID="{F3C75573-5AB7-461A-B482-D94AC22F42AF}" presName="rect2ChTx" presStyleLbl="alignAcc1" presStyleIdx="2" presStyleCnt="3" custLinFactNeighborX="-36417" custLinFactNeighborY="-901">
        <dgm:presLayoutVars>
          <dgm:bulletEnabled val="1"/>
        </dgm:presLayoutVars>
      </dgm:prSet>
      <dgm:spPr/>
      <dgm:t>
        <a:bodyPr/>
        <a:lstStyle/>
        <a:p>
          <a:endParaRPr lang="en-US"/>
        </a:p>
      </dgm:t>
    </dgm:pt>
    <dgm:pt modelId="{ECD10301-8788-4359-A3EA-63D73F1AB7D7}" type="pres">
      <dgm:prSet presAssocID="{5F5D5E0A-3693-470C-8C9F-1CD28D452FEF}" presName="rect3ParTx" presStyleLbl="alignAcc1" presStyleIdx="2" presStyleCnt="3">
        <dgm:presLayoutVars>
          <dgm:chMax val="1"/>
          <dgm:bulletEnabled val="1"/>
        </dgm:presLayoutVars>
      </dgm:prSet>
      <dgm:spPr/>
      <dgm:t>
        <a:bodyPr/>
        <a:lstStyle/>
        <a:p>
          <a:endParaRPr lang="en-US"/>
        </a:p>
      </dgm:t>
    </dgm:pt>
    <dgm:pt modelId="{587F1C9F-C1B4-4C81-81AF-DB276F2905DE}" type="pres">
      <dgm:prSet presAssocID="{5F5D5E0A-3693-470C-8C9F-1CD28D452FEF}" presName="rect3ChTx" presStyleLbl="alignAcc1" presStyleIdx="2" presStyleCnt="3" custScaleX="130694" custLinFactNeighborX="-21070" custLinFactNeighborY="-801">
        <dgm:presLayoutVars>
          <dgm:bulletEnabled val="1"/>
        </dgm:presLayoutVars>
      </dgm:prSet>
      <dgm:spPr/>
      <dgm:t>
        <a:bodyPr/>
        <a:lstStyle/>
        <a:p>
          <a:endParaRPr lang="en-US"/>
        </a:p>
      </dgm:t>
    </dgm:pt>
  </dgm:ptLst>
  <dgm:cxnLst>
    <dgm:cxn modelId="{C83D0312-DA1A-4ECA-BCB0-DDE51F1F71E8}" srcId="{86235C02-88D9-461A-BFA5-6862FC5CA9DF}" destId="{E88D2761-A5A9-419D-9B3C-AA172F2C2274}" srcOrd="0" destOrd="0" parTransId="{CD281C77-60CF-439A-BB98-B49D6754C19D}" sibTransId="{0658AB4B-730C-428C-A24A-6A9AF558272D}"/>
    <dgm:cxn modelId="{C88D7F07-BD34-460E-8ED5-ED91452BB4EE}" srcId="{5F5D5E0A-3693-470C-8C9F-1CD28D452FEF}" destId="{DC419E1C-3546-4ADB-B396-49C720738C27}" srcOrd="0" destOrd="0" parTransId="{B248D580-97E3-457D-BD3B-A84CC2E30459}" sibTransId="{D18DF27C-F2AE-43A3-BBA9-8E151E46F40C}"/>
    <dgm:cxn modelId="{2A8DCEC0-AA04-4EC2-946D-94EEA7CF7733}" srcId="{E88D2761-A5A9-419D-9B3C-AA172F2C2274}" destId="{BFFFECD3-3E39-4F11-BEEA-E642C7AD90E4}" srcOrd="0" destOrd="0" parTransId="{C07ED0A0-1FFF-472C-A6BA-8A41DA04FE16}" sibTransId="{7B3B4E0B-E548-41BC-9F7E-A7FDD6D74762}"/>
    <dgm:cxn modelId="{7CB2EDF2-1FD3-40A7-B755-12E38C0B299C}" type="presOf" srcId="{E88D2761-A5A9-419D-9B3C-AA172F2C2274}" destId="{47E94DF9-EA9D-478A-8636-6B270D545E88}" srcOrd="1" destOrd="0" presId="urn:microsoft.com/office/officeart/2005/8/layout/target3"/>
    <dgm:cxn modelId="{218A517D-CBD7-4522-9311-99E427CFE1C0}" srcId="{5F5D5E0A-3693-470C-8C9F-1CD28D452FEF}" destId="{5004D63D-1DFB-49E3-B04A-CB7F3BE640DE}" srcOrd="2" destOrd="0" parTransId="{8660BE3A-50B6-446B-8D01-E239D922B221}" sibTransId="{5694C791-54F3-49EB-9EDB-608EECA72ADC}"/>
    <dgm:cxn modelId="{49449B83-54E5-4A81-9590-857183B5FFCC}" srcId="{86235C02-88D9-461A-BFA5-6862FC5CA9DF}" destId="{5F5D5E0A-3693-470C-8C9F-1CD28D452FEF}" srcOrd="2" destOrd="0" parTransId="{1C01C0BF-D6DC-48BB-B175-C056E93BA2B5}" sibTransId="{B394E040-1EBA-43D6-BD22-B4564D3925D2}"/>
    <dgm:cxn modelId="{B676DDBE-C3AC-4A1B-AF67-0814E3605BFB}" type="presOf" srcId="{5004D63D-1DFB-49E3-B04A-CB7F3BE640DE}" destId="{587F1C9F-C1B4-4C81-81AF-DB276F2905DE}" srcOrd="0" destOrd="2" presId="urn:microsoft.com/office/officeart/2005/8/layout/target3"/>
    <dgm:cxn modelId="{25D18FB7-7C87-49C5-9CF2-4CB42FFF2B78}" type="presOf" srcId="{5F5D5E0A-3693-470C-8C9F-1CD28D452FEF}" destId="{ECD10301-8788-4359-A3EA-63D73F1AB7D7}" srcOrd="1" destOrd="0" presId="urn:microsoft.com/office/officeart/2005/8/layout/target3"/>
    <dgm:cxn modelId="{50E2C505-82F6-478D-9D20-EBAE646D069D}" type="presOf" srcId="{12016E83-7330-4AB9-97A5-A0B132583A6A}" destId="{587F1C9F-C1B4-4C81-81AF-DB276F2905DE}" srcOrd="0" destOrd="1" presId="urn:microsoft.com/office/officeart/2005/8/layout/target3"/>
    <dgm:cxn modelId="{497C4D50-E8EC-4AB6-9E64-76549EA7BE65}" type="presOf" srcId="{BFFFECD3-3E39-4F11-BEEA-E642C7AD90E4}" destId="{E7F4F40F-A592-47C9-850F-F92DE1E88C3E}" srcOrd="0" destOrd="0" presId="urn:microsoft.com/office/officeart/2005/8/layout/target3"/>
    <dgm:cxn modelId="{5F7796C4-0041-49E0-A597-14825E9EC335}" type="presOf" srcId="{E88D2761-A5A9-419D-9B3C-AA172F2C2274}" destId="{7B2B5830-834E-4D25-9F7A-5E2C4878690D}" srcOrd="0" destOrd="0" presId="urn:microsoft.com/office/officeart/2005/8/layout/target3"/>
    <dgm:cxn modelId="{9BA0B855-48A7-49EA-BDAF-2D5DE8FC3D67}" srcId="{F3C75573-5AB7-461A-B482-D94AC22F42AF}" destId="{E26AD9A9-686B-436C-99FF-D25E2C14343F}" srcOrd="0" destOrd="0" parTransId="{7FF888A3-27D1-4892-9320-287ADDE01481}" sibTransId="{E312DF2B-91D9-446E-B3BA-3B97827B1867}"/>
    <dgm:cxn modelId="{E126F0EA-B481-4543-BEF2-BF851989185E}" type="presOf" srcId="{E26AD9A9-686B-436C-99FF-D25E2C14343F}" destId="{996BD14F-076D-49AA-9471-7222BDA8F496}" srcOrd="0" destOrd="0" presId="urn:microsoft.com/office/officeart/2005/8/layout/target3"/>
    <dgm:cxn modelId="{8B57FA61-D50A-4586-9572-8E9FFC2801B8}" type="presOf" srcId="{86235C02-88D9-461A-BFA5-6862FC5CA9DF}" destId="{530C3482-B2EF-43B4-9232-B589BEAAA3B4}" srcOrd="0" destOrd="0" presId="urn:microsoft.com/office/officeart/2005/8/layout/target3"/>
    <dgm:cxn modelId="{FD933D1A-DA07-4FAC-BB91-77EE8E1EB0BD}" srcId="{5F5D5E0A-3693-470C-8C9F-1CD28D452FEF}" destId="{12016E83-7330-4AB9-97A5-A0B132583A6A}" srcOrd="1" destOrd="0" parTransId="{4BDAF3E1-947A-441D-B2AD-2F20DF73916A}" sibTransId="{DD63805D-9CCF-4652-9012-0104D1653D72}"/>
    <dgm:cxn modelId="{6F85A54B-095D-4A6D-AC4E-126BEAEBA35C}" type="presOf" srcId="{5F5D5E0A-3693-470C-8C9F-1CD28D452FEF}" destId="{B0AE4DFC-9A96-4B1A-B81A-F03287971D6A}" srcOrd="0" destOrd="0" presId="urn:microsoft.com/office/officeart/2005/8/layout/target3"/>
    <dgm:cxn modelId="{C92124AB-D193-44EB-9223-71DC5B05B9E1}" type="presOf" srcId="{DC419E1C-3546-4ADB-B396-49C720738C27}" destId="{587F1C9F-C1B4-4C81-81AF-DB276F2905DE}" srcOrd="0" destOrd="0" presId="urn:microsoft.com/office/officeart/2005/8/layout/target3"/>
    <dgm:cxn modelId="{93ECDDF7-8701-4BC9-AEDB-AC5B1E8EE41D}" type="presOf" srcId="{F3C75573-5AB7-461A-B482-D94AC22F42AF}" destId="{8C21026F-16BC-46F8-A08C-AFE7C35BC018}" srcOrd="1" destOrd="0" presId="urn:microsoft.com/office/officeart/2005/8/layout/target3"/>
    <dgm:cxn modelId="{A1FB0D6F-58F0-4512-AF96-2F7EFB97D6AD}" type="presOf" srcId="{F3C75573-5AB7-461A-B482-D94AC22F42AF}" destId="{90E248EF-0FDC-470B-8BDA-8927FFCA5297}" srcOrd="0" destOrd="0" presId="urn:microsoft.com/office/officeart/2005/8/layout/target3"/>
    <dgm:cxn modelId="{0FF14990-0B18-415C-BD3E-FC1674F8B89F}" srcId="{86235C02-88D9-461A-BFA5-6862FC5CA9DF}" destId="{F3C75573-5AB7-461A-B482-D94AC22F42AF}" srcOrd="1" destOrd="0" parTransId="{7E6EA65E-7EFE-4492-AB4D-9FC43BB1E3AB}" sibTransId="{2A84E259-FC9E-44F9-A6F5-775183306DBF}"/>
    <dgm:cxn modelId="{59583B90-2EB2-4BF1-950E-F6ECFB86386E}" type="presParOf" srcId="{530C3482-B2EF-43B4-9232-B589BEAAA3B4}" destId="{36E40385-80FE-48FD-8EB4-0DE22418B4BF}" srcOrd="0" destOrd="0" presId="urn:microsoft.com/office/officeart/2005/8/layout/target3"/>
    <dgm:cxn modelId="{466EC3DF-02C1-494E-9B97-59D27E2DB4B4}" type="presParOf" srcId="{530C3482-B2EF-43B4-9232-B589BEAAA3B4}" destId="{1BB58C27-A0F1-4A8D-8EAD-05F7F7C5C483}" srcOrd="1" destOrd="0" presId="urn:microsoft.com/office/officeart/2005/8/layout/target3"/>
    <dgm:cxn modelId="{C7350CA1-9A36-4F88-AAD5-E6B03F92D621}" type="presParOf" srcId="{530C3482-B2EF-43B4-9232-B589BEAAA3B4}" destId="{7B2B5830-834E-4D25-9F7A-5E2C4878690D}" srcOrd="2" destOrd="0" presId="urn:microsoft.com/office/officeart/2005/8/layout/target3"/>
    <dgm:cxn modelId="{4A0B5F89-9FC9-470E-A285-9D5514B0DC15}" type="presParOf" srcId="{530C3482-B2EF-43B4-9232-B589BEAAA3B4}" destId="{02A3E7CC-4876-45BE-861D-0BAE9D35209E}" srcOrd="3" destOrd="0" presId="urn:microsoft.com/office/officeart/2005/8/layout/target3"/>
    <dgm:cxn modelId="{61DCBD1D-F714-4B2F-BC3B-0482C9006D06}" type="presParOf" srcId="{530C3482-B2EF-43B4-9232-B589BEAAA3B4}" destId="{74BC14FB-73F6-4517-BB6F-630D60953626}" srcOrd="4" destOrd="0" presId="urn:microsoft.com/office/officeart/2005/8/layout/target3"/>
    <dgm:cxn modelId="{52E640C6-6895-4E9A-8E56-A3BFC4269A3A}" type="presParOf" srcId="{530C3482-B2EF-43B4-9232-B589BEAAA3B4}" destId="{90E248EF-0FDC-470B-8BDA-8927FFCA5297}" srcOrd="5" destOrd="0" presId="urn:microsoft.com/office/officeart/2005/8/layout/target3"/>
    <dgm:cxn modelId="{10DFC020-8D35-4533-B5C0-9ECFAF1FBED8}" type="presParOf" srcId="{530C3482-B2EF-43B4-9232-B589BEAAA3B4}" destId="{C6139A63-7634-4AA4-BC22-F96536976EA2}" srcOrd="6" destOrd="0" presId="urn:microsoft.com/office/officeart/2005/8/layout/target3"/>
    <dgm:cxn modelId="{C1E72EC9-B1D3-4F02-A6E7-A2954A1D3C34}" type="presParOf" srcId="{530C3482-B2EF-43B4-9232-B589BEAAA3B4}" destId="{B41E6476-321A-4725-BF0D-6658F930C34D}" srcOrd="7" destOrd="0" presId="urn:microsoft.com/office/officeart/2005/8/layout/target3"/>
    <dgm:cxn modelId="{681DE883-EB33-49C6-8CE0-AFC1ED16B5EB}" type="presParOf" srcId="{530C3482-B2EF-43B4-9232-B589BEAAA3B4}" destId="{B0AE4DFC-9A96-4B1A-B81A-F03287971D6A}" srcOrd="8" destOrd="0" presId="urn:microsoft.com/office/officeart/2005/8/layout/target3"/>
    <dgm:cxn modelId="{1E033404-F6F2-41B7-86A9-7858A7F10657}" type="presParOf" srcId="{530C3482-B2EF-43B4-9232-B589BEAAA3B4}" destId="{47E94DF9-EA9D-478A-8636-6B270D545E88}" srcOrd="9" destOrd="0" presId="urn:microsoft.com/office/officeart/2005/8/layout/target3"/>
    <dgm:cxn modelId="{23212EB2-F482-4AAD-B9EB-3C1B262CF965}" type="presParOf" srcId="{530C3482-B2EF-43B4-9232-B589BEAAA3B4}" destId="{E7F4F40F-A592-47C9-850F-F92DE1E88C3E}" srcOrd="10" destOrd="0" presId="urn:microsoft.com/office/officeart/2005/8/layout/target3"/>
    <dgm:cxn modelId="{FD5DC2DB-22F5-45A1-A58B-721A455B6416}" type="presParOf" srcId="{530C3482-B2EF-43B4-9232-B589BEAAA3B4}" destId="{8C21026F-16BC-46F8-A08C-AFE7C35BC018}" srcOrd="11" destOrd="0" presId="urn:microsoft.com/office/officeart/2005/8/layout/target3"/>
    <dgm:cxn modelId="{3B2D93D3-4475-4E7F-A273-6DB0E79F6B81}" type="presParOf" srcId="{530C3482-B2EF-43B4-9232-B589BEAAA3B4}" destId="{996BD14F-076D-49AA-9471-7222BDA8F496}" srcOrd="12" destOrd="0" presId="urn:microsoft.com/office/officeart/2005/8/layout/target3"/>
    <dgm:cxn modelId="{4F49469B-4832-4B5B-AABB-31DF79FD349C}" type="presParOf" srcId="{530C3482-B2EF-43B4-9232-B589BEAAA3B4}" destId="{ECD10301-8788-4359-A3EA-63D73F1AB7D7}" srcOrd="13" destOrd="0" presId="urn:microsoft.com/office/officeart/2005/8/layout/target3"/>
    <dgm:cxn modelId="{85EEFE0D-EFE4-4CE0-8B60-6723EE1CAE75}" type="presParOf" srcId="{530C3482-B2EF-43B4-9232-B589BEAAA3B4}" destId="{587F1C9F-C1B4-4C81-81AF-DB276F2905DE}" srcOrd="14"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38FB5FA-37D3-4271-8AE2-560ED6D73F8F}">
      <dsp:nvSpPr>
        <dsp:cNvPr id="0" name=""/>
        <dsp:cNvSpPr/>
      </dsp:nvSpPr>
      <dsp:spPr>
        <a:xfrm>
          <a:off x="1883129" y="437233"/>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42765" y="481112"/>
        <a:ext cx="18414" cy="3682"/>
      </dsp:txXfrm>
    </dsp:sp>
    <dsp:sp modelId="{F0BF3990-1B55-4FF1-85B1-87408A614281}">
      <dsp:nvSpPr>
        <dsp:cNvPr id="0" name=""/>
        <dsp:cNvSpPr/>
      </dsp:nvSpPr>
      <dsp:spPr>
        <a:xfrm>
          <a:off x="283687" y="2581"/>
          <a:ext cx="1601241" cy="9607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Topics</a:t>
          </a:r>
          <a:endParaRPr lang="en-US" sz="1800" kern="1200" dirty="0"/>
        </a:p>
      </dsp:txBody>
      <dsp:txXfrm>
        <a:off x="283687" y="2581"/>
        <a:ext cx="1601241" cy="960745"/>
      </dsp:txXfrm>
    </dsp:sp>
    <dsp:sp modelId="{DFAE22EA-779C-4D07-9D3A-1F698D62CB4E}">
      <dsp:nvSpPr>
        <dsp:cNvPr id="0" name=""/>
        <dsp:cNvSpPr/>
      </dsp:nvSpPr>
      <dsp:spPr>
        <a:xfrm>
          <a:off x="3852657" y="437233"/>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2292" y="481112"/>
        <a:ext cx="18414" cy="3682"/>
      </dsp:txXfrm>
    </dsp:sp>
    <dsp:sp modelId="{3A5FBEB0-0063-4016-B0B4-D3C4DC904329}">
      <dsp:nvSpPr>
        <dsp:cNvPr id="0" name=""/>
        <dsp:cNvSpPr/>
      </dsp:nvSpPr>
      <dsp:spPr>
        <a:xfrm>
          <a:off x="2253215" y="2581"/>
          <a:ext cx="1601241" cy="960745"/>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Environmental Management</a:t>
          </a:r>
          <a:endParaRPr lang="en-US" sz="1200" kern="1200" dirty="0"/>
        </a:p>
      </dsp:txBody>
      <dsp:txXfrm>
        <a:off x="2253215" y="2581"/>
        <a:ext cx="1601241" cy="960745"/>
      </dsp:txXfrm>
    </dsp:sp>
    <dsp:sp modelId="{D9FA23E7-C992-47B3-B1FE-45EA3F37B048}">
      <dsp:nvSpPr>
        <dsp:cNvPr id="0" name=""/>
        <dsp:cNvSpPr/>
      </dsp:nvSpPr>
      <dsp:spPr>
        <a:xfrm>
          <a:off x="5822184" y="437233"/>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1820" y="481112"/>
        <a:ext cx="18414" cy="3682"/>
      </dsp:txXfrm>
    </dsp:sp>
    <dsp:sp modelId="{E5609A3A-0071-4407-9747-59FAD28365AF}">
      <dsp:nvSpPr>
        <dsp:cNvPr id="0" name=""/>
        <dsp:cNvSpPr/>
      </dsp:nvSpPr>
      <dsp:spPr>
        <a:xfrm>
          <a:off x="4222742" y="2581"/>
          <a:ext cx="1601241" cy="960745"/>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JBLE-Eustis’ Implementation of Environmental Management (EM)</a:t>
          </a:r>
          <a:endParaRPr lang="en-US" sz="1200" kern="1200" dirty="0"/>
        </a:p>
      </dsp:txBody>
      <dsp:txXfrm>
        <a:off x="4222742" y="2581"/>
        <a:ext cx="1601241" cy="960745"/>
      </dsp:txXfrm>
    </dsp:sp>
    <dsp:sp modelId="{F1F0EA2A-D836-4DD9-911F-9F62788DC5D5}">
      <dsp:nvSpPr>
        <dsp:cNvPr id="0" name=""/>
        <dsp:cNvSpPr/>
      </dsp:nvSpPr>
      <dsp:spPr>
        <a:xfrm>
          <a:off x="1084308" y="961526"/>
          <a:ext cx="5908582" cy="337685"/>
        </a:xfrm>
        <a:custGeom>
          <a:avLst/>
          <a:gdLst/>
          <a:ahLst/>
          <a:cxnLst/>
          <a:rect l="0" t="0" r="0" b="0"/>
          <a:pathLst>
            <a:path>
              <a:moveTo>
                <a:pt x="5908582" y="0"/>
              </a:moveTo>
              <a:lnTo>
                <a:pt x="5908582" y="185942"/>
              </a:lnTo>
              <a:lnTo>
                <a:pt x="0" y="185942"/>
              </a:lnTo>
              <a:lnTo>
                <a:pt x="0" y="337685"/>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90598" y="1128527"/>
        <a:ext cx="296002" cy="3682"/>
      </dsp:txXfrm>
    </dsp:sp>
    <dsp:sp modelId="{CBCDC75B-105D-41DE-A76C-FC6F0C4FDF0E}">
      <dsp:nvSpPr>
        <dsp:cNvPr id="0" name=""/>
        <dsp:cNvSpPr/>
      </dsp:nvSpPr>
      <dsp:spPr>
        <a:xfrm>
          <a:off x="6192270" y="2581"/>
          <a:ext cx="1601241" cy="960745"/>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Legal Aspects of Environmental Compliance</a:t>
          </a:r>
          <a:endParaRPr lang="en-US" sz="1200" kern="1200" dirty="0"/>
        </a:p>
      </dsp:txBody>
      <dsp:txXfrm>
        <a:off x="6192270" y="2581"/>
        <a:ext cx="1601241" cy="960745"/>
      </dsp:txXfrm>
    </dsp:sp>
    <dsp:sp modelId="{0E9DB081-22DE-4C65-B8E4-DE357722BD6A}">
      <dsp:nvSpPr>
        <dsp:cNvPr id="0" name=""/>
        <dsp:cNvSpPr/>
      </dsp:nvSpPr>
      <dsp:spPr>
        <a:xfrm>
          <a:off x="1883129" y="1766264"/>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42765" y="1810143"/>
        <a:ext cx="18414" cy="3682"/>
      </dsp:txXfrm>
    </dsp:sp>
    <dsp:sp modelId="{1C71D702-B007-4AF7-95DB-378D085D28A8}">
      <dsp:nvSpPr>
        <dsp:cNvPr id="0" name=""/>
        <dsp:cNvSpPr/>
      </dsp:nvSpPr>
      <dsp:spPr>
        <a:xfrm>
          <a:off x="283687" y="1331612"/>
          <a:ext cx="1601241" cy="960745"/>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Spill and Emergency Response</a:t>
          </a:r>
          <a:endParaRPr lang="en-US" sz="1200" kern="1200" dirty="0"/>
        </a:p>
      </dsp:txBody>
      <dsp:txXfrm>
        <a:off x="283687" y="1331612"/>
        <a:ext cx="1601241" cy="960745"/>
      </dsp:txXfrm>
    </dsp:sp>
    <dsp:sp modelId="{4520EDE5-F685-4D4D-9BD6-4B30F37DC516}">
      <dsp:nvSpPr>
        <dsp:cNvPr id="0" name=""/>
        <dsp:cNvSpPr/>
      </dsp:nvSpPr>
      <dsp:spPr>
        <a:xfrm>
          <a:off x="3852657" y="1766264"/>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2292" y="1810143"/>
        <a:ext cx="18414" cy="3682"/>
      </dsp:txXfrm>
    </dsp:sp>
    <dsp:sp modelId="{385B6117-C96B-4B16-9609-F09C4CD5651B}">
      <dsp:nvSpPr>
        <dsp:cNvPr id="0" name=""/>
        <dsp:cNvSpPr/>
      </dsp:nvSpPr>
      <dsp:spPr>
        <a:xfrm>
          <a:off x="2253215" y="1331612"/>
          <a:ext cx="1601241" cy="960745"/>
        </a:xfrm>
        <a:prstGeom prst="rect">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Hazardous Materials Management</a:t>
          </a:r>
          <a:endParaRPr lang="en-US" sz="1200" kern="1200" dirty="0"/>
        </a:p>
      </dsp:txBody>
      <dsp:txXfrm>
        <a:off x="2253215" y="1331612"/>
        <a:ext cx="1601241" cy="960745"/>
      </dsp:txXfrm>
    </dsp:sp>
    <dsp:sp modelId="{F24BE4D4-ABE6-4E78-A393-B53A7FE3C3FB}">
      <dsp:nvSpPr>
        <dsp:cNvPr id="0" name=""/>
        <dsp:cNvSpPr/>
      </dsp:nvSpPr>
      <dsp:spPr>
        <a:xfrm>
          <a:off x="5822184" y="1766264"/>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1820" y="1810143"/>
        <a:ext cx="18414" cy="3682"/>
      </dsp:txXfrm>
    </dsp:sp>
    <dsp:sp modelId="{2A247D81-C9CF-4DFF-BE4F-F121ED56EFE8}">
      <dsp:nvSpPr>
        <dsp:cNvPr id="0" name=""/>
        <dsp:cNvSpPr/>
      </dsp:nvSpPr>
      <dsp:spPr>
        <a:xfrm>
          <a:off x="4222742" y="1331612"/>
          <a:ext cx="1601241" cy="960745"/>
        </a:xfrm>
        <a:prstGeom prst="rect">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Wastewater and Stormwater Management</a:t>
          </a:r>
          <a:endParaRPr lang="en-US" sz="1200" kern="1200" dirty="0"/>
        </a:p>
      </dsp:txBody>
      <dsp:txXfrm>
        <a:off x="4222742" y="1331612"/>
        <a:ext cx="1601241" cy="960745"/>
      </dsp:txXfrm>
    </dsp:sp>
    <dsp:sp modelId="{4D03576A-E355-49A8-9ED6-524CE28A48CB}">
      <dsp:nvSpPr>
        <dsp:cNvPr id="0" name=""/>
        <dsp:cNvSpPr/>
      </dsp:nvSpPr>
      <dsp:spPr>
        <a:xfrm>
          <a:off x="1084308" y="2290557"/>
          <a:ext cx="5908582" cy="337685"/>
        </a:xfrm>
        <a:custGeom>
          <a:avLst/>
          <a:gdLst/>
          <a:ahLst/>
          <a:cxnLst/>
          <a:rect l="0" t="0" r="0" b="0"/>
          <a:pathLst>
            <a:path>
              <a:moveTo>
                <a:pt x="5908582" y="0"/>
              </a:moveTo>
              <a:lnTo>
                <a:pt x="5908582" y="185942"/>
              </a:lnTo>
              <a:lnTo>
                <a:pt x="0" y="185942"/>
              </a:lnTo>
              <a:lnTo>
                <a:pt x="0" y="337685"/>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90598" y="2457558"/>
        <a:ext cx="296002" cy="3682"/>
      </dsp:txXfrm>
    </dsp:sp>
    <dsp:sp modelId="{610F8F88-09CB-4414-B71C-CD538C617AEB}">
      <dsp:nvSpPr>
        <dsp:cNvPr id="0" name=""/>
        <dsp:cNvSpPr/>
      </dsp:nvSpPr>
      <dsp:spPr>
        <a:xfrm>
          <a:off x="6192270" y="1331612"/>
          <a:ext cx="1601241" cy="960745"/>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Air Quality Management</a:t>
          </a:r>
          <a:endParaRPr lang="en-US" sz="1200" kern="1200" dirty="0"/>
        </a:p>
      </dsp:txBody>
      <dsp:txXfrm>
        <a:off x="6192270" y="1331612"/>
        <a:ext cx="1601241" cy="960745"/>
      </dsp:txXfrm>
    </dsp:sp>
    <dsp:sp modelId="{982785B0-5D34-467F-B387-7B7F008CBB07}">
      <dsp:nvSpPr>
        <dsp:cNvPr id="0" name=""/>
        <dsp:cNvSpPr/>
      </dsp:nvSpPr>
      <dsp:spPr>
        <a:xfrm>
          <a:off x="1883129" y="3095295"/>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42765" y="3139173"/>
        <a:ext cx="18414" cy="3682"/>
      </dsp:txXfrm>
    </dsp:sp>
    <dsp:sp modelId="{6865098F-779C-4FE6-A900-E885BCCB6BA9}">
      <dsp:nvSpPr>
        <dsp:cNvPr id="0" name=""/>
        <dsp:cNvSpPr/>
      </dsp:nvSpPr>
      <dsp:spPr>
        <a:xfrm>
          <a:off x="283687" y="2660642"/>
          <a:ext cx="1601241" cy="960745"/>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Pollution Prevention</a:t>
          </a:r>
          <a:endParaRPr lang="en-US" sz="1200" kern="1200" dirty="0"/>
        </a:p>
      </dsp:txBody>
      <dsp:txXfrm>
        <a:off x="283687" y="2660642"/>
        <a:ext cx="1601241" cy="960745"/>
      </dsp:txXfrm>
    </dsp:sp>
    <dsp:sp modelId="{B5DCB202-EDE5-4C04-A029-50B75C770468}">
      <dsp:nvSpPr>
        <dsp:cNvPr id="0" name=""/>
        <dsp:cNvSpPr/>
      </dsp:nvSpPr>
      <dsp:spPr>
        <a:xfrm>
          <a:off x="3852657" y="3095295"/>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2292" y="3139173"/>
        <a:ext cx="18414" cy="3682"/>
      </dsp:txXfrm>
    </dsp:sp>
    <dsp:sp modelId="{50179446-9901-4B9E-8660-8AFACF21FBA6}">
      <dsp:nvSpPr>
        <dsp:cNvPr id="0" name=""/>
        <dsp:cNvSpPr/>
      </dsp:nvSpPr>
      <dsp:spPr>
        <a:xfrm>
          <a:off x="2253215" y="2660642"/>
          <a:ext cx="1601241" cy="960745"/>
        </a:xfrm>
        <a:prstGeom prst="rect">
          <a:avLst/>
        </a:prstGeom>
        <a:blipFill rotWithShape="0">
          <a:blip xmlns:r="http://schemas.openxmlformats.org/officeDocument/2006/relationships" r:embed="rId2"/>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Solid Waste and Recycling Management</a:t>
          </a:r>
          <a:endParaRPr lang="en-US" sz="1200" kern="1200" dirty="0"/>
        </a:p>
      </dsp:txBody>
      <dsp:txXfrm>
        <a:off x="2253215" y="2660642"/>
        <a:ext cx="1601241" cy="960745"/>
      </dsp:txXfrm>
    </dsp:sp>
    <dsp:sp modelId="{BCE83F04-929D-47AF-B35A-90D6F25EC0A5}">
      <dsp:nvSpPr>
        <dsp:cNvPr id="0" name=""/>
        <dsp:cNvSpPr/>
      </dsp:nvSpPr>
      <dsp:spPr>
        <a:xfrm>
          <a:off x="5822184" y="3095295"/>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1820" y="3139173"/>
        <a:ext cx="18414" cy="3682"/>
      </dsp:txXfrm>
    </dsp:sp>
    <dsp:sp modelId="{A62D1E58-1544-4A5C-B7EF-7BEC275AEBA2}">
      <dsp:nvSpPr>
        <dsp:cNvPr id="0" name=""/>
        <dsp:cNvSpPr/>
      </dsp:nvSpPr>
      <dsp:spPr>
        <a:xfrm>
          <a:off x="4222742" y="2660642"/>
          <a:ext cx="1601241" cy="960745"/>
        </a:xfrm>
        <a:prstGeom prst="rect">
          <a:avLst/>
        </a:prstGeom>
        <a:solidFill>
          <a:srgbClr val="63BB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Hazardous Waste Management</a:t>
          </a:r>
          <a:endParaRPr lang="en-US" sz="1200" kern="1200" dirty="0"/>
        </a:p>
      </dsp:txBody>
      <dsp:txXfrm>
        <a:off x="4222742" y="2660642"/>
        <a:ext cx="1601241" cy="960745"/>
      </dsp:txXfrm>
    </dsp:sp>
    <dsp:sp modelId="{C2296CCA-FD5E-4DF1-AAB6-30E27B624713}">
      <dsp:nvSpPr>
        <dsp:cNvPr id="0" name=""/>
        <dsp:cNvSpPr/>
      </dsp:nvSpPr>
      <dsp:spPr>
        <a:xfrm>
          <a:off x="1084308" y="3619587"/>
          <a:ext cx="5908582" cy="337685"/>
        </a:xfrm>
        <a:custGeom>
          <a:avLst/>
          <a:gdLst/>
          <a:ahLst/>
          <a:cxnLst/>
          <a:rect l="0" t="0" r="0" b="0"/>
          <a:pathLst>
            <a:path>
              <a:moveTo>
                <a:pt x="5908582" y="0"/>
              </a:moveTo>
              <a:lnTo>
                <a:pt x="5908582" y="185942"/>
              </a:lnTo>
              <a:lnTo>
                <a:pt x="0" y="185942"/>
              </a:lnTo>
              <a:lnTo>
                <a:pt x="0" y="337685"/>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890598" y="3786589"/>
        <a:ext cx="296002" cy="3682"/>
      </dsp:txXfrm>
    </dsp:sp>
    <dsp:sp modelId="{703FB137-13A0-4D69-91E5-A25EB6F94ACF}">
      <dsp:nvSpPr>
        <dsp:cNvPr id="0" name=""/>
        <dsp:cNvSpPr/>
      </dsp:nvSpPr>
      <dsp:spPr>
        <a:xfrm>
          <a:off x="6192270" y="2660642"/>
          <a:ext cx="1601241" cy="960745"/>
        </a:xfrm>
        <a:prstGeom prst="rect">
          <a:avLst/>
        </a:prstGeom>
        <a:solidFill>
          <a:srgbClr val="44332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Universal Waste Management</a:t>
          </a:r>
          <a:endParaRPr lang="en-US" sz="1200" kern="1200" dirty="0"/>
        </a:p>
      </dsp:txBody>
      <dsp:txXfrm>
        <a:off x="6192270" y="2660642"/>
        <a:ext cx="1601241" cy="960745"/>
      </dsp:txXfrm>
    </dsp:sp>
    <dsp:sp modelId="{FCF4F2F0-A651-4E28-A4E5-3275823C2014}">
      <dsp:nvSpPr>
        <dsp:cNvPr id="0" name=""/>
        <dsp:cNvSpPr/>
      </dsp:nvSpPr>
      <dsp:spPr>
        <a:xfrm>
          <a:off x="1883129" y="4424326"/>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042765" y="4468204"/>
        <a:ext cx="18414" cy="3682"/>
      </dsp:txXfrm>
    </dsp:sp>
    <dsp:sp modelId="{484D08B0-BEF1-487C-B369-0A1AD2B3B1EB}">
      <dsp:nvSpPr>
        <dsp:cNvPr id="0" name=""/>
        <dsp:cNvSpPr/>
      </dsp:nvSpPr>
      <dsp:spPr>
        <a:xfrm>
          <a:off x="283687" y="3989673"/>
          <a:ext cx="1601241" cy="960745"/>
        </a:xfrm>
        <a:prstGeom prst="rect">
          <a:avLst/>
        </a:prstGeom>
        <a:solidFill>
          <a:srgbClr val="007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Electronic Waste Management</a:t>
          </a:r>
          <a:endParaRPr lang="en-US" sz="1200" kern="1200" dirty="0"/>
        </a:p>
      </dsp:txBody>
      <dsp:txXfrm>
        <a:off x="283687" y="3989673"/>
        <a:ext cx="1601241" cy="960745"/>
      </dsp:txXfrm>
    </dsp:sp>
    <dsp:sp modelId="{CCE250E9-91E5-4A0A-9EE3-ED7B3774F185}">
      <dsp:nvSpPr>
        <dsp:cNvPr id="0" name=""/>
        <dsp:cNvSpPr/>
      </dsp:nvSpPr>
      <dsp:spPr>
        <a:xfrm>
          <a:off x="3852657" y="4424326"/>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012292" y="4468204"/>
        <a:ext cx="18414" cy="3682"/>
      </dsp:txXfrm>
    </dsp:sp>
    <dsp:sp modelId="{953D8D75-AFF1-4390-9845-777A2D7BD742}">
      <dsp:nvSpPr>
        <dsp:cNvPr id="0" name=""/>
        <dsp:cNvSpPr/>
      </dsp:nvSpPr>
      <dsp:spPr>
        <a:xfrm>
          <a:off x="2253215" y="3989673"/>
          <a:ext cx="1601241" cy="960745"/>
        </a:xfrm>
        <a:prstGeom prst="rect">
          <a:avLst/>
        </a:prstGeom>
        <a:solidFill>
          <a:srgbClr val="007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Environmental Impact Assessments, Natural Resources, and Pesticides</a:t>
          </a:r>
          <a:endParaRPr lang="en-US" sz="1200" kern="1200" dirty="0"/>
        </a:p>
      </dsp:txBody>
      <dsp:txXfrm>
        <a:off x="2253215" y="3989673"/>
        <a:ext cx="1601241" cy="960745"/>
      </dsp:txXfrm>
    </dsp:sp>
    <dsp:sp modelId="{574CB89F-A200-40BF-BF2F-F4A1A2FC942D}">
      <dsp:nvSpPr>
        <dsp:cNvPr id="0" name=""/>
        <dsp:cNvSpPr/>
      </dsp:nvSpPr>
      <dsp:spPr>
        <a:xfrm>
          <a:off x="5822184" y="4424326"/>
          <a:ext cx="337685" cy="91440"/>
        </a:xfrm>
        <a:custGeom>
          <a:avLst/>
          <a:gdLst/>
          <a:ahLst/>
          <a:cxnLst/>
          <a:rect l="0" t="0" r="0" b="0"/>
          <a:pathLst>
            <a:path>
              <a:moveTo>
                <a:pt x="0" y="45720"/>
              </a:moveTo>
              <a:lnTo>
                <a:pt x="337685" y="45720"/>
              </a:lnTo>
            </a:path>
          </a:pathLst>
        </a:custGeom>
        <a:noFill/>
        <a:ln w="1000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981820" y="4468204"/>
        <a:ext cx="18414" cy="3682"/>
      </dsp:txXfrm>
    </dsp:sp>
    <dsp:sp modelId="{4F62EF33-FAC9-4DEB-BA10-4AF1852804B3}">
      <dsp:nvSpPr>
        <dsp:cNvPr id="0" name=""/>
        <dsp:cNvSpPr/>
      </dsp:nvSpPr>
      <dsp:spPr>
        <a:xfrm>
          <a:off x="4222742" y="3989673"/>
          <a:ext cx="1601241" cy="960745"/>
        </a:xfrm>
        <a:prstGeom prst="rect">
          <a:avLst/>
        </a:prstGeom>
        <a:solidFill>
          <a:srgbClr val="007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Environmental Restoration Program</a:t>
          </a:r>
          <a:endParaRPr lang="en-US" sz="1200" kern="1200" dirty="0"/>
        </a:p>
      </dsp:txBody>
      <dsp:txXfrm>
        <a:off x="4222742" y="3989673"/>
        <a:ext cx="1601241" cy="960745"/>
      </dsp:txXfrm>
    </dsp:sp>
    <dsp:sp modelId="{76CB038B-A9D3-46C6-9BAF-00D984361821}">
      <dsp:nvSpPr>
        <dsp:cNvPr id="0" name=""/>
        <dsp:cNvSpPr/>
      </dsp:nvSpPr>
      <dsp:spPr>
        <a:xfrm>
          <a:off x="6192270" y="3989673"/>
          <a:ext cx="1601241" cy="960745"/>
        </a:xfrm>
        <a:prstGeom prst="rect">
          <a:avLst/>
        </a:prstGeom>
        <a:solidFill>
          <a:srgbClr val="00703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smtClean="0"/>
            <a:t>Summary of Responsibilities</a:t>
          </a:r>
          <a:endParaRPr lang="en-US" sz="1200" kern="1200" dirty="0"/>
        </a:p>
      </dsp:txBody>
      <dsp:txXfrm>
        <a:off x="6192270" y="3989673"/>
        <a:ext cx="1601241" cy="96074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C9E0A8-721C-4DD0-8B9C-88767E0B36C1}">
      <dsp:nvSpPr>
        <dsp:cNvPr id="0" name=""/>
        <dsp:cNvSpPr/>
      </dsp:nvSpPr>
      <dsp:spPr>
        <a:xfrm>
          <a:off x="183602" y="105223"/>
          <a:ext cx="1645201" cy="98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Level 1</a:t>
          </a:r>
        </a:p>
        <a:p>
          <a:pPr lvl="0" algn="ctr" defTabSz="622300">
            <a:lnSpc>
              <a:spcPct val="90000"/>
            </a:lnSpc>
            <a:spcBef>
              <a:spcPct val="0"/>
            </a:spcBef>
            <a:spcAft>
              <a:spcPct val="35000"/>
            </a:spcAft>
          </a:pPr>
          <a:r>
            <a:rPr lang="en-US" sz="1300" kern="1200" dirty="0" smtClean="0"/>
            <a:t>* Awareness</a:t>
          </a:r>
          <a:endParaRPr lang="en-US" sz="1300" kern="1200" dirty="0"/>
        </a:p>
      </dsp:txBody>
      <dsp:txXfrm>
        <a:off x="183602" y="105223"/>
        <a:ext cx="1645201" cy="987121"/>
      </dsp:txXfrm>
    </dsp:sp>
    <dsp:sp modelId="{3CA9D4A2-591E-411B-A2FB-7D10F995796B}">
      <dsp:nvSpPr>
        <dsp:cNvPr id="0" name=""/>
        <dsp:cNvSpPr/>
      </dsp:nvSpPr>
      <dsp:spPr>
        <a:xfrm>
          <a:off x="183602" y="1091575"/>
          <a:ext cx="1645201" cy="98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Witness or discover the release or spill, and report</a:t>
          </a:r>
          <a:endParaRPr lang="en-US" sz="1300" kern="1200" dirty="0"/>
        </a:p>
      </dsp:txBody>
      <dsp:txXfrm>
        <a:off x="183602" y="1091575"/>
        <a:ext cx="1645201" cy="987121"/>
      </dsp:txXfrm>
    </dsp:sp>
    <dsp:sp modelId="{8612A82B-D28C-498D-BB4E-021364B389C4}">
      <dsp:nvSpPr>
        <dsp:cNvPr id="0" name=""/>
        <dsp:cNvSpPr/>
      </dsp:nvSpPr>
      <dsp:spPr>
        <a:xfrm>
          <a:off x="199577" y="2050128"/>
          <a:ext cx="1645201" cy="9871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Take no further action-understand capabilities and limitations</a:t>
          </a:r>
          <a:endParaRPr lang="en-US" sz="1300" kern="1200" dirty="0"/>
        </a:p>
      </dsp:txBody>
      <dsp:txXfrm>
        <a:off x="199577" y="2050128"/>
        <a:ext cx="1645201" cy="987121"/>
      </dsp:txXfrm>
    </dsp:sp>
    <dsp:sp modelId="{B6BF7219-5D29-49B3-8D3F-E592E7F62CE7}">
      <dsp:nvSpPr>
        <dsp:cNvPr id="0" name=""/>
        <dsp:cNvSpPr/>
      </dsp:nvSpPr>
      <dsp:spPr>
        <a:xfrm>
          <a:off x="1828804" y="101601"/>
          <a:ext cx="1645201" cy="98712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Level 2</a:t>
          </a:r>
        </a:p>
        <a:p>
          <a:pPr lvl="0" algn="ctr" defTabSz="622300">
            <a:lnSpc>
              <a:spcPct val="90000"/>
            </a:lnSpc>
            <a:spcBef>
              <a:spcPct val="0"/>
            </a:spcBef>
            <a:spcAft>
              <a:spcPct val="35000"/>
            </a:spcAft>
          </a:pPr>
          <a:r>
            <a:rPr lang="en-US" sz="1300" kern="1200" dirty="0" smtClean="0"/>
            <a:t>* Operations</a:t>
          </a:r>
          <a:endParaRPr lang="en-US" sz="1300" kern="1200" dirty="0"/>
        </a:p>
      </dsp:txBody>
      <dsp:txXfrm>
        <a:off x="1828804" y="101601"/>
        <a:ext cx="1645201" cy="987121"/>
      </dsp:txXfrm>
    </dsp:sp>
    <dsp:sp modelId="{19D1A049-9C0F-48F4-BE63-FA68B114D25C}">
      <dsp:nvSpPr>
        <dsp:cNvPr id="0" name=""/>
        <dsp:cNvSpPr/>
      </dsp:nvSpPr>
      <dsp:spPr>
        <a:xfrm>
          <a:off x="1828804" y="1074040"/>
          <a:ext cx="1645201" cy="98712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Protect nearby persons, property, or the environment from the effects of the release/spill</a:t>
          </a:r>
          <a:endParaRPr lang="en-US" sz="1300" kern="1200" dirty="0"/>
        </a:p>
      </dsp:txBody>
      <dsp:txXfrm>
        <a:off x="1828804" y="1074040"/>
        <a:ext cx="1645201" cy="987121"/>
      </dsp:txXfrm>
    </dsp:sp>
    <dsp:sp modelId="{9B7BA397-0F74-4E71-89FB-20EA00453F90}">
      <dsp:nvSpPr>
        <dsp:cNvPr id="0" name=""/>
        <dsp:cNvSpPr/>
      </dsp:nvSpPr>
      <dsp:spPr>
        <a:xfrm>
          <a:off x="1828804" y="2050135"/>
          <a:ext cx="1645201" cy="987121"/>
        </a:xfrm>
        <a:prstGeom prst="rect">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-Requires additional training</a:t>
          </a:r>
          <a:endParaRPr lang="en-US" sz="1300" kern="1200" dirty="0"/>
        </a:p>
      </dsp:txBody>
      <dsp:txXfrm>
        <a:off x="1828804" y="2050135"/>
        <a:ext cx="1645201" cy="987121"/>
      </dsp:txXfrm>
    </dsp:sp>
    <dsp:sp modelId="{D3D2AD3A-A030-4C8F-AC4A-DDCE073ECB34}">
      <dsp:nvSpPr>
        <dsp:cNvPr id="0" name=""/>
        <dsp:cNvSpPr/>
      </dsp:nvSpPr>
      <dsp:spPr>
        <a:xfrm>
          <a:off x="3458015" y="101597"/>
          <a:ext cx="1645201" cy="987121"/>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Level 3</a:t>
          </a:r>
        </a:p>
        <a:p>
          <a:pPr lvl="0" algn="ctr" defTabSz="622300">
            <a:lnSpc>
              <a:spcPct val="90000"/>
            </a:lnSpc>
            <a:spcBef>
              <a:spcPct val="0"/>
            </a:spcBef>
            <a:spcAft>
              <a:spcPct val="35000"/>
            </a:spcAft>
          </a:pPr>
          <a:r>
            <a:rPr lang="en-US" sz="1300" kern="1200" dirty="0" smtClean="0"/>
            <a:t>* Hazardous Materials Technicians</a:t>
          </a:r>
          <a:endParaRPr lang="en-US" sz="1300" kern="1200" dirty="0"/>
        </a:p>
      </dsp:txBody>
      <dsp:txXfrm>
        <a:off x="3458015" y="101597"/>
        <a:ext cx="1645201" cy="987121"/>
      </dsp:txXfrm>
    </dsp:sp>
    <dsp:sp modelId="{E56B2A05-102A-439E-8E89-E76ABFBB7F5F}">
      <dsp:nvSpPr>
        <dsp:cNvPr id="0" name=""/>
        <dsp:cNvSpPr/>
      </dsp:nvSpPr>
      <dsp:spPr>
        <a:xfrm>
          <a:off x="3447156" y="1048671"/>
          <a:ext cx="1645201" cy="987121"/>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Stops the release at its source</a:t>
          </a:r>
          <a:endParaRPr lang="en-US" sz="1300" kern="1200" dirty="0"/>
        </a:p>
      </dsp:txBody>
      <dsp:txXfrm>
        <a:off x="3447156" y="1048671"/>
        <a:ext cx="1645201" cy="987121"/>
      </dsp:txXfrm>
    </dsp:sp>
    <dsp:sp modelId="{815C78D0-0631-434E-BD04-55D91A00CD23}">
      <dsp:nvSpPr>
        <dsp:cNvPr id="0" name=""/>
        <dsp:cNvSpPr/>
      </dsp:nvSpPr>
      <dsp:spPr>
        <a:xfrm>
          <a:off x="3428993" y="2039263"/>
          <a:ext cx="1645201" cy="987121"/>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Requires additional training</a:t>
          </a:r>
          <a:endParaRPr lang="en-US" sz="1300" kern="1200" dirty="0"/>
        </a:p>
      </dsp:txBody>
      <dsp:txXfrm>
        <a:off x="3428993" y="2039263"/>
        <a:ext cx="1645201" cy="987121"/>
      </dsp:txXfrm>
    </dsp:sp>
    <dsp:sp modelId="{D42391CD-DA76-4F26-A070-48A8FC9E08B9}">
      <dsp:nvSpPr>
        <dsp:cNvPr id="0" name=""/>
        <dsp:cNvSpPr/>
      </dsp:nvSpPr>
      <dsp:spPr>
        <a:xfrm>
          <a:off x="5089413" y="101604"/>
          <a:ext cx="1645201" cy="98712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Level 4</a:t>
          </a:r>
        </a:p>
        <a:p>
          <a:pPr lvl="0" algn="ctr" defTabSz="622300">
            <a:lnSpc>
              <a:spcPct val="90000"/>
            </a:lnSpc>
            <a:spcBef>
              <a:spcPct val="0"/>
            </a:spcBef>
            <a:spcAft>
              <a:spcPct val="35000"/>
            </a:spcAft>
          </a:pPr>
          <a:r>
            <a:rPr lang="en-US" sz="1300" kern="1200" dirty="0" smtClean="0"/>
            <a:t>* Hazardous Materials Specialists</a:t>
          </a:r>
          <a:endParaRPr lang="en-US" sz="1300" kern="1200" dirty="0"/>
        </a:p>
      </dsp:txBody>
      <dsp:txXfrm>
        <a:off x="5089413" y="101604"/>
        <a:ext cx="1645201" cy="987121"/>
      </dsp:txXfrm>
    </dsp:sp>
    <dsp:sp modelId="{C908E540-57FD-480C-9274-2E4CF93840DA}">
      <dsp:nvSpPr>
        <dsp:cNvPr id="0" name=""/>
        <dsp:cNvSpPr/>
      </dsp:nvSpPr>
      <dsp:spPr>
        <a:xfrm>
          <a:off x="5090894" y="1063178"/>
          <a:ext cx="1645201" cy="98712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Supervise and supports the HM Technicians</a:t>
          </a:r>
          <a:endParaRPr lang="en-US" sz="1300" kern="1200" dirty="0"/>
        </a:p>
      </dsp:txBody>
      <dsp:txXfrm>
        <a:off x="5090894" y="1063178"/>
        <a:ext cx="1645201" cy="987121"/>
      </dsp:txXfrm>
    </dsp:sp>
    <dsp:sp modelId="{43BCEBD7-B466-44CB-A79D-26E168659B0C}">
      <dsp:nvSpPr>
        <dsp:cNvPr id="0" name=""/>
        <dsp:cNvSpPr/>
      </dsp:nvSpPr>
      <dsp:spPr>
        <a:xfrm>
          <a:off x="5105405" y="2053774"/>
          <a:ext cx="1645201" cy="987121"/>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Requires additional training</a:t>
          </a:r>
          <a:endParaRPr lang="en-US" sz="1300" kern="1200" dirty="0"/>
        </a:p>
      </dsp:txBody>
      <dsp:txXfrm>
        <a:off x="5105405" y="2053774"/>
        <a:ext cx="1645201" cy="987121"/>
      </dsp:txXfrm>
    </dsp:sp>
    <dsp:sp modelId="{1072D4E2-8C15-4B07-B6EE-5F601A580CEF}">
      <dsp:nvSpPr>
        <dsp:cNvPr id="0" name=""/>
        <dsp:cNvSpPr/>
      </dsp:nvSpPr>
      <dsp:spPr>
        <a:xfrm>
          <a:off x="6722293" y="101601"/>
          <a:ext cx="1645201" cy="987121"/>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Level 5</a:t>
          </a:r>
        </a:p>
        <a:p>
          <a:pPr lvl="0" algn="ctr" defTabSz="622300">
            <a:lnSpc>
              <a:spcPct val="90000"/>
            </a:lnSpc>
            <a:spcBef>
              <a:spcPct val="0"/>
            </a:spcBef>
            <a:spcAft>
              <a:spcPct val="35000"/>
            </a:spcAft>
          </a:pPr>
          <a:r>
            <a:rPr lang="en-US" sz="1300" kern="1200" dirty="0" smtClean="0"/>
            <a:t>* Incident Commander</a:t>
          </a:r>
          <a:endParaRPr lang="en-US" sz="1300" kern="1200" dirty="0"/>
        </a:p>
      </dsp:txBody>
      <dsp:txXfrm>
        <a:off x="6722293" y="101601"/>
        <a:ext cx="1645201" cy="987121"/>
      </dsp:txXfrm>
    </dsp:sp>
    <dsp:sp modelId="{034C773B-80AD-4FBE-993B-A0D63B8E5BD1}">
      <dsp:nvSpPr>
        <dsp:cNvPr id="0" name=""/>
        <dsp:cNvSpPr/>
      </dsp:nvSpPr>
      <dsp:spPr>
        <a:xfrm>
          <a:off x="6726011" y="1071200"/>
          <a:ext cx="1645201" cy="987121"/>
        </a:xfrm>
        <a:prstGeom prst="rect">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 Assumes control of the incident</a:t>
          </a:r>
          <a:endParaRPr lang="en-US" sz="1300" kern="1200" dirty="0"/>
        </a:p>
      </dsp:txBody>
      <dsp:txXfrm>
        <a:off x="6726011" y="1071200"/>
        <a:ext cx="1645201" cy="98712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03EE58-0405-44BD-81D7-C6B5D7336C25}">
      <dsp:nvSpPr>
        <dsp:cNvPr id="0" name=""/>
        <dsp:cNvSpPr/>
      </dsp:nvSpPr>
      <dsp:spPr>
        <a:xfrm rot="16200000">
          <a:off x="918604" y="-918604"/>
          <a:ext cx="2582392" cy="4419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u="sng" kern="1200" dirty="0" smtClean="0">
              <a:solidFill>
                <a:srgbClr val="2C563C"/>
              </a:solidFill>
              <a:latin typeface="Arial" pitchFamily="34" charset="0"/>
              <a:cs typeface="Arial" pitchFamily="34" charset="0"/>
            </a:rPr>
            <a:t>What is:  “Green Procurement”</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Products That:</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-Have recycled content</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-Are made with renewable materials (not oil)</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-Are energy efficient</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-Use alternative energy (GSA vehicles)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-Contain the fewest toxic chemicals (cleaners/solvents)</a:t>
          </a:r>
        </a:p>
      </dsp:txBody>
      <dsp:txXfrm rot="16200000">
        <a:off x="1241402" y="-1241402"/>
        <a:ext cx="1936794" cy="4419600"/>
      </dsp:txXfrm>
    </dsp:sp>
    <dsp:sp modelId="{5EC4EEF1-DA94-498C-B568-ADEFCDE97859}">
      <dsp:nvSpPr>
        <dsp:cNvPr id="0" name=""/>
        <dsp:cNvSpPr/>
      </dsp:nvSpPr>
      <dsp:spPr>
        <a:xfrm>
          <a:off x="4419600" y="0"/>
          <a:ext cx="4419600" cy="258239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u="sng" kern="1200" dirty="0" smtClean="0">
              <a:solidFill>
                <a:srgbClr val="2C563C"/>
              </a:solidFill>
              <a:latin typeface="Arial" pitchFamily="34" charset="0"/>
              <a:cs typeface="Arial" pitchFamily="34" charset="0"/>
            </a:rPr>
            <a:t>Who Must Buy Green?</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-Government purchase card users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-Facility managers (furniture, carpet, &amp; equipment)</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-Leaders/managers approving larger purchases (copiers, office equipment, services)</a:t>
          </a:r>
        </a:p>
        <a:p>
          <a:pPr lvl="0" algn="l" defTabSz="533400">
            <a:lnSpc>
              <a:spcPct val="90000"/>
            </a:lnSpc>
            <a:spcBef>
              <a:spcPct val="0"/>
            </a:spcBef>
            <a:spcAft>
              <a:spcPct val="35000"/>
            </a:spcAft>
          </a:pPr>
          <a:endParaRPr lang="en-US" sz="1000" b="0" kern="1200" dirty="0" smtClean="0">
            <a:solidFill>
              <a:srgbClr val="007033"/>
            </a:solidFill>
            <a:latin typeface="Arial" pitchFamily="34" charset="0"/>
            <a:cs typeface="Arial" pitchFamily="34" charset="0"/>
          </a:endParaRPr>
        </a:p>
        <a:p>
          <a:pPr lvl="0" algn="l" defTabSz="533400">
            <a:lnSpc>
              <a:spcPct val="90000"/>
            </a:lnSpc>
            <a:spcBef>
              <a:spcPct val="0"/>
            </a:spcBef>
            <a:spcAft>
              <a:spcPct val="35000"/>
            </a:spcAft>
          </a:pPr>
          <a:endParaRPr lang="en-US" sz="1000" b="1" kern="1200" dirty="0">
            <a:solidFill>
              <a:srgbClr val="007033"/>
            </a:solidFill>
            <a:latin typeface="Arial" pitchFamily="34" charset="0"/>
            <a:cs typeface="Arial" pitchFamily="34" charset="0"/>
          </a:endParaRPr>
        </a:p>
      </dsp:txBody>
      <dsp:txXfrm>
        <a:off x="4419600" y="0"/>
        <a:ext cx="4419600" cy="1936794"/>
      </dsp:txXfrm>
    </dsp:sp>
    <dsp:sp modelId="{929DEC06-AE49-4141-AAD5-AE1F0F2FCDB4}">
      <dsp:nvSpPr>
        <dsp:cNvPr id="0" name=""/>
        <dsp:cNvSpPr/>
      </dsp:nvSpPr>
      <dsp:spPr>
        <a:xfrm rot="10800000">
          <a:off x="0" y="2582392"/>
          <a:ext cx="4419600" cy="2582392"/>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u="sng" kern="1200" dirty="0" smtClean="0">
              <a:solidFill>
                <a:srgbClr val="2C563C"/>
              </a:solidFill>
              <a:latin typeface="Arial" pitchFamily="34" charset="0"/>
              <a:cs typeface="Arial" pitchFamily="34" charset="0"/>
            </a:rPr>
            <a:t>What “Green” Products are Available?</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-Construction</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-Landscaping</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-Non-paper office products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-Parks and recreation</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-Transportation</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-Vehicular</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-Miscellaneous</a:t>
          </a:r>
        </a:p>
        <a:p>
          <a:pPr lvl="0" algn="l" defTabSz="533400">
            <a:lnSpc>
              <a:spcPct val="90000"/>
            </a:lnSpc>
            <a:spcBef>
              <a:spcPct val="0"/>
            </a:spcBef>
            <a:spcAft>
              <a:spcPct val="35000"/>
            </a:spcAft>
          </a:pPr>
          <a:endParaRPr lang="en-US" sz="1200" b="1" kern="1200" dirty="0" smtClean="0">
            <a:solidFill>
              <a:srgbClr val="2C563C"/>
            </a:solidFill>
            <a:latin typeface="Arial" pitchFamily="34" charset="0"/>
            <a:cs typeface="Arial" pitchFamily="34" charset="0"/>
          </a:endParaRPr>
        </a:p>
        <a:p>
          <a:pPr lvl="0" algn="l" defTabSz="533400">
            <a:lnSpc>
              <a:spcPct val="90000"/>
            </a:lnSpc>
            <a:spcBef>
              <a:spcPct val="0"/>
            </a:spcBef>
            <a:spcAft>
              <a:spcPct val="35000"/>
            </a:spcAft>
          </a:pPr>
          <a:endParaRPr lang="en-US" sz="1000" b="1" kern="1200" dirty="0" smtClean="0">
            <a:solidFill>
              <a:srgbClr val="2C563C"/>
            </a:solidFill>
            <a:latin typeface="Arial" pitchFamily="34" charset="0"/>
            <a:cs typeface="Arial" pitchFamily="34" charset="0"/>
          </a:endParaRPr>
        </a:p>
        <a:p>
          <a:pPr lvl="0" algn="l" defTabSz="533400">
            <a:lnSpc>
              <a:spcPct val="90000"/>
            </a:lnSpc>
            <a:spcBef>
              <a:spcPct val="0"/>
            </a:spcBef>
            <a:spcAft>
              <a:spcPct val="35000"/>
            </a:spcAft>
          </a:pPr>
          <a:endParaRPr lang="en-US" sz="1000" b="1" kern="1200" dirty="0" smtClean="0">
            <a:solidFill>
              <a:srgbClr val="2C563C"/>
            </a:solidFill>
            <a:latin typeface="Arial" pitchFamily="34" charset="0"/>
            <a:cs typeface="Arial" pitchFamily="34" charset="0"/>
          </a:endParaRPr>
        </a:p>
      </dsp:txBody>
      <dsp:txXfrm rot="10800000">
        <a:off x="0" y="3227990"/>
        <a:ext cx="4419600" cy="1936794"/>
      </dsp:txXfrm>
    </dsp:sp>
    <dsp:sp modelId="{628FD6A4-6FF5-442D-A478-B6C787F8665E}">
      <dsp:nvSpPr>
        <dsp:cNvPr id="0" name=""/>
        <dsp:cNvSpPr/>
      </dsp:nvSpPr>
      <dsp:spPr>
        <a:xfrm rot="5400000">
          <a:off x="5338204" y="1663788"/>
          <a:ext cx="2582392" cy="44196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r>
            <a:rPr lang="en-US" sz="1200" b="1" u="sng" kern="1200" dirty="0" smtClean="0">
              <a:solidFill>
                <a:srgbClr val="2C563C"/>
              </a:solidFill>
              <a:latin typeface="Arial" pitchFamily="34" charset="0"/>
              <a:cs typeface="Arial" pitchFamily="34" charset="0"/>
            </a:rPr>
            <a:t>Benefits of Recycled Products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-Creates recycling markets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-Saves energy</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-Conserves resources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-Saves money</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-Saves landfill space</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-Reduces pollution</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-Promotes new technologies</a:t>
          </a:r>
        </a:p>
        <a:p>
          <a:pPr lvl="0" algn="l" defTabSz="533400">
            <a:lnSpc>
              <a:spcPct val="90000"/>
            </a:lnSpc>
            <a:spcBef>
              <a:spcPct val="0"/>
            </a:spcBef>
            <a:spcAft>
              <a:spcPct val="35000"/>
            </a:spcAft>
          </a:pPr>
          <a:r>
            <a:rPr lang="en-US" sz="1200" b="1" kern="1200" dirty="0" smtClean="0">
              <a:solidFill>
                <a:srgbClr val="2C563C"/>
              </a:solidFill>
              <a:latin typeface="Arial" pitchFamily="34" charset="0"/>
              <a:cs typeface="Arial" pitchFamily="34" charset="0"/>
            </a:rPr>
            <a:t>-Promotes environmental stewardship</a:t>
          </a:r>
        </a:p>
        <a:p>
          <a:pPr lvl="0" algn="l" defTabSz="533400">
            <a:lnSpc>
              <a:spcPct val="90000"/>
            </a:lnSpc>
            <a:spcBef>
              <a:spcPct val="0"/>
            </a:spcBef>
            <a:spcAft>
              <a:spcPct val="35000"/>
            </a:spcAft>
          </a:pPr>
          <a:endParaRPr lang="en-US" sz="1200" b="1" kern="1200" dirty="0" smtClean="0">
            <a:solidFill>
              <a:srgbClr val="2C563C"/>
            </a:solidFill>
            <a:latin typeface="Arial" pitchFamily="34" charset="0"/>
            <a:cs typeface="Arial" pitchFamily="34" charset="0"/>
          </a:endParaRPr>
        </a:p>
        <a:p>
          <a:pPr lvl="0" algn="l" defTabSz="533400">
            <a:lnSpc>
              <a:spcPct val="90000"/>
            </a:lnSpc>
            <a:spcBef>
              <a:spcPct val="0"/>
            </a:spcBef>
            <a:spcAft>
              <a:spcPct val="35000"/>
            </a:spcAft>
          </a:pPr>
          <a:endParaRPr lang="en-US" sz="1200" b="1" kern="1200" dirty="0">
            <a:solidFill>
              <a:srgbClr val="2C563C"/>
            </a:solidFill>
            <a:latin typeface="Arial" pitchFamily="34" charset="0"/>
            <a:cs typeface="Arial" pitchFamily="34" charset="0"/>
          </a:endParaRPr>
        </a:p>
      </dsp:txBody>
      <dsp:txXfrm rot="5400000">
        <a:off x="5661002" y="1986587"/>
        <a:ext cx="1936794" cy="4419600"/>
      </dsp:txXfrm>
    </dsp:sp>
    <dsp:sp modelId="{ABACB607-21DA-43B2-977B-F655CF8D5EDD}">
      <dsp:nvSpPr>
        <dsp:cNvPr id="0" name=""/>
        <dsp:cNvSpPr/>
      </dsp:nvSpPr>
      <dsp:spPr>
        <a:xfrm>
          <a:off x="1371600" y="2109517"/>
          <a:ext cx="6095998" cy="786080"/>
        </a:xfrm>
        <a:prstGeom prst="roundRect">
          <a:avLst/>
        </a:prstGeom>
        <a:solidFill>
          <a:schemeClr val="bg2">
            <a:lumMod val="90000"/>
          </a:schemeClr>
        </a:solidFill>
        <a:ln w="25400" cap="flat" cmpd="sng" algn="ctr">
          <a:solidFill>
            <a:srgbClr val="007033"/>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rPr>
            <a:t>Green Procurement</a:t>
          </a:r>
          <a:endParaRPr lang="en-US" sz="3200" b="1" kern="1200"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pitchFamily="34" charset="0"/>
            <a:cs typeface="Arial" pitchFamily="34" charset="0"/>
          </a:endParaRPr>
        </a:p>
      </dsp:txBody>
      <dsp:txXfrm>
        <a:off x="1371600" y="2109517"/>
        <a:ext cx="6095998" cy="78608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E40385-80FE-48FD-8EB4-0DE22418B4BF}">
      <dsp:nvSpPr>
        <dsp:cNvPr id="0" name=""/>
        <dsp:cNvSpPr/>
      </dsp:nvSpPr>
      <dsp:spPr>
        <a:xfrm>
          <a:off x="-234281" y="129539"/>
          <a:ext cx="4038583" cy="4038583"/>
        </a:xfrm>
        <a:prstGeom prst="pie">
          <a:avLst>
            <a:gd name="adj1" fmla="val 5400000"/>
            <a:gd name="adj2" fmla="val 16200000"/>
          </a:avLst>
        </a:prstGeom>
        <a:solidFill>
          <a:srgbClr val="C00000"/>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7B2B5830-834E-4D25-9F7A-5E2C4878690D}">
      <dsp:nvSpPr>
        <dsp:cNvPr id="0" name=""/>
        <dsp:cNvSpPr/>
      </dsp:nvSpPr>
      <dsp:spPr>
        <a:xfrm>
          <a:off x="1798515" y="127649"/>
          <a:ext cx="5654605" cy="4846320"/>
        </a:xfrm>
        <a:prstGeom prst="rect">
          <a:avLst/>
        </a:prstGeom>
        <a:solidFill>
          <a:schemeClr val="lt1">
            <a:alpha val="90000"/>
            <a:hueOff val="0"/>
            <a:satOff val="0"/>
            <a:lumOff val="0"/>
            <a:alphaOff val="0"/>
          </a:schemeClr>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tx2"/>
              </a:solidFill>
              <a:latin typeface="Times New Roman" pitchFamily="18" charset="0"/>
              <a:cs typeface="Times New Roman" pitchFamily="18" charset="0"/>
            </a:rPr>
            <a:t>Plan</a:t>
          </a:r>
          <a:endParaRPr lang="en-US" sz="2800" kern="1200" dirty="0">
            <a:solidFill>
              <a:schemeClr val="tx2"/>
            </a:solidFill>
            <a:latin typeface="Times New Roman" pitchFamily="18" charset="0"/>
            <a:cs typeface="Times New Roman" pitchFamily="18" charset="0"/>
          </a:endParaRPr>
        </a:p>
      </dsp:txBody>
      <dsp:txXfrm>
        <a:off x="1798515" y="127649"/>
        <a:ext cx="2827302" cy="1453899"/>
      </dsp:txXfrm>
    </dsp:sp>
    <dsp:sp modelId="{74BC14FB-73F6-4517-BB6F-630D60953626}">
      <dsp:nvSpPr>
        <dsp:cNvPr id="0" name=""/>
        <dsp:cNvSpPr/>
      </dsp:nvSpPr>
      <dsp:spPr>
        <a:xfrm>
          <a:off x="631176" y="1583439"/>
          <a:ext cx="3150104" cy="3150104"/>
        </a:xfrm>
        <a:prstGeom prst="pie">
          <a:avLst>
            <a:gd name="adj1" fmla="val 5400000"/>
            <a:gd name="adj2" fmla="val 16200000"/>
          </a:avLst>
        </a:prstGeom>
        <a:solidFill>
          <a:schemeClr val="bg2">
            <a:lumMod val="9000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sp>
    <dsp:sp modelId="{90E248EF-0FDC-470B-8BDA-8927FFCA5297}">
      <dsp:nvSpPr>
        <dsp:cNvPr id="0" name=""/>
        <dsp:cNvSpPr/>
      </dsp:nvSpPr>
      <dsp:spPr>
        <a:xfrm>
          <a:off x="2184517" y="1715869"/>
          <a:ext cx="5654040" cy="1786298"/>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chemeClr val="accent3">
                  <a:lumMod val="50000"/>
                </a:schemeClr>
              </a:solidFill>
              <a:latin typeface="Times New Roman" pitchFamily="18" charset="0"/>
              <a:cs typeface="Times New Roman" pitchFamily="18" charset="0"/>
            </a:rPr>
            <a:t>Implement</a:t>
          </a:r>
          <a:endParaRPr lang="en-US" sz="2800" kern="1200" dirty="0">
            <a:solidFill>
              <a:schemeClr val="accent3">
                <a:lumMod val="50000"/>
              </a:schemeClr>
            </a:solidFill>
            <a:latin typeface="Times New Roman" pitchFamily="18" charset="0"/>
            <a:cs typeface="Times New Roman" pitchFamily="18" charset="0"/>
          </a:endParaRPr>
        </a:p>
      </dsp:txBody>
      <dsp:txXfrm>
        <a:off x="2184517" y="1715869"/>
        <a:ext cx="2827020" cy="824445"/>
      </dsp:txXfrm>
    </dsp:sp>
    <dsp:sp modelId="{B41E6476-321A-4725-BF0D-6658F930C34D}">
      <dsp:nvSpPr>
        <dsp:cNvPr id="0" name=""/>
        <dsp:cNvSpPr/>
      </dsp:nvSpPr>
      <dsp:spPr>
        <a:xfrm>
          <a:off x="1479281" y="3037333"/>
          <a:ext cx="1453894" cy="1453894"/>
        </a:xfrm>
        <a:prstGeom prst="pie">
          <a:avLst>
            <a:gd name="adj1" fmla="val 5400000"/>
            <a:gd name="adj2" fmla="val 16200000"/>
          </a:avLst>
        </a:prstGeom>
        <a:solidFill>
          <a:srgbClr val="C00000"/>
        </a:solidFill>
        <a:ln w="25400" cap="flat" cmpd="sng" algn="ctr">
          <a:solidFill>
            <a:schemeClr val="bg2">
              <a:lumMod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B0AE4DFC-9A96-4B1A-B81A-F03287971D6A}">
      <dsp:nvSpPr>
        <dsp:cNvPr id="0" name=""/>
        <dsp:cNvSpPr/>
      </dsp:nvSpPr>
      <dsp:spPr>
        <a:xfrm>
          <a:off x="2184517" y="2589090"/>
          <a:ext cx="5654040" cy="1963440"/>
        </a:xfrm>
        <a:prstGeom prst="rect">
          <a:avLst/>
        </a:prstGeom>
        <a:no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solidFill>
                <a:srgbClr val="C00000"/>
              </a:solidFill>
              <a:latin typeface="Times New Roman" pitchFamily="18" charset="0"/>
              <a:cs typeface="Times New Roman" pitchFamily="18" charset="0"/>
            </a:rPr>
            <a:t>Continue to   improve</a:t>
          </a:r>
          <a:endParaRPr lang="en-US" sz="2800" kern="1200" dirty="0">
            <a:solidFill>
              <a:srgbClr val="C00000"/>
            </a:solidFill>
            <a:latin typeface="Times New Roman" pitchFamily="18" charset="0"/>
            <a:cs typeface="Times New Roman" pitchFamily="18" charset="0"/>
          </a:endParaRPr>
        </a:p>
      </dsp:txBody>
      <dsp:txXfrm>
        <a:off x="2184517" y="2589090"/>
        <a:ext cx="2827020" cy="1963440"/>
      </dsp:txXfrm>
    </dsp:sp>
    <dsp:sp modelId="{E7F4F40F-A592-47C9-850F-F92DE1E88C3E}">
      <dsp:nvSpPr>
        <dsp:cNvPr id="0" name=""/>
        <dsp:cNvSpPr/>
      </dsp:nvSpPr>
      <dsp:spPr>
        <a:xfrm>
          <a:off x="3712662" y="333289"/>
          <a:ext cx="2827020" cy="1453899"/>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tx2"/>
              </a:solidFill>
              <a:latin typeface="Times New Roman" pitchFamily="18" charset="0"/>
              <a:cs typeface="Times New Roman" pitchFamily="18" charset="0"/>
            </a:rPr>
            <a:t>Ensure all Activity personnel receive environmental training</a:t>
          </a:r>
          <a:endParaRPr lang="en-US" sz="1600" kern="1200" dirty="0">
            <a:solidFill>
              <a:schemeClr val="tx2"/>
            </a:solidFill>
            <a:latin typeface="Times New Roman" pitchFamily="18" charset="0"/>
            <a:cs typeface="Times New Roman" pitchFamily="18" charset="0"/>
          </a:endParaRPr>
        </a:p>
      </dsp:txBody>
      <dsp:txXfrm>
        <a:off x="3712662" y="333289"/>
        <a:ext cx="2827020" cy="1453899"/>
      </dsp:txXfrm>
    </dsp:sp>
    <dsp:sp modelId="{996BD14F-076D-49AA-9471-7222BDA8F496}">
      <dsp:nvSpPr>
        <dsp:cNvPr id="0" name=""/>
        <dsp:cNvSpPr/>
      </dsp:nvSpPr>
      <dsp:spPr>
        <a:xfrm>
          <a:off x="4003732" y="1570339"/>
          <a:ext cx="2827020" cy="14538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accent3">
                  <a:lumMod val="50000"/>
                </a:schemeClr>
              </a:solidFill>
              <a:latin typeface="Times New Roman" pitchFamily="18" charset="0"/>
              <a:cs typeface="Times New Roman" pitchFamily="18" charset="0"/>
            </a:rPr>
            <a:t>Incorporate environment into planned and impromptu inspections</a:t>
          </a:r>
          <a:endParaRPr lang="en-US" sz="1600" kern="1200" dirty="0">
            <a:solidFill>
              <a:schemeClr val="accent3">
                <a:lumMod val="50000"/>
              </a:schemeClr>
            </a:solidFill>
            <a:latin typeface="Times New Roman" pitchFamily="18" charset="0"/>
            <a:cs typeface="Times New Roman" pitchFamily="18" charset="0"/>
          </a:endParaRPr>
        </a:p>
      </dsp:txBody>
      <dsp:txXfrm>
        <a:off x="4003732" y="1570339"/>
        <a:ext cx="2827020" cy="1453894"/>
      </dsp:txXfrm>
    </dsp:sp>
    <dsp:sp modelId="{587F1C9F-C1B4-4C81-81AF-DB276F2905DE}">
      <dsp:nvSpPr>
        <dsp:cNvPr id="0" name=""/>
        <dsp:cNvSpPr/>
      </dsp:nvSpPr>
      <dsp:spPr>
        <a:xfrm>
          <a:off x="4003732" y="3025687"/>
          <a:ext cx="3694745" cy="145389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C00000"/>
              </a:solidFill>
              <a:latin typeface="Times New Roman" pitchFamily="18" charset="0"/>
              <a:cs typeface="Times New Roman" pitchFamily="18" charset="0"/>
            </a:rPr>
            <a:t>Adhere to the Environmental Consideration process (NEPA)</a:t>
          </a:r>
          <a:endParaRPr lang="en-US" sz="1600" kern="1200" dirty="0">
            <a:solidFill>
              <a:srgbClr val="C00000"/>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solidFill>
                <a:srgbClr val="C00000"/>
              </a:solidFill>
              <a:latin typeface="Times New Roman" pitchFamily="18" charset="0"/>
              <a:cs typeface="Times New Roman" pitchFamily="18" charset="0"/>
            </a:rPr>
            <a:t>Incorporate ‘green’ into procurement (credit card purchases, contracts, etc…)</a:t>
          </a:r>
          <a:endParaRPr lang="en-US" sz="1600" kern="1200" dirty="0">
            <a:solidFill>
              <a:srgbClr val="C00000"/>
            </a:solidFill>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en-US" sz="1600" kern="1200" dirty="0" smtClean="0">
              <a:solidFill>
                <a:srgbClr val="C00000"/>
              </a:solidFill>
              <a:latin typeface="Times New Roman" pitchFamily="18" charset="0"/>
              <a:cs typeface="Times New Roman" pitchFamily="18" charset="0"/>
            </a:rPr>
            <a:t>Know and live the Environmental Policy</a:t>
          </a:r>
          <a:endParaRPr lang="en-US" sz="1600" kern="1200" dirty="0">
            <a:solidFill>
              <a:srgbClr val="C00000"/>
            </a:solidFill>
            <a:latin typeface="Times New Roman" pitchFamily="18" charset="0"/>
            <a:cs typeface="Times New Roman" pitchFamily="18" charset="0"/>
          </a:endParaRPr>
        </a:p>
      </dsp:txBody>
      <dsp:txXfrm>
        <a:off x="4003732" y="3025687"/>
        <a:ext cx="3694745" cy="145389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27" tIns="45713" rIns="91427" bIns="45713"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27" tIns="45713" rIns="91427" bIns="45713" rtlCol="0"/>
          <a:lstStyle>
            <a:lvl1pPr algn="r">
              <a:defRPr sz="1200"/>
            </a:lvl1pPr>
          </a:lstStyle>
          <a:p>
            <a:pPr>
              <a:defRPr/>
            </a:pPr>
            <a:fld id="{FE2FD701-9FB1-4E52-9027-B6733F9940DE}" type="datetimeFigureOut">
              <a:rPr lang="en-US"/>
              <a:pPr>
                <a:defRPr/>
              </a:pPr>
              <a:t>6/5/2013</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27" tIns="45713" rIns="91427" bIns="45713"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27" tIns="45713" rIns="91427" bIns="45713" rtlCol="0" anchor="b"/>
          <a:lstStyle>
            <a:lvl1pPr algn="r">
              <a:defRPr sz="1200"/>
            </a:lvl1pPr>
          </a:lstStyle>
          <a:p>
            <a:pPr>
              <a:defRPr/>
            </a:pPr>
            <a:fld id="{5DCDF26D-C112-494C-BB4C-3118FD31F36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defTabSz="931589">
              <a:defRPr sz="1200">
                <a:latin typeface="Arial" charset="0"/>
              </a:defRPr>
            </a:lvl1pPr>
          </a:lstStyle>
          <a:p>
            <a:pPr>
              <a:defRPr/>
            </a:pPr>
            <a:endParaRPr lang="en-US" dirty="0"/>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lvl1pPr algn="r" defTabSz="931589">
              <a:defRPr sz="1200">
                <a:latin typeface="Arial" charset="0"/>
              </a:defRPr>
            </a:lvl1pPr>
          </a:lstStyle>
          <a:p>
            <a:pPr>
              <a:defRPr/>
            </a:pPr>
            <a:fld id="{1AAAAAB2-ED81-4F3A-BB39-6DCB7CA590CE}" type="datetimeFigureOut">
              <a:rPr lang="en-US"/>
              <a:pPr>
                <a:defRPr/>
              </a:pPr>
              <a:t>6/5/2013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13" tIns="45706" rIns="91413" bIns="45706" rtlCol="0" anchor="ctr"/>
          <a:lstStyle/>
          <a:p>
            <a:pPr lvl="0"/>
            <a:endParaRPr lang="en-US" noProof="0" dirty="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50" tIns="46576" rIns="93150" bIns="465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defTabSz="931589">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50" tIns="46576" rIns="93150" bIns="46576" numCol="1" anchor="b" anchorCtr="0" compatLnSpc="1">
            <a:prstTxWarp prst="textNoShape">
              <a:avLst/>
            </a:prstTxWarp>
          </a:bodyPr>
          <a:lstStyle>
            <a:lvl1pPr algn="r" defTabSz="931589">
              <a:defRPr sz="1200">
                <a:latin typeface="Arial" charset="0"/>
              </a:defRPr>
            </a:lvl1pPr>
          </a:lstStyle>
          <a:p>
            <a:pPr>
              <a:defRPr/>
            </a:pPr>
            <a:fld id="{A307C37B-962C-43EE-9996-B232B2BEBD05}"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15</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19</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24</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27</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28</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29</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39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47</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48</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49</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xfrm>
            <a:off x="1184275" y="696913"/>
            <a:ext cx="4648200" cy="3486150"/>
          </a:xfrm>
          <a:noFill/>
          <a:ln>
            <a:solidFill>
              <a:srgbClr val="000000"/>
            </a:solidFill>
            <a:miter lim="800000"/>
            <a:headEnd/>
            <a:tailEnd/>
          </a:ln>
        </p:spPr>
      </p:sp>
      <p:sp>
        <p:nvSpPr>
          <p:cNvPr id="73731" name="Rectangle 3"/>
          <p:cNvSpPr>
            <a:spLocks noGrp="1" noChangeArrowheads="1"/>
          </p:cNvSpPr>
          <p:nvPr>
            <p:ph type="body" idx="1"/>
          </p:nvPr>
        </p:nvSpPr>
        <p:spPr>
          <a:xfrm>
            <a:off x="701675" y="4413250"/>
            <a:ext cx="5607050" cy="4186238"/>
          </a:xfrm>
          <a:noFill/>
          <a:ln/>
        </p:spPr>
        <p:txBody>
          <a:bodyPr lIns="89333" tIns="44666" rIns="89333" bIns="44666"/>
          <a:lstStyle/>
          <a:p>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56</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a:noFill/>
          <a:ln/>
        </p:spPr>
        <p:txBody>
          <a:bodyPr/>
          <a:lstStyle/>
          <a:p>
            <a:endParaRPr lang="en-US" dirty="0" smtClean="0"/>
          </a:p>
        </p:txBody>
      </p:sp>
      <p:sp>
        <p:nvSpPr>
          <p:cNvPr id="74756" name="Slide Number Placeholder 3"/>
          <p:cNvSpPr>
            <a:spLocks noGrp="1"/>
          </p:cNvSpPr>
          <p:nvPr>
            <p:ph type="sldNum" sz="quarter" idx="5"/>
          </p:nvPr>
        </p:nvSpPr>
        <p:spPr>
          <a:noFill/>
        </p:spPr>
        <p:txBody>
          <a:bodyPr/>
          <a:lstStyle/>
          <a:p>
            <a:pPr defTabSz="928688"/>
            <a:fld id="{FDA02D12-BE05-4D63-A74A-9A202FF0181E}" type="slidenum">
              <a:rPr lang="en-US" smtClean="0"/>
              <a:pPr defTabSz="928688"/>
              <a:t>58</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59</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61</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62</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63</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5780" name="Slide Number Placeholder 3"/>
          <p:cNvSpPr>
            <a:spLocks noGrp="1"/>
          </p:cNvSpPr>
          <p:nvPr>
            <p:ph type="sldNum" sz="quarter" idx="5"/>
          </p:nvPr>
        </p:nvSpPr>
        <p:spPr>
          <a:noFill/>
        </p:spPr>
        <p:txBody>
          <a:bodyPr/>
          <a:lstStyle/>
          <a:p>
            <a:pPr defTabSz="928688"/>
            <a:fld id="{650D71FE-A0FF-4A49-B901-E39EE5887127}" type="slidenum">
              <a:rPr lang="en-US" smtClean="0"/>
              <a:pPr defTabSz="928688"/>
              <a:t>64</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65</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66</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67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7</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68</a:t>
            </a:fld>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69</a:t>
            </a:fld>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70</a:t>
            </a:fld>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71</a:t>
            </a:fld>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a:noFill/>
          <a:ln/>
        </p:spPr>
        <p:txBody>
          <a:bodyPr/>
          <a:lstStyle/>
          <a:p>
            <a:pPr eaLnBrk="1" hangingPunct="1">
              <a:lnSpc>
                <a:spcPct val="80000"/>
              </a:lnSpc>
              <a:spcBef>
                <a:spcPct val="0"/>
              </a:spcBef>
            </a:pPr>
            <a:endParaRPr lang="en-US" dirty="0" smtClean="0"/>
          </a:p>
        </p:txBody>
      </p:sp>
      <p:sp>
        <p:nvSpPr>
          <p:cNvPr id="76804" name="Slide Number Placeholder 3"/>
          <p:cNvSpPr>
            <a:spLocks noGrp="1"/>
          </p:cNvSpPr>
          <p:nvPr>
            <p:ph type="sldNum" sz="quarter" idx="5"/>
          </p:nvPr>
        </p:nvSpPr>
        <p:spPr>
          <a:noFill/>
        </p:spPr>
        <p:txBody>
          <a:bodyPr/>
          <a:lstStyle/>
          <a:p>
            <a:pPr defTabSz="928688"/>
            <a:fld id="{1C5C2D20-2869-4801-98D6-5C6BFD7EE7A6}" type="slidenum">
              <a:rPr lang="en-US" smtClean="0"/>
              <a:pPr defTabSz="928688"/>
              <a:t>72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10</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307C37B-962C-43EE-9996-B232B2BEBD05}" type="slidenum">
              <a:rPr lang="en-US" smtClean="0"/>
              <a:pPr>
                <a:defRPr/>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1676400" y="-96838"/>
            <a:ext cx="5943600" cy="0"/>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pic>
        <p:nvPicPr>
          <p:cNvPr id="7" name="Picture 15" descr="ENRD-logo.jpg"/>
          <p:cNvPicPr>
            <a:picLocks noChangeAspect="1"/>
          </p:cNvPicPr>
          <p:nvPr userDrawn="1"/>
        </p:nvPicPr>
        <p:blipFill>
          <a:blip r:embed="rId2" cstate="print">
            <a:clrChange>
              <a:clrFrom>
                <a:srgbClr val="FFFFFF"/>
              </a:clrFrom>
              <a:clrTo>
                <a:srgbClr val="FFFFFF">
                  <a:alpha val="0"/>
                </a:srgbClr>
              </a:clrTo>
            </a:clrChange>
          </a:blip>
          <a:srcRect/>
          <a:stretch>
            <a:fillRect/>
          </a:stretch>
        </p:blipFill>
        <p:spPr bwMode="auto">
          <a:xfrm>
            <a:off x="1157287" y="6372225"/>
            <a:ext cx="595313" cy="439738"/>
          </a:xfrm>
          <a:prstGeom prst="rect">
            <a:avLst/>
          </a:prstGeom>
          <a:noFill/>
          <a:ln w="9525">
            <a:noFill/>
            <a:miter lim="800000"/>
            <a:headEnd/>
            <a:tailEnd/>
          </a:ln>
        </p:spPr>
      </p:pic>
      <p:sp>
        <p:nvSpPr>
          <p:cNvPr id="14" name="TextBox 13"/>
          <p:cNvSpPr txBox="1"/>
          <p:nvPr userDrawn="1"/>
        </p:nvSpPr>
        <p:spPr>
          <a:xfrm>
            <a:off x="3429000" y="76200"/>
            <a:ext cx="5334000" cy="230832"/>
          </a:xfrm>
          <a:prstGeom prst="rect">
            <a:avLst/>
          </a:prstGeom>
          <a:noFill/>
        </p:spPr>
        <p:txBody>
          <a:bodyPr wrap="square">
            <a:spAutoFit/>
          </a:bodyPr>
          <a:lstStyle/>
          <a:p>
            <a:pPr algn="r">
              <a:defRPr/>
            </a:pPr>
            <a:r>
              <a:rPr lang="en-US" sz="900" b="1" dirty="0" smtClean="0">
                <a:solidFill>
                  <a:srgbClr val="2C563C"/>
                </a:solidFill>
              </a:rPr>
              <a:t>Leadership Environmental Management Awareness &amp; Competency (LEMAC) Parts</a:t>
            </a:r>
            <a:r>
              <a:rPr lang="en-US" sz="900" b="1" baseline="0" dirty="0" smtClean="0">
                <a:solidFill>
                  <a:srgbClr val="2C563C"/>
                </a:solidFill>
              </a:rPr>
              <a:t> </a:t>
            </a:r>
            <a:r>
              <a:rPr lang="en-US" sz="900" b="1" dirty="0" smtClean="0">
                <a:solidFill>
                  <a:srgbClr val="2C563C"/>
                </a:solidFill>
              </a:rPr>
              <a:t>I-III</a:t>
            </a:r>
            <a:endParaRPr lang="en-US" sz="900" b="1" dirty="0">
              <a:solidFill>
                <a:srgbClr val="2C563C"/>
              </a:solidFill>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pic>
        <p:nvPicPr>
          <p:cNvPr id="15" name="Picture 14" descr="JBLE Logo.jpg"/>
          <p:cNvPicPr/>
          <p:nvPr userDrawn="1"/>
        </p:nvPicPr>
        <p:blipFill>
          <a:blip r:embed="rId3" cstate="print">
            <a:clrChange>
              <a:clrFrom>
                <a:srgbClr val="FFFFFF"/>
              </a:clrFrom>
              <a:clrTo>
                <a:srgbClr val="FFFFFF">
                  <a:alpha val="0"/>
                </a:srgbClr>
              </a:clrTo>
            </a:clrChange>
          </a:blip>
          <a:stretch>
            <a:fillRect/>
          </a:stretch>
        </p:blipFill>
        <p:spPr>
          <a:xfrm>
            <a:off x="609600" y="6324600"/>
            <a:ext cx="533400" cy="457200"/>
          </a:xfrm>
          <a:prstGeom prst="rect">
            <a:avLst/>
          </a:prstGeom>
        </p:spPr>
      </p:pic>
      <p:pic>
        <p:nvPicPr>
          <p:cNvPr id="16" name="Picture 15" descr="733d Logo copy.jpg"/>
          <p:cNvPicPr/>
          <p:nvPr userDrawn="1"/>
        </p:nvPicPr>
        <p:blipFill>
          <a:blip r:embed="rId4" cstate="print">
            <a:clrChange>
              <a:clrFrom>
                <a:srgbClr val="FFFFFF"/>
              </a:clrFrom>
              <a:clrTo>
                <a:srgbClr val="FFFFFF">
                  <a:alpha val="0"/>
                </a:srgbClr>
              </a:clrTo>
            </a:clrChange>
          </a:blip>
          <a:stretch>
            <a:fillRect/>
          </a:stretch>
        </p:blipFill>
        <p:spPr>
          <a:xfrm>
            <a:off x="116775" y="6371885"/>
            <a:ext cx="457200" cy="4336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9D9BEA0C-979A-445A-903F-64888CC39819}" type="datetime1">
              <a:rPr lang="en-US"/>
              <a:pPr>
                <a:defRPr/>
              </a:pPr>
              <a:t>6/5/2013</a:t>
            </a:fld>
            <a:endParaRPr lang="en-US" dirty="0"/>
          </a:p>
        </p:txBody>
      </p:sp>
      <p:sp>
        <p:nvSpPr>
          <p:cNvPr id="5" name="Footer Placeholder 27"/>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6" name="Slide Number Placeholder 4"/>
          <p:cNvSpPr>
            <a:spLocks noGrp="1"/>
          </p:cNvSpPr>
          <p:nvPr>
            <p:ph type="sldNum" sz="quarter" idx="12"/>
          </p:nvPr>
        </p:nvSpPr>
        <p:spPr/>
        <p:txBody>
          <a:bodyPr/>
          <a:lstStyle>
            <a:lvl1pPr>
              <a:defRPr/>
            </a:lvl1pPr>
          </a:lstStyle>
          <a:p>
            <a:pPr>
              <a:defRPr/>
            </a:pPr>
            <a:fld id="{A96F6F40-34BB-452A-BF85-9A4875F3A31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BBCDDC-DF36-4F25-ABD8-29F0D8A3E1BA}" type="datetime1">
              <a:rPr lang="en-US"/>
              <a:pPr>
                <a:defRPr/>
              </a:pPr>
              <a:t>6/5/2013</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F3C6ADF-90F7-42BF-9123-EE92DCD37F7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527D8B17-D89C-4A1F-9C2F-7E6769580D23}" type="datetime1">
              <a:rPr lang="en-US"/>
              <a:pPr>
                <a:defRPr/>
              </a:pPr>
              <a:t>6/5/2013</a:t>
            </a:fld>
            <a:endParaRPr lang="en-US" dirty="0"/>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r>
              <a:rPr lang="en-US" dirty="0" smtClean="0"/>
              <a:t>footer</a:t>
            </a:r>
            <a:endParaRPr lang="en-US" dirty="0"/>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0FF0913E-D91F-496F-90E6-4F9F4F94AA0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7FF189D5-7EDF-4CC2-9CA5-7C14D946B3A4}" type="datetime1">
              <a:rPr lang="en-US"/>
              <a:pPr>
                <a:defRPr/>
              </a:pPr>
              <a:t>6/5/2013</a:t>
            </a:fld>
            <a:endParaRPr lang="en-US" dirty="0"/>
          </a:p>
        </p:txBody>
      </p:sp>
      <p:sp>
        <p:nvSpPr>
          <p:cNvPr id="7" name="Footer Placeholder 10"/>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9" name="Slide Number Placeholder 15"/>
          <p:cNvSpPr>
            <a:spLocks noGrp="1"/>
          </p:cNvSpPr>
          <p:nvPr>
            <p:ph type="sldNum" sz="quarter" idx="12"/>
          </p:nvPr>
        </p:nvSpPr>
        <p:spPr/>
        <p:txBody>
          <a:bodyPr/>
          <a:lstStyle>
            <a:lvl1pPr>
              <a:defRPr/>
            </a:lvl1pPr>
          </a:lstStyle>
          <a:p>
            <a:pPr>
              <a:defRPr/>
            </a:pPr>
            <a:fld id="{E6AFCC91-A172-42B2-BF22-A39426509B9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DC5B3F89-282E-43B0-AA3E-8BDF49A237F7}" type="datetime1">
              <a:rPr lang="en-US"/>
              <a:pPr>
                <a:defRPr/>
              </a:pPr>
              <a:t>6/5/2013</a:t>
            </a:fld>
            <a:endParaRPr lang="en-US" dirty="0"/>
          </a:p>
        </p:txBody>
      </p:sp>
      <p:sp>
        <p:nvSpPr>
          <p:cNvPr id="6" name="Footer Placeholder 27"/>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7" name="Slide Number Placeholder 4"/>
          <p:cNvSpPr>
            <a:spLocks noGrp="1"/>
          </p:cNvSpPr>
          <p:nvPr>
            <p:ph type="sldNum" sz="quarter" idx="12"/>
          </p:nvPr>
        </p:nvSpPr>
        <p:spPr/>
        <p:txBody>
          <a:bodyPr/>
          <a:lstStyle>
            <a:lvl1pPr>
              <a:defRPr/>
            </a:lvl1pPr>
          </a:lstStyle>
          <a:p>
            <a:pPr>
              <a:defRPr/>
            </a:pPr>
            <a:fld id="{7AF2F647-A54E-4E7C-8BE3-BBEC8B3207F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5823F59C-4847-41E9-B9E9-D40A8EBF067A}" type="datetime1">
              <a:rPr lang="en-US"/>
              <a:pPr>
                <a:defRPr/>
              </a:pPr>
              <a:t>6/5/2013</a:t>
            </a:fld>
            <a:endParaRPr lang="en-US" dirty="0"/>
          </a:p>
        </p:txBody>
      </p:sp>
      <p:sp>
        <p:nvSpPr>
          <p:cNvPr id="9" name="Footer Placeholder 5"/>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54AD3ECF-A037-4B52-9471-1080889D79E9}"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3CC51EC6-0AFB-41A3-BD92-F3597D830E08}" type="datetime1">
              <a:rPr lang="en-US"/>
              <a:pPr>
                <a:defRPr/>
              </a:pPr>
              <a:t>6/5/2013</a:t>
            </a:fld>
            <a:endParaRPr lang="en-US" dirty="0"/>
          </a:p>
        </p:txBody>
      </p:sp>
      <p:sp>
        <p:nvSpPr>
          <p:cNvPr id="4" name="Footer Placeholder 27"/>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CB97EEF7-2873-4295-85C5-F7240D2B957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04F7D03E-74D5-411D-8366-3FF8C3DF996A}" type="datetime1">
              <a:rPr lang="en-US"/>
              <a:pPr>
                <a:defRPr/>
              </a:pPr>
              <a:t>6/5/2013</a:t>
            </a:fld>
            <a:endParaRPr lang="en-US" dirty="0"/>
          </a:p>
        </p:txBody>
      </p:sp>
      <p:sp>
        <p:nvSpPr>
          <p:cNvPr id="3" name="Footer Placeholder 23"/>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4" name="Slide Number Placeholder 6"/>
          <p:cNvSpPr>
            <a:spLocks noGrp="1"/>
          </p:cNvSpPr>
          <p:nvPr>
            <p:ph type="sldNum" sz="quarter" idx="12"/>
          </p:nvPr>
        </p:nvSpPr>
        <p:spPr/>
        <p:txBody>
          <a:bodyPr/>
          <a:lstStyle>
            <a:lvl1pPr>
              <a:defRPr/>
            </a:lvl1pPr>
          </a:lstStyle>
          <a:p>
            <a:pPr>
              <a:defRPr/>
            </a:pPr>
            <a:fld id="{1DC1FBD4-7E16-4100-96ED-D1DF86728D1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2C92E1D3-2FF0-4F58-89B1-949B35E6334F}" type="datetime1">
              <a:rPr lang="en-US"/>
              <a:pPr>
                <a:defRPr/>
              </a:pPr>
              <a:t>6/5/2013</a:t>
            </a:fld>
            <a:endParaRPr lang="en-US" dirty="0"/>
          </a:p>
        </p:txBody>
      </p:sp>
      <p:sp>
        <p:nvSpPr>
          <p:cNvPr id="7" name="Footer Placeholder 28"/>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6D2D41CE-B652-4D19-9E50-4BFC1181A84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CAB9B413-67D7-4DDD-9C4A-254145ED92EA}" type="datetime1">
              <a:rPr lang="en-US"/>
              <a:pPr>
                <a:defRPr/>
              </a:pPr>
              <a:t>6/5/2013</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smtClean="0"/>
              <a:t>footer</a:t>
            </a:r>
            <a:endParaRPr lang="en-US" dirty="0"/>
          </a:p>
        </p:txBody>
      </p:sp>
      <p:sp>
        <p:nvSpPr>
          <p:cNvPr id="7" name="Slide Number Placeholder 30"/>
          <p:cNvSpPr>
            <a:spLocks noGrp="1"/>
          </p:cNvSpPr>
          <p:nvPr>
            <p:ph type="sldNum" sz="quarter" idx="12"/>
          </p:nvPr>
        </p:nvSpPr>
        <p:spPr/>
        <p:txBody>
          <a:bodyPr/>
          <a:lstStyle>
            <a:lvl1pPr>
              <a:defRPr/>
            </a:lvl1pPr>
          </a:lstStyle>
          <a:p>
            <a:pPr>
              <a:defRPr/>
            </a:pPr>
            <a:fld id="{2315DEAA-E80B-44C2-8A4B-53C41AF85B9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053"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22D59685-0C8E-462B-BDA6-A82955F4691A}" type="datetime1">
              <a:rPr lang="en-US"/>
              <a:pPr>
                <a:defRPr/>
              </a:pPr>
              <a:t>6/5/2013</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r>
              <a:rPr lang="en-US" dirty="0" smtClean="0"/>
              <a:t>footer</a:t>
            </a:r>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5222CDA7-1EA1-4C4E-BCCC-09C15B51C81E}" type="slidenum">
              <a:rPr lang="en-US"/>
              <a:pPr>
                <a:defRPr/>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Tree>
  </p:cSld>
  <p:clrMap bg1="lt1" tx1="dk1" bg2="lt2" tx2="dk2" accent1="accent1" accent2="accent2" accent3="accent3" accent4="accent4" accent5="accent5" accent6="accent6" hlink="hlink" folHlink="folHlink"/>
  <p:sldLayoutIdLst>
    <p:sldLayoutId id="2147485199" r:id="rId1"/>
    <p:sldLayoutId id="2147485200" r:id="rId2"/>
    <p:sldLayoutId id="2147485201" r:id="rId3"/>
    <p:sldLayoutId id="2147485196" r:id="rId4"/>
    <p:sldLayoutId id="2147485202" r:id="rId5"/>
    <p:sldLayoutId id="2147485197" r:id="rId6"/>
    <p:sldLayoutId id="2147485203" r:id="rId7"/>
    <p:sldLayoutId id="2147485204" r:id="rId8"/>
    <p:sldLayoutId id="2147485205" r:id="rId9"/>
    <p:sldLayoutId id="2147485198" r:id="rId10"/>
    <p:sldLayoutId id="2147485206" r:id="rId11"/>
  </p:sldLayoutIdLst>
  <p:hf hd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1.w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gif"/></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wmf"/><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37.tif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6.gif"/></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1.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54.jpeg"/><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61.jpeg"/><Relationship Id="rId4" Type="http://schemas.openxmlformats.org/officeDocument/2006/relationships/image" Target="../media/image60.png"/></Relationships>
</file>

<file path=ppt/slides/_rels/slide43.xml.rels><?xml version="1.0" encoding="UTF-8" standalone="yes"?>
<Relationships xmlns="http://schemas.openxmlformats.org/package/2006/relationships"><Relationship Id="rId8" Type="http://schemas.openxmlformats.org/officeDocument/2006/relationships/hyperlink" Target="http://www.epa.gov/oppt/epp"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6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70.jpeg"/><Relationship Id="rId4" Type="http://schemas.openxmlformats.org/officeDocument/2006/relationships/image" Target="../media/image69.jpeg"/></Relationships>
</file>

<file path=ppt/slides/_rels/slide49.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73.gif"/><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75.gif"/><Relationship Id="rId4" Type="http://schemas.openxmlformats.org/officeDocument/2006/relationships/image" Target="../media/image74.gif"/></Relationships>
</file>

<file path=ppt/slides/_rels/slide53.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5.jpeg"/><Relationship Id="rId7" Type="http://schemas.openxmlformats.org/officeDocument/2006/relationships/image" Target="../media/image88.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72.jpeg"/></Relationships>
</file>

<file path=ppt/slides/_rels/slide59.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gif"/><Relationship Id="rId7" Type="http://schemas.openxmlformats.org/officeDocument/2006/relationships/image" Target="../media/image94.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93.jpeg"/><Relationship Id="rId5" Type="http://schemas.openxmlformats.org/officeDocument/2006/relationships/image" Target="../media/image92.jpeg"/><Relationship Id="rId4" Type="http://schemas.openxmlformats.org/officeDocument/2006/relationships/image" Target="../media/image9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98.jpeg"/><Relationship Id="rId4" Type="http://schemas.openxmlformats.org/officeDocument/2006/relationships/image" Target="../media/image97.jpeg"/></Relationships>
</file>

<file path=ppt/slides/_rels/slide62.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00.jpeg"/></Relationships>
</file>

<file path=ppt/slides/_rels/slide6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103.jpeg"/><Relationship Id="rId4" Type="http://schemas.openxmlformats.org/officeDocument/2006/relationships/image" Target="../media/image102.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08.jpeg"/><Relationship Id="rId5" Type="http://schemas.openxmlformats.org/officeDocument/2006/relationships/image" Target="../media/image107.jpeg"/><Relationship Id="rId4" Type="http://schemas.openxmlformats.org/officeDocument/2006/relationships/image" Target="../media/image106.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200400"/>
            <a:ext cx="7848600" cy="1600200"/>
          </a:xfrm>
        </p:spPr>
        <p:txBody>
          <a:bodyPr>
            <a:noAutofit/>
          </a:bodyPr>
          <a:lstStyle/>
          <a:p>
            <a:pPr algn="ctr" eaLnBrk="1" fontAlgn="auto" hangingPunct="1">
              <a:spcAft>
                <a:spcPts val="0"/>
              </a:spcAft>
              <a:defRPr/>
            </a:pPr>
            <a:r>
              <a:rPr lang="en-US" sz="2800" dirty="0" smtClean="0"/>
              <a:t>Welcome to Leadership Environmental Management Awareness &amp; Competency (LEMAC) Training</a:t>
            </a:r>
            <a:endParaRPr lang="en-US" sz="2800" b="1" dirty="0">
              <a:solidFill>
                <a:srgbClr val="C00000"/>
              </a:solidFill>
            </a:endParaRPr>
          </a:p>
        </p:txBody>
      </p:sp>
      <p:sp>
        <p:nvSpPr>
          <p:cNvPr id="4" name="Rounded Rectangle 3"/>
          <p:cNvSpPr/>
          <p:nvPr/>
        </p:nvSpPr>
        <p:spPr>
          <a:xfrm>
            <a:off x="195263" y="5029200"/>
            <a:ext cx="8686800" cy="1066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Vertical Scroll 11"/>
          <p:cNvSpPr/>
          <p:nvPr/>
        </p:nvSpPr>
        <p:spPr>
          <a:xfrm rot="5400000">
            <a:off x="4229100" y="1409700"/>
            <a:ext cx="685800" cy="838200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270" name="TextBox 10"/>
          <p:cNvSpPr txBox="1">
            <a:spLocks noChangeArrowheads="1"/>
          </p:cNvSpPr>
          <p:nvPr/>
        </p:nvSpPr>
        <p:spPr bwMode="auto">
          <a:xfrm>
            <a:off x="123825" y="5334000"/>
            <a:ext cx="8839200" cy="609600"/>
          </a:xfrm>
          <a:prstGeom prst="rect">
            <a:avLst/>
          </a:prstGeom>
          <a:noFill/>
          <a:ln w="9525">
            <a:noFill/>
            <a:miter lim="800000"/>
            <a:headEnd/>
            <a:tailEnd/>
          </a:ln>
        </p:spPr>
        <p:txBody>
          <a:bodyPr>
            <a:spAutoFit/>
          </a:bodyPr>
          <a:lstStyle/>
          <a:p>
            <a:pPr algn="ctr"/>
            <a:r>
              <a:rPr lang="en-US" sz="1700" dirty="0" smtClean="0"/>
              <a:t>LEMAC </a:t>
            </a:r>
            <a:r>
              <a:rPr lang="en-US" sz="1700" dirty="0"/>
              <a:t>training is for Leaders at All Levels</a:t>
            </a:r>
          </a:p>
          <a:p>
            <a:pPr algn="ctr"/>
            <a:r>
              <a:rPr lang="en-US" sz="1600" dirty="0"/>
              <a:t>All Officers &amp; Non-Commissioned Officers and Civilian Leaders (Managers &amp; Supervisors)</a:t>
            </a:r>
          </a:p>
        </p:txBody>
      </p:sp>
      <p:grpSp>
        <p:nvGrpSpPr>
          <p:cNvPr id="9" name="Group 13"/>
          <p:cNvGrpSpPr>
            <a:grpSpLocks/>
          </p:cNvGrpSpPr>
          <p:nvPr/>
        </p:nvGrpSpPr>
        <p:grpSpPr bwMode="auto">
          <a:xfrm>
            <a:off x="2971800" y="533400"/>
            <a:ext cx="3048000" cy="2514600"/>
            <a:chOff x="1828800" y="381000"/>
            <a:chExt cx="3429000" cy="2743200"/>
          </a:xfrm>
        </p:grpSpPr>
        <p:sp>
          <p:nvSpPr>
            <p:cNvPr id="13" name="Rounded Rectangle 12"/>
            <p:cNvSpPr/>
            <p:nvPr/>
          </p:nvSpPr>
          <p:spPr>
            <a:xfrm>
              <a:off x="1828800" y="381000"/>
              <a:ext cx="3429000" cy="2743200"/>
            </a:xfrm>
            <a:prstGeom prst="roundRect">
              <a:avLst/>
            </a:prstGeom>
            <a:solidFill>
              <a:schemeClr val="bg1"/>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4" name="Picture 12" descr="733d Logo copy.jpg"/>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227052" y="533400"/>
              <a:ext cx="2596857" cy="2482155"/>
            </a:xfrm>
            <a:prstGeom prst="rect">
              <a:avLst/>
            </a:prstGeom>
            <a:noFill/>
            <a:ln w="9525">
              <a:noFill/>
              <a:miter lim="800000"/>
              <a:headEnd/>
              <a:tailEnd/>
            </a:ln>
          </p:spPr>
        </p:pic>
      </p:grpSp>
    </p:spTree>
  </p:cSld>
  <p:clrMapOvr>
    <a:masterClrMapping/>
  </p:clrMapOvr>
  <p:transition advClick="0" advTm="5000">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483" name="TextBox 6"/>
          <p:cNvSpPr txBox="1">
            <a:spLocks noChangeArrowheads="1"/>
          </p:cNvSpPr>
          <p:nvPr/>
        </p:nvSpPr>
        <p:spPr bwMode="auto">
          <a:xfrm>
            <a:off x="228600" y="5768975"/>
            <a:ext cx="8610600" cy="523875"/>
          </a:xfrm>
          <a:prstGeom prst="rect">
            <a:avLst/>
          </a:prstGeom>
          <a:noFill/>
          <a:ln w="9525">
            <a:noFill/>
            <a:miter lim="800000"/>
            <a:headEnd/>
            <a:tailEnd/>
          </a:ln>
        </p:spPr>
        <p:txBody>
          <a:bodyPr>
            <a:spAutoFit/>
          </a:bodyPr>
          <a:lstStyle/>
          <a:p>
            <a:pPr algn="ctr"/>
            <a:r>
              <a:rPr lang="en-US" sz="2800" dirty="0">
                <a:solidFill>
                  <a:schemeClr val="bg1"/>
                </a:solidFill>
                <a:latin typeface="Arial Black" pitchFamily="34" charset="0"/>
              </a:rPr>
              <a:t>Environmental Management (EMS)</a:t>
            </a:r>
          </a:p>
        </p:txBody>
      </p:sp>
      <p:sp>
        <p:nvSpPr>
          <p:cNvPr id="20484" name="TextBox 14"/>
          <p:cNvSpPr txBox="1">
            <a:spLocks noChangeArrowheads="1"/>
          </p:cNvSpPr>
          <p:nvPr/>
        </p:nvSpPr>
        <p:spPr bwMode="auto">
          <a:xfrm>
            <a:off x="304800" y="762000"/>
            <a:ext cx="8153400" cy="366713"/>
          </a:xfrm>
          <a:prstGeom prst="rect">
            <a:avLst/>
          </a:prstGeom>
          <a:noFill/>
          <a:ln w="9525">
            <a:noFill/>
            <a:miter lim="800000"/>
            <a:headEnd/>
            <a:tailEnd/>
          </a:ln>
        </p:spPr>
        <p:txBody>
          <a:bodyPr>
            <a:spAutoFit/>
          </a:bodyPr>
          <a:lstStyle/>
          <a:p>
            <a:pPr indent="236538">
              <a:buFont typeface="Arial" charset="0"/>
              <a:buChar char="•"/>
            </a:pPr>
            <a:endParaRPr lang="en-US" b="1" dirty="0">
              <a:solidFill>
                <a:srgbClr val="443329"/>
              </a:solidFill>
              <a:latin typeface="Franklin Gothic Book" pitchFamily="34" charset="0"/>
            </a:endParaRPr>
          </a:p>
        </p:txBody>
      </p:sp>
      <p:sp>
        <p:nvSpPr>
          <p:cNvPr id="20485" name="TextBox 11"/>
          <p:cNvSpPr txBox="1">
            <a:spLocks noChangeArrowheads="1"/>
          </p:cNvSpPr>
          <p:nvPr/>
        </p:nvSpPr>
        <p:spPr bwMode="auto">
          <a:xfrm>
            <a:off x="152400" y="457200"/>
            <a:ext cx="8763000" cy="1006475"/>
          </a:xfrm>
          <a:prstGeom prst="rect">
            <a:avLst/>
          </a:prstGeom>
          <a:noFill/>
          <a:ln w="9525">
            <a:noFill/>
            <a:miter lim="800000"/>
            <a:headEnd/>
            <a:tailEnd/>
          </a:ln>
        </p:spPr>
        <p:txBody>
          <a:bodyPr>
            <a:spAutoFit/>
          </a:bodyPr>
          <a:lstStyle/>
          <a:p>
            <a:r>
              <a:rPr lang="en-US" sz="2000" dirty="0">
                <a:solidFill>
                  <a:srgbClr val="443329"/>
                </a:solidFill>
                <a:latin typeface="Agency FB" pitchFamily="34" charset="0"/>
              </a:rPr>
              <a:t>How does the ISO 14001 process work?</a:t>
            </a:r>
          </a:p>
          <a:p>
            <a:r>
              <a:rPr lang="en-US" sz="2000" dirty="0">
                <a:solidFill>
                  <a:srgbClr val="443329"/>
                </a:solidFill>
                <a:latin typeface="Agency FB" pitchFamily="34" charset="0"/>
              </a:rPr>
              <a:t>ISO uses the PLAN, DO, CHECK, ACT method.</a:t>
            </a:r>
          </a:p>
          <a:p>
            <a:r>
              <a:rPr lang="en-US" sz="2000" dirty="0">
                <a:solidFill>
                  <a:srgbClr val="443329"/>
                </a:solidFill>
                <a:latin typeface="Agency FB" pitchFamily="34" charset="0"/>
              </a:rPr>
              <a:t>Let’s look at a very simple task that soldiers do.</a:t>
            </a:r>
          </a:p>
        </p:txBody>
      </p:sp>
      <p:grpSp>
        <p:nvGrpSpPr>
          <p:cNvPr id="20486" name="Group 68"/>
          <p:cNvGrpSpPr>
            <a:grpSpLocks/>
          </p:cNvGrpSpPr>
          <p:nvPr/>
        </p:nvGrpSpPr>
        <p:grpSpPr bwMode="auto">
          <a:xfrm>
            <a:off x="1828800" y="1447800"/>
            <a:ext cx="4219575" cy="3962400"/>
            <a:chOff x="1672770" y="1905000"/>
            <a:chExt cx="4756658" cy="4038600"/>
          </a:xfrm>
        </p:grpSpPr>
        <p:sp>
          <p:nvSpPr>
            <p:cNvPr id="20497" name="Oval 14"/>
            <p:cNvSpPr>
              <a:spLocks noChangeArrowheads="1"/>
            </p:cNvSpPr>
            <p:nvPr/>
          </p:nvSpPr>
          <p:spPr bwMode="auto">
            <a:xfrm>
              <a:off x="1676400" y="1905000"/>
              <a:ext cx="4724400" cy="4038600"/>
            </a:xfrm>
            <a:prstGeom prst="ellipse">
              <a:avLst/>
            </a:prstGeom>
            <a:solidFill>
              <a:srgbClr val="FFFF99"/>
            </a:solidFill>
            <a:ln w="8890">
              <a:solidFill>
                <a:srgbClr val="000000"/>
              </a:solidFill>
              <a:round/>
              <a:headEnd/>
              <a:tailEnd/>
            </a:ln>
          </p:spPr>
          <p:txBody>
            <a:bodyPr/>
            <a:lstStyle/>
            <a:p>
              <a:endParaRPr lang="en-US" dirty="0"/>
            </a:p>
          </p:txBody>
        </p:sp>
        <p:sp>
          <p:nvSpPr>
            <p:cNvPr id="20498" name="Oval 15"/>
            <p:cNvSpPr>
              <a:spLocks noChangeArrowheads="1"/>
            </p:cNvSpPr>
            <p:nvPr/>
          </p:nvSpPr>
          <p:spPr bwMode="auto">
            <a:xfrm>
              <a:off x="2133600" y="2351317"/>
              <a:ext cx="3733800" cy="3058883"/>
            </a:xfrm>
            <a:prstGeom prst="ellipse">
              <a:avLst/>
            </a:prstGeom>
            <a:solidFill>
              <a:srgbClr val="CCFFCC"/>
            </a:solidFill>
            <a:ln w="8890">
              <a:solidFill>
                <a:srgbClr val="000000"/>
              </a:solidFill>
              <a:round/>
              <a:headEnd/>
              <a:tailEnd/>
            </a:ln>
          </p:spPr>
          <p:txBody>
            <a:bodyPr/>
            <a:lstStyle/>
            <a:p>
              <a:endParaRPr lang="en-US" dirty="0"/>
            </a:p>
          </p:txBody>
        </p:sp>
        <p:sp>
          <p:nvSpPr>
            <p:cNvPr id="20499" name="Oval 16"/>
            <p:cNvSpPr>
              <a:spLocks noChangeArrowheads="1"/>
            </p:cNvSpPr>
            <p:nvPr/>
          </p:nvSpPr>
          <p:spPr bwMode="auto">
            <a:xfrm>
              <a:off x="3279775" y="3200400"/>
              <a:ext cx="1444625" cy="1066800"/>
            </a:xfrm>
            <a:prstGeom prst="ellipse">
              <a:avLst/>
            </a:prstGeom>
            <a:solidFill>
              <a:srgbClr val="CC99FF"/>
            </a:solidFill>
            <a:ln w="8890">
              <a:solidFill>
                <a:srgbClr val="000000"/>
              </a:solidFill>
              <a:round/>
              <a:headEnd/>
              <a:tailEnd/>
            </a:ln>
          </p:spPr>
          <p:txBody>
            <a:bodyPr/>
            <a:lstStyle/>
            <a:p>
              <a:endParaRPr lang="en-US" dirty="0"/>
            </a:p>
          </p:txBody>
        </p:sp>
        <p:grpSp>
          <p:nvGrpSpPr>
            <p:cNvPr id="20500" name="Group 36"/>
            <p:cNvGrpSpPr>
              <a:grpSpLocks/>
            </p:cNvGrpSpPr>
            <p:nvPr/>
          </p:nvGrpSpPr>
          <p:grpSpPr bwMode="auto">
            <a:xfrm>
              <a:off x="2362200" y="4077604"/>
              <a:ext cx="531813" cy="419100"/>
              <a:chOff x="3387" y="6648"/>
              <a:chExt cx="838" cy="659"/>
            </a:xfrm>
          </p:grpSpPr>
          <p:sp>
            <p:nvSpPr>
              <p:cNvPr id="20524" name="Freeform 37"/>
              <p:cNvSpPr>
                <a:spLocks/>
              </p:cNvSpPr>
              <p:nvPr/>
            </p:nvSpPr>
            <p:spPr bwMode="auto">
              <a:xfrm>
                <a:off x="3387" y="6648"/>
                <a:ext cx="838" cy="659"/>
              </a:xfrm>
              <a:custGeom>
                <a:avLst/>
                <a:gdLst>
                  <a:gd name="T0" fmla="*/ 786 w 838"/>
                  <a:gd name="T1" fmla="*/ 643 h 659"/>
                  <a:gd name="T2" fmla="*/ 730 w 838"/>
                  <a:gd name="T3" fmla="*/ 623 h 659"/>
                  <a:gd name="T4" fmla="*/ 673 w 838"/>
                  <a:gd name="T5" fmla="*/ 600 h 659"/>
                  <a:gd name="T6" fmla="*/ 623 w 838"/>
                  <a:gd name="T7" fmla="*/ 571 h 659"/>
                  <a:gd name="T8" fmla="*/ 564 w 838"/>
                  <a:gd name="T9" fmla="*/ 537 h 659"/>
                  <a:gd name="T10" fmla="*/ 513 w 838"/>
                  <a:gd name="T11" fmla="*/ 498 h 659"/>
                  <a:gd name="T12" fmla="*/ 457 w 838"/>
                  <a:gd name="T13" fmla="*/ 454 h 659"/>
                  <a:gd name="T14" fmla="*/ 411 w 838"/>
                  <a:gd name="T15" fmla="*/ 407 h 659"/>
                  <a:gd name="T16" fmla="*/ 366 w 838"/>
                  <a:gd name="T17" fmla="*/ 364 h 659"/>
                  <a:gd name="T18" fmla="*/ 322 w 838"/>
                  <a:gd name="T19" fmla="*/ 318 h 659"/>
                  <a:gd name="T20" fmla="*/ 282 w 838"/>
                  <a:gd name="T21" fmla="*/ 268 h 659"/>
                  <a:gd name="T22" fmla="*/ 247 w 838"/>
                  <a:gd name="T23" fmla="*/ 214 h 659"/>
                  <a:gd name="T24" fmla="*/ 220 w 838"/>
                  <a:gd name="T25" fmla="*/ 163 h 659"/>
                  <a:gd name="T26" fmla="*/ 204 w 838"/>
                  <a:gd name="T27" fmla="*/ 122 h 659"/>
                  <a:gd name="T28" fmla="*/ 31 w 838"/>
                  <a:gd name="T29" fmla="*/ 70 h 659"/>
                  <a:gd name="T30" fmla="*/ 99 w 838"/>
                  <a:gd name="T31" fmla="*/ 68 h 659"/>
                  <a:gd name="T32" fmla="*/ 145 w 838"/>
                  <a:gd name="T33" fmla="*/ 64 h 659"/>
                  <a:gd name="T34" fmla="*/ 184 w 838"/>
                  <a:gd name="T35" fmla="*/ 57 h 659"/>
                  <a:gd name="T36" fmla="*/ 225 w 838"/>
                  <a:gd name="T37" fmla="*/ 45 h 659"/>
                  <a:gd name="T38" fmla="*/ 275 w 838"/>
                  <a:gd name="T39" fmla="*/ 27 h 659"/>
                  <a:gd name="T40" fmla="*/ 322 w 838"/>
                  <a:gd name="T41" fmla="*/ 7 h 659"/>
                  <a:gd name="T42" fmla="*/ 354 w 838"/>
                  <a:gd name="T43" fmla="*/ 11 h 659"/>
                  <a:gd name="T44" fmla="*/ 381 w 838"/>
                  <a:gd name="T45" fmla="*/ 38 h 659"/>
                  <a:gd name="T46" fmla="*/ 415 w 838"/>
                  <a:gd name="T47" fmla="*/ 66 h 659"/>
                  <a:gd name="T48" fmla="*/ 447 w 838"/>
                  <a:gd name="T49" fmla="*/ 89 h 659"/>
                  <a:gd name="T50" fmla="*/ 482 w 838"/>
                  <a:gd name="T51" fmla="*/ 114 h 659"/>
                  <a:gd name="T52" fmla="*/ 520 w 838"/>
                  <a:gd name="T53" fmla="*/ 138 h 659"/>
                  <a:gd name="T54" fmla="*/ 559 w 838"/>
                  <a:gd name="T55" fmla="*/ 161 h 659"/>
                  <a:gd name="T56" fmla="*/ 593 w 838"/>
                  <a:gd name="T57" fmla="*/ 182 h 659"/>
                  <a:gd name="T58" fmla="*/ 643 w 838"/>
                  <a:gd name="T59" fmla="*/ 209 h 659"/>
                  <a:gd name="T60" fmla="*/ 432 w 838"/>
                  <a:gd name="T61" fmla="*/ 197 h 659"/>
                  <a:gd name="T62" fmla="*/ 457 w 838"/>
                  <a:gd name="T63" fmla="*/ 266 h 659"/>
                  <a:gd name="T64" fmla="*/ 481 w 838"/>
                  <a:gd name="T65" fmla="*/ 311 h 659"/>
                  <a:gd name="T66" fmla="*/ 515 w 838"/>
                  <a:gd name="T67" fmla="*/ 370 h 659"/>
                  <a:gd name="T68" fmla="*/ 545 w 838"/>
                  <a:gd name="T69" fmla="*/ 418 h 659"/>
                  <a:gd name="T70" fmla="*/ 570 w 838"/>
                  <a:gd name="T71" fmla="*/ 455 h 659"/>
                  <a:gd name="T72" fmla="*/ 604 w 838"/>
                  <a:gd name="T73" fmla="*/ 495 h 659"/>
                  <a:gd name="T74" fmla="*/ 639 w 838"/>
                  <a:gd name="T75" fmla="*/ 530 h 659"/>
                  <a:gd name="T76" fmla="*/ 686 w 838"/>
                  <a:gd name="T77" fmla="*/ 566 h 659"/>
                  <a:gd name="T78" fmla="*/ 738 w 838"/>
                  <a:gd name="T79" fmla="*/ 598 h 659"/>
                  <a:gd name="T80" fmla="*/ 793 w 838"/>
                  <a:gd name="T81" fmla="*/ 632 h 6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8"/>
                  <a:gd name="T124" fmla="*/ 0 h 659"/>
                  <a:gd name="T125" fmla="*/ 838 w 838"/>
                  <a:gd name="T126" fmla="*/ 659 h 6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8" h="659">
                    <a:moveTo>
                      <a:pt x="838" y="659"/>
                    </a:moveTo>
                    <a:lnTo>
                      <a:pt x="786" y="643"/>
                    </a:lnTo>
                    <a:lnTo>
                      <a:pt x="761" y="634"/>
                    </a:lnTo>
                    <a:lnTo>
                      <a:pt x="730" y="623"/>
                    </a:lnTo>
                    <a:lnTo>
                      <a:pt x="702" y="611"/>
                    </a:lnTo>
                    <a:lnTo>
                      <a:pt x="673" y="600"/>
                    </a:lnTo>
                    <a:lnTo>
                      <a:pt x="647" y="586"/>
                    </a:lnTo>
                    <a:lnTo>
                      <a:pt x="623" y="571"/>
                    </a:lnTo>
                    <a:lnTo>
                      <a:pt x="597" y="557"/>
                    </a:lnTo>
                    <a:lnTo>
                      <a:pt x="564" y="537"/>
                    </a:lnTo>
                    <a:lnTo>
                      <a:pt x="538" y="518"/>
                    </a:lnTo>
                    <a:lnTo>
                      <a:pt x="513" y="498"/>
                    </a:lnTo>
                    <a:lnTo>
                      <a:pt x="484" y="477"/>
                    </a:lnTo>
                    <a:lnTo>
                      <a:pt x="457" y="454"/>
                    </a:lnTo>
                    <a:lnTo>
                      <a:pt x="432" y="429"/>
                    </a:lnTo>
                    <a:lnTo>
                      <a:pt x="411" y="407"/>
                    </a:lnTo>
                    <a:lnTo>
                      <a:pt x="386" y="386"/>
                    </a:lnTo>
                    <a:lnTo>
                      <a:pt x="366" y="364"/>
                    </a:lnTo>
                    <a:lnTo>
                      <a:pt x="345" y="341"/>
                    </a:lnTo>
                    <a:lnTo>
                      <a:pt x="322" y="318"/>
                    </a:lnTo>
                    <a:lnTo>
                      <a:pt x="302" y="289"/>
                    </a:lnTo>
                    <a:lnTo>
                      <a:pt x="282" y="268"/>
                    </a:lnTo>
                    <a:lnTo>
                      <a:pt x="265" y="239"/>
                    </a:lnTo>
                    <a:lnTo>
                      <a:pt x="247" y="214"/>
                    </a:lnTo>
                    <a:lnTo>
                      <a:pt x="231" y="189"/>
                    </a:lnTo>
                    <a:lnTo>
                      <a:pt x="220" y="163"/>
                    </a:lnTo>
                    <a:lnTo>
                      <a:pt x="209" y="141"/>
                    </a:lnTo>
                    <a:lnTo>
                      <a:pt x="204" y="122"/>
                    </a:lnTo>
                    <a:lnTo>
                      <a:pt x="0" y="73"/>
                    </a:lnTo>
                    <a:lnTo>
                      <a:pt x="31" y="70"/>
                    </a:lnTo>
                    <a:lnTo>
                      <a:pt x="68" y="70"/>
                    </a:lnTo>
                    <a:lnTo>
                      <a:pt x="99" y="68"/>
                    </a:lnTo>
                    <a:lnTo>
                      <a:pt x="120" y="66"/>
                    </a:lnTo>
                    <a:lnTo>
                      <a:pt x="145" y="64"/>
                    </a:lnTo>
                    <a:lnTo>
                      <a:pt x="165" y="61"/>
                    </a:lnTo>
                    <a:lnTo>
                      <a:pt x="184" y="57"/>
                    </a:lnTo>
                    <a:lnTo>
                      <a:pt x="206" y="50"/>
                    </a:lnTo>
                    <a:lnTo>
                      <a:pt x="225" y="45"/>
                    </a:lnTo>
                    <a:lnTo>
                      <a:pt x="250" y="36"/>
                    </a:lnTo>
                    <a:lnTo>
                      <a:pt x="275" y="27"/>
                    </a:lnTo>
                    <a:lnTo>
                      <a:pt x="297" y="18"/>
                    </a:lnTo>
                    <a:lnTo>
                      <a:pt x="322" y="7"/>
                    </a:lnTo>
                    <a:lnTo>
                      <a:pt x="341" y="0"/>
                    </a:lnTo>
                    <a:lnTo>
                      <a:pt x="354" y="11"/>
                    </a:lnTo>
                    <a:lnTo>
                      <a:pt x="366" y="25"/>
                    </a:lnTo>
                    <a:lnTo>
                      <a:pt x="381" y="38"/>
                    </a:lnTo>
                    <a:lnTo>
                      <a:pt x="397" y="52"/>
                    </a:lnTo>
                    <a:lnTo>
                      <a:pt x="415" y="66"/>
                    </a:lnTo>
                    <a:lnTo>
                      <a:pt x="431" y="79"/>
                    </a:lnTo>
                    <a:lnTo>
                      <a:pt x="447" y="89"/>
                    </a:lnTo>
                    <a:lnTo>
                      <a:pt x="465" y="102"/>
                    </a:lnTo>
                    <a:lnTo>
                      <a:pt x="482" y="114"/>
                    </a:lnTo>
                    <a:lnTo>
                      <a:pt x="504" y="127"/>
                    </a:lnTo>
                    <a:lnTo>
                      <a:pt x="520" y="138"/>
                    </a:lnTo>
                    <a:lnTo>
                      <a:pt x="538" y="150"/>
                    </a:lnTo>
                    <a:lnTo>
                      <a:pt x="559" y="161"/>
                    </a:lnTo>
                    <a:lnTo>
                      <a:pt x="575" y="172"/>
                    </a:lnTo>
                    <a:lnTo>
                      <a:pt x="593" y="182"/>
                    </a:lnTo>
                    <a:lnTo>
                      <a:pt x="614" y="195"/>
                    </a:lnTo>
                    <a:lnTo>
                      <a:pt x="643" y="209"/>
                    </a:lnTo>
                    <a:lnTo>
                      <a:pt x="429" y="168"/>
                    </a:lnTo>
                    <a:lnTo>
                      <a:pt x="432" y="197"/>
                    </a:lnTo>
                    <a:lnTo>
                      <a:pt x="441" y="221"/>
                    </a:lnTo>
                    <a:lnTo>
                      <a:pt x="457" y="266"/>
                    </a:lnTo>
                    <a:lnTo>
                      <a:pt x="470" y="289"/>
                    </a:lnTo>
                    <a:lnTo>
                      <a:pt x="481" y="311"/>
                    </a:lnTo>
                    <a:lnTo>
                      <a:pt x="502" y="348"/>
                    </a:lnTo>
                    <a:lnTo>
                      <a:pt x="515" y="370"/>
                    </a:lnTo>
                    <a:lnTo>
                      <a:pt x="529" y="396"/>
                    </a:lnTo>
                    <a:lnTo>
                      <a:pt x="545" y="418"/>
                    </a:lnTo>
                    <a:lnTo>
                      <a:pt x="557" y="437"/>
                    </a:lnTo>
                    <a:lnTo>
                      <a:pt x="570" y="455"/>
                    </a:lnTo>
                    <a:lnTo>
                      <a:pt x="586" y="475"/>
                    </a:lnTo>
                    <a:lnTo>
                      <a:pt x="604" y="495"/>
                    </a:lnTo>
                    <a:lnTo>
                      <a:pt x="622" y="512"/>
                    </a:lnTo>
                    <a:lnTo>
                      <a:pt x="639" y="530"/>
                    </a:lnTo>
                    <a:lnTo>
                      <a:pt x="664" y="550"/>
                    </a:lnTo>
                    <a:lnTo>
                      <a:pt x="686" y="566"/>
                    </a:lnTo>
                    <a:lnTo>
                      <a:pt x="713" y="582"/>
                    </a:lnTo>
                    <a:lnTo>
                      <a:pt x="738" y="598"/>
                    </a:lnTo>
                    <a:lnTo>
                      <a:pt x="764" y="616"/>
                    </a:lnTo>
                    <a:lnTo>
                      <a:pt x="793" y="632"/>
                    </a:lnTo>
                    <a:lnTo>
                      <a:pt x="838" y="659"/>
                    </a:lnTo>
                    <a:close/>
                  </a:path>
                </a:pathLst>
              </a:custGeom>
              <a:solidFill>
                <a:srgbClr val="FF0000"/>
              </a:solidFill>
              <a:ln w="9525">
                <a:noFill/>
                <a:round/>
                <a:headEnd/>
                <a:tailEnd/>
              </a:ln>
            </p:spPr>
            <p:txBody>
              <a:bodyPr/>
              <a:lstStyle/>
              <a:p>
                <a:endParaRPr lang="en-US" dirty="0"/>
              </a:p>
            </p:txBody>
          </p:sp>
          <p:sp>
            <p:nvSpPr>
              <p:cNvPr id="20525" name="Freeform 38"/>
              <p:cNvSpPr>
                <a:spLocks/>
              </p:cNvSpPr>
              <p:nvPr/>
            </p:nvSpPr>
            <p:spPr bwMode="auto">
              <a:xfrm>
                <a:off x="3387" y="6648"/>
                <a:ext cx="838" cy="659"/>
              </a:xfrm>
              <a:custGeom>
                <a:avLst/>
                <a:gdLst>
                  <a:gd name="T0" fmla="*/ 786 w 838"/>
                  <a:gd name="T1" fmla="*/ 643 h 659"/>
                  <a:gd name="T2" fmla="*/ 730 w 838"/>
                  <a:gd name="T3" fmla="*/ 623 h 659"/>
                  <a:gd name="T4" fmla="*/ 673 w 838"/>
                  <a:gd name="T5" fmla="*/ 600 h 659"/>
                  <a:gd name="T6" fmla="*/ 623 w 838"/>
                  <a:gd name="T7" fmla="*/ 571 h 659"/>
                  <a:gd name="T8" fmla="*/ 564 w 838"/>
                  <a:gd name="T9" fmla="*/ 537 h 659"/>
                  <a:gd name="T10" fmla="*/ 513 w 838"/>
                  <a:gd name="T11" fmla="*/ 498 h 659"/>
                  <a:gd name="T12" fmla="*/ 457 w 838"/>
                  <a:gd name="T13" fmla="*/ 454 h 659"/>
                  <a:gd name="T14" fmla="*/ 411 w 838"/>
                  <a:gd name="T15" fmla="*/ 407 h 659"/>
                  <a:gd name="T16" fmla="*/ 366 w 838"/>
                  <a:gd name="T17" fmla="*/ 364 h 659"/>
                  <a:gd name="T18" fmla="*/ 322 w 838"/>
                  <a:gd name="T19" fmla="*/ 318 h 659"/>
                  <a:gd name="T20" fmla="*/ 282 w 838"/>
                  <a:gd name="T21" fmla="*/ 268 h 659"/>
                  <a:gd name="T22" fmla="*/ 247 w 838"/>
                  <a:gd name="T23" fmla="*/ 214 h 659"/>
                  <a:gd name="T24" fmla="*/ 220 w 838"/>
                  <a:gd name="T25" fmla="*/ 163 h 659"/>
                  <a:gd name="T26" fmla="*/ 204 w 838"/>
                  <a:gd name="T27" fmla="*/ 122 h 659"/>
                  <a:gd name="T28" fmla="*/ 31 w 838"/>
                  <a:gd name="T29" fmla="*/ 70 h 659"/>
                  <a:gd name="T30" fmla="*/ 99 w 838"/>
                  <a:gd name="T31" fmla="*/ 68 h 659"/>
                  <a:gd name="T32" fmla="*/ 145 w 838"/>
                  <a:gd name="T33" fmla="*/ 64 h 659"/>
                  <a:gd name="T34" fmla="*/ 184 w 838"/>
                  <a:gd name="T35" fmla="*/ 57 h 659"/>
                  <a:gd name="T36" fmla="*/ 225 w 838"/>
                  <a:gd name="T37" fmla="*/ 45 h 659"/>
                  <a:gd name="T38" fmla="*/ 275 w 838"/>
                  <a:gd name="T39" fmla="*/ 27 h 659"/>
                  <a:gd name="T40" fmla="*/ 322 w 838"/>
                  <a:gd name="T41" fmla="*/ 7 h 659"/>
                  <a:gd name="T42" fmla="*/ 354 w 838"/>
                  <a:gd name="T43" fmla="*/ 11 h 659"/>
                  <a:gd name="T44" fmla="*/ 381 w 838"/>
                  <a:gd name="T45" fmla="*/ 38 h 659"/>
                  <a:gd name="T46" fmla="*/ 415 w 838"/>
                  <a:gd name="T47" fmla="*/ 66 h 659"/>
                  <a:gd name="T48" fmla="*/ 447 w 838"/>
                  <a:gd name="T49" fmla="*/ 89 h 659"/>
                  <a:gd name="T50" fmla="*/ 482 w 838"/>
                  <a:gd name="T51" fmla="*/ 114 h 659"/>
                  <a:gd name="T52" fmla="*/ 520 w 838"/>
                  <a:gd name="T53" fmla="*/ 138 h 659"/>
                  <a:gd name="T54" fmla="*/ 559 w 838"/>
                  <a:gd name="T55" fmla="*/ 161 h 659"/>
                  <a:gd name="T56" fmla="*/ 593 w 838"/>
                  <a:gd name="T57" fmla="*/ 182 h 659"/>
                  <a:gd name="T58" fmla="*/ 643 w 838"/>
                  <a:gd name="T59" fmla="*/ 209 h 659"/>
                  <a:gd name="T60" fmla="*/ 432 w 838"/>
                  <a:gd name="T61" fmla="*/ 197 h 659"/>
                  <a:gd name="T62" fmla="*/ 457 w 838"/>
                  <a:gd name="T63" fmla="*/ 266 h 659"/>
                  <a:gd name="T64" fmla="*/ 481 w 838"/>
                  <a:gd name="T65" fmla="*/ 311 h 659"/>
                  <a:gd name="T66" fmla="*/ 515 w 838"/>
                  <a:gd name="T67" fmla="*/ 370 h 659"/>
                  <a:gd name="T68" fmla="*/ 545 w 838"/>
                  <a:gd name="T69" fmla="*/ 418 h 659"/>
                  <a:gd name="T70" fmla="*/ 570 w 838"/>
                  <a:gd name="T71" fmla="*/ 455 h 659"/>
                  <a:gd name="T72" fmla="*/ 604 w 838"/>
                  <a:gd name="T73" fmla="*/ 495 h 659"/>
                  <a:gd name="T74" fmla="*/ 639 w 838"/>
                  <a:gd name="T75" fmla="*/ 530 h 659"/>
                  <a:gd name="T76" fmla="*/ 686 w 838"/>
                  <a:gd name="T77" fmla="*/ 566 h 659"/>
                  <a:gd name="T78" fmla="*/ 738 w 838"/>
                  <a:gd name="T79" fmla="*/ 598 h 659"/>
                  <a:gd name="T80" fmla="*/ 793 w 838"/>
                  <a:gd name="T81" fmla="*/ 632 h 6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38"/>
                  <a:gd name="T124" fmla="*/ 0 h 659"/>
                  <a:gd name="T125" fmla="*/ 838 w 838"/>
                  <a:gd name="T126" fmla="*/ 659 h 6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38" h="659">
                    <a:moveTo>
                      <a:pt x="838" y="659"/>
                    </a:moveTo>
                    <a:lnTo>
                      <a:pt x="786" y="643"/>
                    </a:lnTo>
                    <a:lnTo>
                      <a:pt x="761" y="634"/>
                    </a:lnTo>
                    <a:lnTo>
                      <a:pt x="730" y="623"/>
                    </a:lnTo>
                    <a:lnTo>
                      <a:pt x="702" y="611"/>
                    </a:lnTo>
                    <a:lnTo>
                      <a:pt x="673" y="600"/>
                    </a:lnTo>
                    <a:lnTo>
                      <a:pt x="647" y="586"/>
                    </a:lnTo>
                    <a:lnTo>
                      <a:pt x="623" y="571"/>
                    </a:lnTo>
                    <a:lnTo>
                      <a:pt x="597" y="557"/>
                    </a:lnTo>
                    <a:lnTo>
                      <a:pt x="564" y="537"/>
                    </a:lnTo>
                    <a:lnTo>
                      <a:pt x="538" y="518"/>
                    </a:lnTo>
                    <a:lnTo>
                      <a:pt x="513" y="498"/>
                    </a:lnTo>
                    <a:lnTo>
                      <a:pt x="484" y="477"/>
                    </a:lnTo>
                    <a:lnTo>
                      <a:pt x="457" y="454"/>
                    </a:lnTo>
                    <a:lnTo>
                      <a:pt x="432" y="429"/>
                    </a:lnTo>
                    <a:lnTo>
                      <a:pt x="411" y="407"/>
                    </a:lnTo>
                    <a:lnTo>
                      <a:pt x="386" y="386"/>
                    </a:lnTo>
                    <a:lnTo>
                      <a:pt x="366" y="364"/>
                    </a:lnTo>
                    <a:lnTo>
                      <a:pt x="345" y="341"/>
                    </a:lnTo>
                    <a:lnTo>
                      <a:pt x="322" y="318"/>
                    </a:lnTo>
                    <a:lnTo>
                      <a:pt x="302" y="289"/>
                    </a:lnTo>
                    <a:lnTo>
                      <a:pt x="282" y="268"/>
                    </a:lnTo>
                    <a:lnTo>
                      <a:pt x="265" y="239"/>
                    </a:lnTo>
                    <a:lnTo>
                      <a:pt x="247" y="214"/>
                    </a:lnTo>
                    <a:lnTo>
                      <a:pt x="231" y="189"/>
                    </a:lnTo>
                    <a:lnTo>
                      <a:pt x="220" y="163"/>
                    </a:lnTo>
                    <a:lnTo>
                      <a:pt x="209" y="141"/>
                    </a:lnTo>
                    <a:lnTo>
                      <a:pt x="204" y="122"/>
                    </a:lnTo>
                    <a:lnTo>
                      <a:pt x="0" y="73"/>
                    </a:lnTo>
                    <a:lnTo>
                      <a:pt x="31" y="70"/>
                    </a:lnTo>
                    <a:lnTo>
                      <a:pt x="68" y="70"/>
                    </a:lnTo>
                    <a:lnTo>
                      <a:pt x="99" y="68"/>
                    </a:lnTo>
                    <a:lnTo>
                      <a:pt x="120" y="66"/>
                    </a:lnTo>
                    <a:lnTo>
                      <a:pt x="145" y="64"/>
                    </a:lnTo>
                    <a:lnTo>
                      <a:pt x="165" y="61"/>
                    </a:lnTo>
                    <a:lnTo>
                      <a:pt x="184" y="57"/>
                    </a:lnTo>
                    <a:lnTo>
                      <a:pt x="206" y="50"/>
                    </a:lnTo>
                    <a:lnTo>
                      <a:pt x="225" y="45"/>
                    </a:lnTo>
                    <a:lnTo>
                      <a:pt x="250" y="36"/>
                    </a:lnTo>
                    <a:lnTo>
                      <a:pt x="275" y="27"/>
                    </a:lnTo>
                    <a:lnTo>
                      <a:pt x="297" y="18"/>
                    </a:lnTo>
                    <a:lnTo>
                      <a:pt x="322" y="7"/>
                    </a:lnTo>
                    <a:lnTo>
                      <a:pt x="341" y="0"/>
                    </a:lnTo>
                    <a:lnTo>
                      <a:pt x="354" y="11"/>
                    </a:lnTo>
                    <a:lnTo>
                      <a:pt x="366" y="25"/>
                    </a:lnTo>
                    <a:lnTo>
                      <a:pt x="381" y="38"/>
                    </a:lnTo>
                    <a:lnTo>
                      <a:pt x="397" y="52"/>
                    </a:lnTo>
                    <a:lnTo>
                      <a:pt x="415" y="66"/>
                    </a:lnTo>
                    <a:lnTo>
                      <a:pt x="431" y="79"/>
                    </a:lnTo>
                    <a:lnTo>
                      <a:pt x="447" y="89"/>
                    </a:lnTo>
                    <a:lnTo>
                      <a:pt x="465" y="102"/>
                    </a:lnTo>
                    <a:lnTo>
                      <a:pt x="482" y="114"/>
                    </a:lnTo>
                    <a:lnTo>
                      <a:pt x="504" y="127"/>
                    </a:lnTo>
                    <a:lnTo>
                      <a:pt x="520" y="138"/>
                    </a:lnTo>
                    <a:lnTo>
                      <a:pt x="538" y="150"/>
                    </a:lnTo>
                    <a:lnTo>
                      <a:pt x="559" y="161"/>
                    </a:lnTo>
                    <a:lnTo>
                      <a:pt x="575" y="172"/>
                    </a:lnTo>
                    <a:lnTo>
                      <a:pt x="593" y="182"/>
                    </a:lnTo>
                    <a:lnTo>
                      <a:pt x="614" y="195"/>
                    </a:lnTo>
                    <a:lnTo>
                      <a:pt x="643" y="209"/>
                    </a:lnTo>
                    <a:lnTo>
                      <a:pt x="429" y="168"/>
                    </a:lnTo>
                    <a:lnTo>
                      <a:pt x="432" y="197"/>
                    </a:lnTo>
                    <a:lnTo>
                      <a:pt x="441" y="221"/>
                    </a:lnTo>
                    <a:lnTo>
                      <a:pt x="457" y="266"/>
                    </a:lnTo>
                    <a:lnTo>
                      <a:pt x="470" y="289"/>
                    </a:lnTo>
                    <a:lnTo>
                      <a:pt x="481" y="311"/>
                    </a:lnTo>
                    <a:lnTo>
                      <a:pt x="502" y="348"/>
                    </a:lnTo>
                    <a:lnTo>
                      <a:pt x="515" y="370"/>
                    </a:lnTo>
                    <a:lnTo>
                      <a:pt x="529" y="396"/>
                    </a:lnTo>
                    <a:lnTo>
                      <a:pt x="545" y="418"/>
                    </a:lnTo>
                    <a:lnTo>
                      <a:pt x="557" y="437"/>
                    </a:lnTo>
                    <a:lnTo>
                      <a:pt x="570" y="455"/>
                    </a:lnTo>
                    <a:lnTo>
                      <a:pt x="586" y="475"/>
                    </a:lnTo>
                    <a:lnTo>
                      <a:pt x="604" y="495"/>
                    </a:lnTo>
                    <a:lnTo>
                      <a:pt x="622" y="512"/>
                    </a:lnTo>
                    <a:lnTo>
                      <a:pt x="639" y="530"/>
                    </a:lnTo>
                    <a:lnTo>
                      <a:pt x="664" y="550"/>
                    </a:lnTo>
                    <a:lnTo>
                      <a:pt x="686" y="566"/>
                    </a:lnTo>
                    <a:lnTo>
                      <a:pt x="713" y="582"/>
                    </a:lnTo>
                    <a:lnTo>
                      <a:pt x="738" y="598"/>
                    </a:lnTo>
                    <a:lnTo>
                      <a:pt x="764" y="616"/>
                    </a:lnTo>
                    <a:lnTo>
                      <a:pt x="793" y="632"/>
                    </a:lnTo>
                    <a:lnTo>
                      <a:pt x="838" y="659"/>
                    </a:lnTo>
                  </a:path>
                </a:pathLst>
              </a:custGeom>
              <a:noFill/>
              <a:ln w="6985">
                <a:solidFill>
                  <a:srgbClr val="000000"/>
                </a:solidFill>
                <a:prstDash val="solid"/>
                <a:round/>
                <a:headEnd/>
                <a:tailEnd/>
              </a:ln>
            </p:spPr>
            <p:txBody>
              <a:bodyPr/>
              <a:lstStyle/>
              <a:p>
                <a:endParaRPr lang="en-US" dirty="0"/>
              </a:p>
            </p:txBody>
          </p:sp>
        </p:grpSp>
        <p:grpSp>
          <p:nvGrpSpPr>
            <p:cNvPr id="20501" name="Group 39"/>
            <p:cNvGrpSpPr>
              <a:grpSpLocks/>
            </p:cNvGrpSpPr>
            <p:nvPr/>
          </p:nvGrpSpPr>
          <p:grpSpPr bwMode="auto">
            <a:xfrm>
              <a:off x="2667000" y="2819400"/>
              <a:ext cx="425450" cy="525462"/>
              <a:chOff x="3777" y="4984"/>
              <a:chExt cx="669" cy="827"/>
            </a:xfrm>
          </p:grpSpPr>
          <p:sp>
            <p:nvSpPr>
              <p:cNvPr id="20522" name="Freeform 40"/>
              <p:cNvSpPr>
                <a:spLocks/>
              </p:cNvSpPr>
              <p:nvPr/>
            </p:nvSpPr>
            <p:spPr bwMode="auto">
              <a:xfrm>
                <a:off x="3777" y="4984"/>
                <a:ext cx="669" cy="827"/>
              </a:xfrm>
              <a:custGeom>
                <a:avLst/>
                <a:gdLst>
                  <a:gd name="T0" fmla="*/ 16 w 669"/>
                  <a:gd name="T1" fmla="*/ 775 h 827"/>
                  <a:gd name="T2" fmla="*/ 37 w 669"/>
                  <a:gd name="T3" fmla="*/ 720 h 827"/>
                  <a:gd name="T4" fmla="*/ 62 w 669"/>
                  <a:gd name="T5" fmla="*/ 663 h 827"/>
                  <a:gd name="T6" fmla="*/ 91 w 669"/>
                  <a:gd name="T7" fmla="*/ 614 h 827"/>
                  <a:gd name="T8" fmla="*/ 126 w 669"/>
                  <a:gd name="T9" fmla="*/ 557 h 827"/>
                  <a:gd name="T10" fmla="*/ 166 w 669"/>
                  <a:gd name="T11" fmla="*/ 504 h 827"/>
                  <a:gd name="T12" fmla="*/ 212 w 669"/>
                  <a:gd name="T13" fmla="*/ 450 h 827"/>
                  <a:gd name="T14" fmla="*/ 258 w 669"/>
                  <a:gd name="T15" fmla="*/ 404 h 827"/>
                  <a:gd name="T16" fmla="*/ 303 w 669"/>
                  <a:gd name="T17" fmla="*/ 361 h 827"/>
                  <a:gd name="T18" fmla="*/ 351 w 669"/>
                  <a:gd name="T19" fmla="*/ 318 h 827"/>
                  <a:gd name="T20" fmla="*/ 401 w 669"/>
                  <a:gd name="T21" fmla="*/ 279 h 827"/>
                  <a:gd name="T22" fmla="*/ 457 w 669"/>
                  <a:gd name="T23" fmla="*/ 245 h 827"/>
                  <a:gd name="T24" fmla="*/ 506 w 669"/>
                  <a:gd name="T25" fmla="*/ 218 h 827"/>
                  <a:gd name="T26" fmla="*/ 549 w 669"/>
                  <a:gd name="T27" fmla="*/ 204 h 827"/>
                  <a:gd name="T28" fmla="*/ 603 w 669"/>
                  <a:gd name="T29" fmla="*/ 33 h 827"/>
                  <a:gd name="T30" fmla="*/ 605 w 669"/>
                  <a:gd name="T31" fmla="*/ 99 h 827"/>
                  <a:gd name="T32" fmla="*/ 608 w 669"/>
                  <a:gd name="T33" fmla="*/ 145 h 827"/>
                  <a:gd name="T34" fmla="*/ 614 w 669"/>
                  <a:gd name="T35" fmla="*/ 186 h 827"/>
                  <a:gd name="T36" fmla="*/ 626 w 669"/>
                  <a:gd name="T37" fmla="*/ 227 h 827"/>
                  <a:gd name="T38" fmla="*/ 642 w 669"/>
                  <a:gd name="T39" fmla="*/ 277 h 827"/>
                  <a:gd name="T40" fmla="*/ 660 w 669"/>
                  <a:gd name="T41" fmla="*/ 323 h 827"/>
                  <a:gd name="T42" fmla="*/ 656 w 669"/>
                  <a:gd name="T43" fmla="*/ 356 h 827"/>
                  <a:gd name="T44" fmla="*/ 630 w 669"/>
                  <a:gd name="T45" fmla="*/ 381 h 827"/>
                  <a:gd name="T46" fmla="*/ 601 w 669"/>
                  <a:gd name="T47" fmla="*/ 415 h 827"/>
                  <a:gd name="T48" fmla="*/ 576 w 669"/>
                  <a:gd name="T49" fmla="*/ 447 h 827"/>
                  <a:gd name="T50" fmla="*/ 551 w 669"/>
                  <a:gd name="T51" fmla="*/ 482 h 827"/>
                  <a:gd name="T52" fmla="*/ 526 w 669"/>
                  <a:gd name="T53" fmla="*/ 520 h 827"/>
                  <a:gd name="T54" fmla="*/ 503 w 669"/>
                  <a:gd name="T55" fmla="*/ 557 h 827"/>
                  <a:gd name="T56" fmla="*/ 480 w 669"/>
                  <a:gd name="T57" fmla="*/ 593 h 827"/>
                  <a:gd name="T58" fmla="*/ 453 w 669"/>
                  <a:gd name="T59" fmla="*/ 639 h 827"/>
                  <a:gd name="T60" fmla="*/ 469 w 669"/>
                  <a:gd name="T61" fmla="*/ 431 h 827"/>
                  <a:gd name="T62" fmla="*/ 398 w 669"/>
                  <a:gd name="T63" fmla="*/ 454 h 827"/>
                  <a:gd name="T64" fmla="*/ 355 w 669"/>
                  <a:gd name="T65" fmla="*/ 475 h 827"/>
                  <a:gd name="T66" fmla="*/ 294 w 669"/>
                  <a:gd name="T67" fmla="*/ 509 h 827"/>
                  <a:gd name="T68" fmla="*/ 246 w 669"/>
                  <a:gd name="T69" fmla="*/ 539 h 827"/>
                  <a:gd name="T70" fmla="*/ 208 w 669"/>
                  <a:gd name="T71" fmla="*/ 563 h 827"/>
                  <a:gd name="T72" fmla="*/ 167 w 669"/>
                  <a:gd name="T73" fmla="*/ 595 h 827"/>
                  <a:gd name="T74" fmla="*/ 132 w 669"/>
                  <a:gd name="T75" fmla="*/ 631 h 827"/>
                  <a:gd name="T76" fmla="*/ 94 w 669"/>
                  <a:gd name="T77" fmla="*/ 675 h 827"/>
                  <a:gd name="T78" fmla="*/ 60 w 669"/>
                  <a:gd name="T79" fmla="*/ 727 h 827"/>
                  <a:gd name="T80" fmla="*/ 28 w 669"/>
                  <a:gd name="T81" fmla="*/ 782 h 8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9"/>
                  <a:gd name="T124" fmla="*/ 0 h 827"/>
                  <a:gd name="T125" fmla="*/ 669 w 669"/>
                  <a:gd name="T126" fmla="*/ 827 h 8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9" h="827">
                    <a:moveTo>
                      <a:pt x="0" y="827"/>
                    </a:moveTo>
                    <a:lnTo>
                      <a:pt x="16" y="775"/>
                    </a:lnTo>
                    <a:lnTo>
                      <a:pt x="26" y="750"/>
                    </a:lnTo>
                    <a:lnTo>
                      <a:pt x="37" y="720"/>
                    </a:lnTo>
                    <a:lnTo>
                      <a:pt x="50" y="691"/>
                    </a:lnTo>
                    <a:lnTo>
                      <a:pt x="62" y="663"/>
                    </a:lnTo>
                    <a:lnTo>
                      <a:pt x="76" y="638"/>
                    </a:lnTo>
                    <a:lnTo>
                      <a:pt x="91" y="614"/>
                    </a:lnTo>
                    <a:lnTo>
                      <a:pt x="105" y="588"/>
                    </a:lnTo>
                    <a:lnTo>
                      <a:pt x="126" y="557"/>
                    </a:lnTo>
                    <a:lnTo>
                      <a:pt x="146" y="531"/>
                    </a:lnTo>
                    <a:lnTo>
                      <a:pt x="166" y="504"/>
                    </a:lnTo>
                    <a:lnTo>
                      <a:pt x="189" y="477"/>
                    </a:lnTo>
                    <a:lnTo>
                      <a:pt x="212" y="450"/>
                    </a:lnTo>
                    <a:lnTo>
                      <a:pt x="237" y="425"/>
                    </a:lnTo>
                    <a:lnTo>
                      <a:pt x="258" y="404"/>
                    </a:lnTo>
                    <a:lnTo>
                      <a:pt x="282" y="381"/>
                    </a:lnTo>
                    <a:lnTo>
                      <a:pt x="303" y="361"/>
                    </a:lnTo>
                    <a:lnTo>
                      <a:pt x="328" y="340"/>
                    </a:lnTo>
                    <a:lnTo>
                      <a:pt x="351" y="318"/>
                    </a:lnTo>
                    <a:lnTo>
                      <a:pt x="378" y="298"/>
                    </a:lnTo>
                    <a:lnTo>
                      <a:pt x="401" y="279"/>
                    </a:lnTo>
                    <a:lnTo>
                      <a:pt x="430" y="261"/>
                    </a:lnTo>
                    <a:lnTo>
                      <a:pt x="457" y="245"/>
                    </a:lnTo>
                    <a:lnTo>
                      <a:pt x="482" y="229"/>
                    </a:lnTo>
                    <a:lnTo>
                      <a:pt x="506" y="218"/>
                    </a:lnTo>
                    <a:lnTo>
                      <a:pt x="528" y="209"/>
                    </a:lnTo>
                    <a:lnTo>
                      <a:pt x="549" y="204"/>
                    </a:lnTo>
                    <a:lnTo>
                      <a:pt x="601" y="0"/>
                    </a:lnTo>
                    <a:lnTo>
                      <a:pt x="603" y="33"/>
                    </a:lnTo>
                    <a:lnTo>
                      <a:pt x="603" y="68"/>
                    </a:lnTo>
                    <a:lnTo>
                      <a:pt x="605" y="99"/>
                    </a:lnTo>
                    <a:lnTo>
                      <a:pt x="605" y="120"/>
                    </a:lnTo>
                    <a:lnTo>
                      <a:pt x="608" y="145"/>
                    </a:lnTo>
                    <a:lnTo>
                      <a:pt x="612" y="166"/>
                    </a:lnTo>
                    <a:lnTo>
                      <a:pt x="614" y="186"/>
                    </a:lnTo>
                    <a:lnTo>
                      <a:pt x="621" y="206"/>
                    </a:lnTo>
                    <a:lnTo>
                      <a:pt x="626" y="227"/>
                    </a:lnTo>
                    <a:lnTo>
                      <a:pt x="633" y="252"/>
                    </a:lnTo>
                    <a:lnTo>
                      <a:pt x="642" y="277"/>
                    </a:lnTo>
                    <a:lnTo>
                      <a:pt x="649" y="298"/>
                    </a:lnTo>
                    <a:lnTo>
                      <a:pt x="660" y="323"/>
                    </a:lnTo>
                    <a:lnTo>
                      <a:pt x="669" y="343"/>
                    </a:lnTo>
                    <a:lnTo>
                      <a:pt x="656" y="356"/>
                    </a:lnTo>
                    <a:lnTo>
                      <a:pt x="642" y="368"/>
                    </a:lnTo>
                    <a:lnTo>
                      <a:pt x="630" y="381"/>
                    </a:lnTo>
                    <a:lnTo>
                      <a:pt x="615" y="398"/>
                    </a:lnTo>
                    <a:lnTo>
                      <a:pt x="601" y="415"/>
                    </a:lnTo>
                    <a:lnTo>
                      <a:pt x="589" y="431"/>
                    </a:lnTo>
                    <a:lnTo>
                      <a:pt x="576" y="447"/>
                    </a:lnTo>
                    <a:lnTo>
                      <a:pt x="564" y="465"/>
                    </a:lnTo>
                    <a:lnTo>
                      <a:pt x="551" y="482"/>
                    </a:lnTo>
                    <a:lnTo>
                      <a:pt x="539" y="502"/>
                    </a:lnTo>
                    <a:lnTo>
                      <a:pt x="526" y="520"/>
                    </a:lnTo>
                    <a:lnTo>
                      <a:pt x="514" y="536"/>
                    </a:lnTo>
                    <a:lnTo>
                      <a:pt x="503" y="557"/>
                    </a:lnTo>
                    <a:lnTo>
                      <a:pt x="490" y="575"/>
                    </a:lnTo>
                    <a:lnTo>
                      <a:pt x="480" y="593"/>
                    </a:lnTo>
                    <a:lnTo>
                      <a:pt x="467" y="613"/>
                    </a:lnTo>
                    <a:lnTo>
                      <a:pt x="453" y="639"/>
                    </a:lnTo>
                    <a:lnTo>
                      <a:pt x="498" y="427"/>
                    </a:lnTo>
                    <a:lnTo>
                      <a:pt x="469" y="431"/>
                    </a:lnTo>
                    <a:lnTo>
                      <a:pt x="444" y="440"/>
                    </a:lnTo>
                    <a:lnTo>
                      <a:pt x="398" y="454"/>
                    </a:lnTo>
                    <a:lnTo>
                      <a:pt x="376" y="466"/>
                    </a:lnTo>
                    <a:lnTo>
                      <a:pt x="355" y="475"/>
                    </a:lnTo>
                    <a:lnTo>
                      <a:pt x="315" y="497"/>
                    </a:lnTo>
                    <a:lnTo>
                      <a:pt x="294" y="509"/>
                    </a:lnTo>
                    <a:lnTo>
                      <a:pt x="267" y="523"/>
                    </a:lnTo>
                    <a:lnTo>
                      <a:pt x="246" y="539"/>
                    </a:lnTo>
                    <a:lnTo>
                      <a:pt x="226" y="550"/>
                    </a:lnTo>
                    <a:lnTo>
                      <a:pt x="208" y="563"/>
                    </a:lnTo>
                    <a:lnTo>
                      <a:pt x="189" y="579"/>
                    </a:lnTo>
                    <a:lnTo>
                      <a:pt x="167" y="595"/>
                    </a:lnTo>
                    <a:lnTo>
                      <a:pt x="149" y="614"/>
                    </a:lnTo>
                    <a:lnTo>
                      <a:pt x="132" y="631"/>
                    </a:lnTo>
                    <a:lnTo>
                      <a:pt x="112" y="656"/>
                    </a:lnTo>
                    <a:lnTo>
                      <a:pt x="94" y="675"/>
                    </a:lnTo>
                    <a:lnTo>
                      <a:pt x="78" y="702"/>
                    </a:lnTo>
                    <a:lnTo>
                      <a:pt x="60" y="727"/>
                    </a:lnTo>
                    <a:lnTo>
                      <a:pt x="44" y="754"/>
                    </a:lnTo>
                    <a:lnTo>
                      <a:pt x="28" y="782"/>
                    </a:lnTo>
                    <a:lnTo>
                      <a:pt x="0" y="827"/>
                    </a:lnTo>
                    <a:close/>
                  </a:path>
                </a:pathLst>
              </a:custGeom>
              <a:solidFill>
                <a:srgbClr val="FF0000"/>
              </a:solidFill>
              <a:ln w="9525">
                <a:noFill/>
                <a:round/>
                <a:headEnd/>
                <a:tailEnd/>
              </a:ln>
            </p:spPr>
            <p:txBody>
              <a:bodyPr/>
              <a:lstStyle/>
              <a:p>
                <a:endParaRPr lang="en-US" dirty="0"/>
              </a:p>
            </p:txBody>
          </p:sp>
          <p:sp>
            <p:nvSpPr>
              <p:cNvPr id="20523" name="Freeform 41"/>
              <p:cNvSpPr>
                <a:spLocks/>
              </p:cNvSpPr>
              <p:nvPr/>
            </p:nvSpPr>
            <p:spPr bwMode="auto">
              <a:xfrm>
                <a:off x="3777" y="4984"/>
                <a:ext cx="669" cy="827"/>
              </a:xfrm>
              <a:custGeom>
                <a:avLst/>
                <a:gdLst>
                  <a:gd name="T0" fmla="*/ 16 w 669"/>
                  <a:gd name="T1" fmla="*/ 775 h 827"/>
                  <a:gd name="T2" fmla="*/ 37 w 669"/>
                  <a:gd name="T3" fmla="*/ 720 h 827"/>
                  <a:gd name="T4" fmla="*/ 62 w 669"/>
                  <a:gd name="T5" fmla="*/ 663 h 827"/>
                  <a:gd name="T6" fmla="*/ 91 w 669"/>
                  <a:gd name="T7" fmla="*/ 614 h 827"/>
                  <a:gd name="T8" fmla="*/ 126 w 669"/>
                  <a:gd name="T9" fmla="*/ 557 h 827"/>
                  <a:gd name="T10" fmla="*/ 166 w 669"/>
                  <a:gd name="T11" fmla="*/ 504 h 827"/>
                  <a:gd name="T12" fmla="*/ 212 w 669"/>
                  <a:gd name="T13" fmla="*/ 450 h 827"/>
                  <a:gd name="T14" fmla="*/ 258 w 669"/>
                  <a:gd name="T15" fmla="*/ 404 h 827"/>
                  <a:gd name="T16" fmla="*/ 303 w 669"/>
                  <a:gd name="T17" fmla="*/ 361 h 827"/>
                  <a:gd name="T18" fmla="*/ 351 w 669"/>
                  <a:gd name="T19" fmla="*/ 318 h 827"/>
                  <a:gd name="T20" fmla="*/ 401 w 669"/>
                  <a:gd name="T21" fmla="*/ 279 h 827"/>
                  <a:gd name="T22" fmla="*/ 457 w 669"/>
                  <a:gd name="T23" fmla="*/ 245 h 827"/>
                  <a:gd name="T24" fmla="*/ 506 w 669"/>
                  <a:gd name="T25" fmla="*/ 218 h 827"/>
                  <a:gd name="T26" fmla="*/ 549 w 669"/>
                  <a:gd name="T27" fmla="*/ 204 h 827"/>
                  <a:gd name="T28" fmla="*/ 603 w 669"/>
                  <a:gd name="T29" fmla="*/ 33 h 827"/>
                  <a:gd name="T30" fmla="*/ 605 w 669"/>
                  <a:gd name="T31" fmla="*/ 99 h 827"/>
                  <a:gd name="T32" fmla="*/ 608 w 669"/>
                  <a:gd name="T33" fmla="*/ 145 h 827"/>
                  <a:gd name="T34" fmla="*/ 614 w 669"/>
                  <a:gd name="T35" fmla="*/ 186 h 827"/>
                  <a:gd name="T36" fmla="*/ 626 w 669"/>
                  <a:gd name="T37" fmla="*/ 227 h 827"/>
                  <a:gd name="T38" fmla="*/ 642 w 669"/>
                  <a:gd name="T39" fmla="*/ 277 h 827"/>
                  <a:gd name="T40" fmla="*/ 660 w 669"/>
                  <a:gd name="T41" fmla="*/ 323 h 827"/>
                  <a:gd name="T42" fmla="*/ 656 w 669"/>
                  <a:gd name="T43" fmla="*/ 356 h 827"/>
                  <a:gd name="T44" fmla="*/ 630 w 669"/>
                  <a:gd name="T45" fmla="*/ 381 h 827"/>
                  <a:gd name="T46" fmla="*/ 601 w 669"/>
                  <a:gd name="T47" fmla="*/ 415 h 827"/>
                  <a:gd name="T48" fmla="*/ 576 w 669"/>
                  <a:gd name="T49" fmla="*/ 447 h 827"/>
                  <a:gd name="T50" fmla="*/ 551 w 669"/>
                  <a:gd name="T51" fmla="*/ 482 h 827"/>
                  <a:gd name="T52" fmla="*/ 526 w 669"/>
                  <a:gd name="T53" fmla="*/ 520 h 827"/>
                  <a:gd name="T54" fmla="*/ 503 w 669"/>
                  <a:gd name="T55" fmla="*/ 557 h 827"/>
                  <a:gd name="T56" fmla="*/ 480 w 669"/>
                  <a:gd name="T57" fmla="*/ 593 h 827"/>
                  <a:gd name="T58" fmla="*/ 453 w 669"/>
                  <a:gd name="T59" fmla="*/ 639 h 827"/>
                  <a:gd name="T60" fmla="*/ 469 w 669"/>
                  <a:gd name="T61" fmla="*/ 431 h 827"/>
                  <a:gd name="T62" fmla="*/ 398 w 669"/>
                  <a:gd name="T63" fmla="*/ 454 h 827"/>
                  <a:gd name="T64" fmla="*/ 355 w 669"/>
                  <a:gd name="T65" fmla="*/ 475 h 827"/>
                  <a:gd name="T66" fmla="*/ 294 w 669"/>
                  <a:gd name="T67" fmla="*/ 509 h 827"/>
                  <a:gd name="T68" fmla="*/ 246 w 669"/>
                  <a:gd name="T69" fmla="*/ 539 h 827"/>
                  <a:gd name="T70" fmla="*/ 208 w 669"/>
                  <a:gd name="T71" fmla="*/ 563 h 827"/>
                  <a:gd name="T72" fmla="*/ 167 w 669"/>
                  <a:gd name="T73" fmla="*/ 595 h 827"/>
                  <a:gd name="T74" fmla="*/ 132 w 669"/>
                  <a:gd name="T75" fmla="*/ 631 h 827"/>
                  <a:gd name="T76" fmla="*/ 94 w 669"/>
                  <a:gd name="T77" fmla="*/ 675 h 827"/>
                  <a:gd name="T78" fmla="*/ 60 w 669"/>
                  <a:gd name="T79" fmla="*/ 727 h 827"/>
                  <a:gd name="T80" fmla="*/ 28 w 669"/>
                  <a:gd name="T81" fmla="*/ 782 h 8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69"/>
                  <a:gd name="T124" fmla="*/ 0 h 827"/>
                  <a:gd name="T125" fmla="*/ 669 w 669"/>
                  <a:gd name="T126" fmla="*/ 827 h 8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69" h="827">
                    <a:moveTo>
                      <a:pt x="0" y="827"/>
                    </a:moveTo>
                    <a:lnTo>
                      <a:pt x="16" y="775"/>
                    </a:lnTo>
                    <a:lnTo>
                      <a:pt x="26" y="750"/>
                    </a:lnTo>
                    <a:lnTo>
                      <a:pt x="37" y="720"/>
                    </a:lnTo>
                    <a:lnTo>
                      <a:pt x="50" y="691"/>
                    </a:lnTo>
                    <a:lnTo>
                      <a:pt x="62" y="663"/>
                    </a:lnTo>
                    <a:lnTo>
                      <a:pt x="76" y="638"/>
                    </a:lnTo>
                    <a:lnTo>
                      <a:pt x="91" y="614"/>
                    </a:lnTo>
                    <a:lnTo>
                      <a:pt x="105" y="588"/>
                    </a:lnTo>
                    <a:lnTo>
                      <a:pt x="126" y="557"/>
                    </a:lnTo>
                    <a:lnTo>
                      <a:pt x="146" y="531"/>
                    </a:lnTo>
                    <a:lnTo>
                      <a:pt x="166" y="504"/>
                    </a:lnTo>
                    <a:lnTo>
                      <a:pt x="189" y="477"/>
                    </a:lnTo>
                    <a:lnTo>
                      <a:pt x="212" y="450"/>
                    </a:lnTo>
                    <a:lnTo>
                      <a:pt x="237" y="425"/>
                    </a:lnTo>
                    <a:lnTo>
                      <a:pt x="258" y="404"/>
                    </a:lnTo>
                    <a:lnTo>
                      <a:pt x="282" y="381"/>
                    </a:lnTo>
                    <a:lnTo>
                      <a:pt x="303" y="361"/>
                    </a:lnTo>
                    <a:lnTo>
                      <a:pt x="328" y="340"/>
                    </a:lnTo>
                    <a:lnTo>
                      <a:pt x="351" y="318"/>
                    </a:lnTo>
                    <a:lnTo>
                      <a:pt x="378" y="298"/>
                    </a:lnTo>
                    <a:lnTo>
                      <a:pt x="401" y="279"/>
                    </a:lnTo>
                    <a:lnTo>
                      <a:pt x="430" y="261"/>
                    </a:lnTo>
                    <a:lnTo>
                      <a:pt x="457" y="245"/>
                    </a:lnTo>
                    <a:lnTo>
                      <a:pt x="482" y="229"/>
                    </a:lnTo>
                    <a:lnTo>
                      <a:pt x="506" y="218"/>
                    </a:lnTo>
                    <a:lnTo>
                      <a:pt x="528" y="209"/>
                    </a:lnTo>
                    <a:lnTo>
                      <a:pt x="549" y="204"/>
                    </a:lnTo>
                    <a:lnTo>
                      <a:pt x="601" y="0"/>
                    </a:lnTo>
                    <a:lnTo>
                      <a:pt x="603" y="33"/>
                    </a:lnTo>
                    <a:lnTo>
                      <a:pt x="603" y="68"/>
                    </a:lnTo>
                    <a:lnTo>
                      <a:pt x="605" y="99"/>
                    </a:lnTo>
                    <a:lnTo>
                      <a:pt x="605" y="120"/>
                    </a:lnTo>
                    <a:lnTo>
                      <a:pt x="608" y="145"/>
                    </a:lnTo>
                    <a:lnTo>
                      <a:pt x="612" y="166"/>
                    </a:lnTo>
                    <a:lnTo>
                      <a:pt x="614" y="186"/>
                    </a:lnTo>
                    <a:lnTo>
                      <a:pt x="621" y="206"/>
                    </a:lnTo>
                    <a:lnTo>
                      <a:pt x="626" y="227"/>
                    </a:lnTo>
                    <a:lnTo>
                      <a:pt x="633" y="252"/>
                    </a:lnTo>
                    <a:lnTo>
                      <a:pt x="642" y="277"/>
                    </a:lnTo>
                    <a:lnTo>
                      <a:pt x="649" y="298"/>
                    </a:lnTo>
                    <a:lnTo>
                      <a:pt x="660" y="323"/>
                    </a:lnTo>
                    <a:lnTo>
                      <a:pt x="669" y="343"/>
                    </a:lnTo>
                    <a:lnTo>
                      <a:pt x="656" y="356"/>
                    </a:lnTo>
                    <a:lnTo>
                      <a:pt x="642" y="368"/>
                    </a:lnTo>
                    <a:lnTo>
                      <a:pt x="630" y="381"/>
                    </a:lnTo>
                    <a:lnTo>
                      <a:pt x="615" y="398"/>
                    </a:lnTo>
                    <a:lnTo>
                      <a:pt x="601" y="415"/>
                    </a:lnTo>
                    <a:lnTo>
                      <a:pt x="589" y="431"/>
                    </a:lnTo>
                    <a:lnTo>
                      <a:pt x="576" y="447"/>
                    </a:lnTo>
                    <a:lnTo>
                      <a:pt x="564" y="465"/>
                    </a:lnTo>
                    <a:lnTo>
                      <a:pt x="551" y="482"/>
                    </a:lnTo>
                    <a:lnTo>
                      <a:pt x="539" y="502"/>
                    </a:lnTo>
                    <a:lnTo>
                      <a:pt x="526" y="520"/>
                    </a:lnTo>
                    <a:lnTo>
                      <a:pt x="514" y="536"/>
                    </a:lnTo>
                    <a:lnTo>
                      <a:pt x="503" y="557"/>
                    </a:lnTo>
                    <a:lnTo>
                      <a:pt x="490" y="575"/>
                    </a:lnTo>
                    <a:lnTo>
                      <a:pt x="480" y="593"/>
                    </a:lnTo>
                    <a:lnTo>
                      <a:pt x="467" y="613"/>
                    </a:lnTo>
                    <a:lnTo>
                      <a:pt x="453" y="639"/>
                    </a:lnTo>
                    <a:lnTo>
                      <a:pt x="498" y="427"/>
                    </a:lnTo>
                    <a:lnTo>
                      <a:pt x="469" y="431"/>
                    </a:lnTo>
                    <a:lnTo>
                      <a:pt x="444" y="440"/>
                    </a:lnTo>
                    <a:lnTo>
                      <a:pt x="398" y="454"/>
                    </a:lnTo>
                    <a:lnTo>
                      <a:pt x="376" y="466"/>
                    </a:lnTo>
                    <a:lnTo>
                      <a:pt x="355" y="475"/>
                    </a:lnTo>
                    <a:lnTo>
                      <a:pt x="315" y="497"/>
                    </a:lnTo>
                    <a:lnTo>
                      <a:pt x="294" y="509"/>
                    </a:lnTo>
                    <a:lnTo>
                      <a:pt x="267" y="523"/>
                    </a:lnTo>
                    <a:lnTo>
                      <a:pt x="246" y="539"/>
                    </a:lnTo>
                    <a:lnTo>
                      <a:pt x="226" y="550"/>
                    </a:lnTo>
                    <a:lnTo>
                      <a:pt x="208" y="563"/>
                    </a:lnTo>
                    <a:lnTo>
                      <a:pt x="189" y="579"/>
                    </a:lnTo>
                    <a:lnTo>
                      <a:pt x="167" y="595"/>
                    </a:lnTo>
                    <a:lnTo>
                      <a:pt x="149" y="614"/>
                    </a:lnTo>
                    <a:lnTo>
                      <a:pt x="132" y="631"/>
                    </a:lnTo>
                    <a:lnTo>
                      <a:pt x="112" y="656"/>
                    </a:lnTo>
                    <a:lnTo>
                      <a:pt x="94" y="675"/>
                    </a:lnTo>
                    <a:lnTo>
                      <a:pt x="78" y="702"/>
                    </a:lnTo>
                    <a:lnTo>
                      <a:pt x="60" y="727"/>
                    </a:lnTo>
                    <a:lnTo>
                      <a:pt x="44" y="754"/>
                    </a:lnTo>
                    <a:lnTo>
                      <a:pt x="28" y="782"/>
                    </a:lnTo>
                    <a:lnTo>
                      <a:pt x="0" y="827"/>
                    </a:lnTo>
                  </a:path>
                </a:pathLst>
              </a:custGeom>
              <a:noFill/>
              <a:ln w="6985">
                <a:solidFill>
                  <a:srgbClr val="000000"/>
                </a:solidFill>
                <a:prstDash val="solid"/>
                <a:round/>
                <a:headEnd/>
                <a:tailEnd/>
              </a:ln>
            </p:spPr>
            <p:txBody>
              <a:bodyPr/>
              <a:lstStyle/>
              <a:p>
                <a:endParaRPr lang="en-US" dirty="0"/>
              </a:p>
            </p:txBody>
          </p:sp>
        </p:grpSp>
        <p:grpSp>
          <p:nvGrpSpPr>
            <p:cNvPr id="20502" name="Group 42"/>
            <p:cNvGrpSpPr>
              <a:grpSpLocks/>
            </p:cNvGrpSpPr>
            <p:nvPr/>
          </p:nvGrpSpPr>
          <p:grpSpPr bwMode="auto">
            <a:xfrm>
              <a:off x="4857750" y="3048000"/>
              <a:ext cx="628650" cy="280988"/>
              <a:chOff x="7093" y="5370"/>
              <a:chExt cx="991" cy="443"/>
            </a:xfrm>
          </p:grpSpPr>
          <p:sp>
            <p:nvSpPr>
              <p:cNvPr id="20520" name="Freeform 43"/>
              <p:cNvSpPr>
                <a:spLocks/>
              </p:cNvSpPr>
              <p:nvPr/>
            </p:nvSpPr>
            <p:spPr bwMode="auto">
              <a:xfrm>
                <a:off x="7093" y="5370"/>
                <a:ext cx="991" cy="443"/>
              </a:xfrm>
              <a:custGeom>
                <a:avLst/>
                <a:gdLst>
                  <a:gd name="T0" fmla="*/ 54 w 991"/>
                  <a:gd name="T1" fmla="*/ 2 h 443"/>
                  <a:gd name="T2" fmla="*/ 113 w 991"/>
                  <a:gd name="T3" fmla="*/ 0 h 443"/>
                  <a:gd name="T4" fmla="*/ 173 w 991"/>
                  <a:gd name="T5" fmla="*/ 2 h 443"/>
                  <a:gd name="T6" fmla="*/ 230 w 991"/>
                  <a:gd name="T7" fmla="*/ 9 h 443"/>
                  <a:gd name="T8" fmla="*/ 296 w 991"/>
                  <a:gd name="T9" fmla="*/ 21 h 443"/>
                  <a:gd name="T10" fmla="*/ 361 w 991"/>
                  <a:gd name="T11" fmla="*/ 37 h 443"/>
                  <a:gd name="T12" fmla="*/ 427 w 991"/>
                  <a:gd name="T13" fmla="*/ 61 h 443"/>
                  <a:gd name="T14" fmla="*/ 487 w 991"/>
                  <a:gd name="T15" fmla="*/ 87 h 443"/>
                  <a:gd name="T16" fmla="*/ 544 w 991"/>
                  <a:gd name="T17" fmla="*/ 111 h 443"/>
                  <a:gd name="T18" fmla="*/ 602 w 991"/>
                  <a:gd name="T19" fmla="*/ 139 h 443"/>
                  <a:gd name="T20" fmla="*/ 657 w 991"/>
                  <a:gd name="T21" fmla="*/ 171 h 443"/>
                  <a:gd name="T22" fmla="*/ 710 w 991"/>
                  <a:gd name="T23" fmla="*/ 209 h 443"/>
                  <a:gd name="T24" fmla="*/ 753 w 991"/>
                  <a:gd name="T25" fmla="*/ 246 h 443"/>
                  <a:gd name="T26" fmla="*/ 782 w 991"/>
                  <a:gd name="T27" fmla="*/ 282 h 443"/>
                  <a:gd name="T28" fmla="*/ 962 w 991"/>
                  <a:gd name="T29" fmla="*/ 268 h 443"/>
                  <a:gd name="T30" fmla="*/ 901 w 991"/>
                  <a:gd name="T31" fmla="*/ 293 h 443"/>
                  <a:gd name="T32" fmla="*/ 859 w 991"/>
                  <a:gd name="T33" fmla="*/ 312 h 443"/>
                  <a:gd name="T34" fmla="*/ 825 w 991"/>
                  <a:gd name="T35" fmla="*/ 334 h 443"/>
                  <a:gd name="T36" fmla="*/ 791 w 991"/>
                  <a:gd name="T37" fmla="*/ 361 h 443"/>
                  <a:gd name="T38" fmla="*/ 750 w 991"/>
                  <a:gd name="T39" fmla="*/ 394 h 443"/>
                  <a:gd name="T40" fmla="*/ 714 w 991"/>
                  <a:gd name="T41" fmla="*/ 428 h 443"/>
                  <a:gd name="T42" fmla="*/ 682 w 991"/>
                  <a:gd name="T43" fmla="*/ 437 h 443"/>
                  <a:gd name="T44" fmla="*/ 648 w 991"/>
                  <a:gd name="T45" fmla="*/ 423 h 443"/>
                  <a:gd name="T46" fmla="*/ 607 w 991"/>
                  <a:gd name="T47" fmla="*/ 407 h 443"/>
                  <a:gd name="T48" fmla="*/ 568 w 991"/>
                  <a:gd name="T49" fmla="*/ 398 h 443"/>
                  <a:gd name="T50" fmla="*/ 525 w 991"/>
                  <a:gd name="T51" fmla="*/ 387 h 443"/>
                  <a:gd name="T52" fmla="*/ 482 w 991"/>
                  <a:gd name="T53" fmla="*/ 378 h 443"/>
                  <a:gd name="T54" fmla="*/ 437 w 991"/>
                  <a:gd name="T55" fmla="*/ 369 h 443"/>
                  <a:gd name="T56" fmla="*/ 396 w 991"/>
                  <a:gd name="T57" fmla="*/ 362 h 443"/>
                  <a:gd name="T58" fmla="*/ 343 w 991"/>
                  <a:gd name="T59" fmla="*/ 355 h 443"/>
                  <a:gd name="T60" fmla="*/ 543 w 991"/>
                  <a:gd name="T61" fmla="*/ 291 h 443"/>
                  <a:gd name="T62" fmla="*/ 495 w 991"/>
                  <a:gd name="T63" fmla="*/ 236 h 443"/>
                  <a:gd name="T64" fmla="*/ 457 w 991"/>
                  <a:gd name="T65" fmla="*/ 202 h 443"/>
                  <a:gd name="T66" fmla="*/ 403 w 991"/>
                  <a:gd name="T67" fmla="*/ 159 h 443"/>
                  <a:gd name="T68" fmla="*/ 359 w 991"/>
                  <a:gd name="T69" fmla="*/ 125 h 443"/>
                  <a:gd name="T70" fmla="*/ 321 w 991"/>
                  <a:gd name="T71" fmla="*/ 100 h 443"/>
                  <a:gd name="T72" fmla="*/ 277 w 991"/>
                  <a:gd name="T73" fmla="*/ 75 h 443"/>
                  <a:gd name="T74" fmla="*/ 230 w 991"/>
                  <a:gd name="T75" fmla="*/ 54 h 443"/>
                  <a:gd name="T76" fmla="*/ 175 w 991"/>
                  <a:gd name="T77" fmla="*/ 36 h 443"/>
                  <a:gd name="T78" fmla="*/ 114 w 991"/>
                  <a:gd name="T79" fmla="*/ 25 h 443"/>
                  <a:gd name="T80" fmla="*/ 52 w 991"/>
                  <a:gd name="T81" fmla="*/ 14 h 4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1"/>
                  <a:gd name="T124" fmla="*/ 0 h 443"/>
                  <a:gd name="T125" fmla="*/ 991 w 991"/>
                  <a:gd name="T126" fmla="*/ 443 h 4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1" h="443">
                    <a:moveTo>
                      <a:pt x="0" y="5"/>
                    </a:moveTo>
                    <a:lnTo>
                      <a:pt x="54" y="2"/>
                    </a:lnTo>
                    <a:lnTo>
                      <a:pt x="80" y="0"/>
                    </a:lnTo>
                    <a:lnTo>
                      <a:pt x="113" y="0"/>
                    </a:lnTo>
                    <a:lnTo>
                      <a:pt x="143" y="0"/>
                    </a:lnTo>
                    <a:lnTo>
                      <a:pt x="173" y="2"/>
                    </a:lnTo>
                    <a:lnTo>
                      <a:pt x="204" y="4"/>
                    </a:lnTo>
                    <a:lnTo>
                      <a:pt x="230" y="9"/>
                    </a:lnTo>
                    <a:lnTo>
                      <a:pt x="261" y="14"/>
                    </a:lnTo>
                    <a:lnTo>
                      <a:pt x="296" y="21"/>
                    </a:lnTo>
                    <a:lnTo>
                      <a:pt x="330" y="30"/>
                    </a:lnTo>
                    <a:lnTo>
                      <a:pt x="361" y="37"/>
                    </a:lnTo>
                    <a:lnTo>
                      <a:pt x="395" y="50"/>
                    </a:lnTo>
                    <a:lnTo>
                      <a:pt x="427" y="61"/>
                    </a:lnTo>
                    <a:lnTo>
                      <a:pt x="461" y="75"/>
                    </a:lnTo>
                    <a:lnTo>
                      <a:pt x="487" y="87"/>
                    </a:lnTo>
                    <a:lnTo>
                      <a:pt x="518" y="98"/>
                    </a:lnTo>
                    <a:lnTo>
                      <a:pt x="544" y="111"/>
                    </a:lnTo>
                    <a:lnTo>
                      <a:pt x="573" y="127"/>
                    </a:lnTo>
                    <a:lnTo>
                      <a:pt x="602" y="139"/>
                    </a:lnTo>
                    <a:lnTo>
                      <a:pt x="632" y="159"/>
                    </a:lnTo>
                    <a:lnTo>
                      <a:pt x="657" y="171"/>
                    </a:lnTo>
                    <a:lnTo>
                      <a:pt x="684" y="193"/>
                    </a:lnTo>
                    <a:lnTo>
                      <a:pt x="710" y="209"/>
                    </a:lnTo>
                    <a:lnTo>
                      <a:pt x="734" y="227"/>
                    </a:lnTo>
                    <a:lnTo>
                      <a:pt x="753" y="246"/>
                    </a:lnTo>
                    <a:lnTo>
                      <a:pt x="769" y="264"/>
                    </a:lnTo>
                    <a:lnTo>
                      <a:pt x="782" y="282"/>
                    </a:lnTo>
                    <a:lnTo>
                      <a:pt x="991" y="253"/>
                    </a:lnTo>
                    <a:lnTo>
                      <a:pt x="962" y="268"/>
                    </a:lnTo>
                    <a:lnTo>
                      <a:pt x="928" y="280"/>
                    </a:lnTo>
                    <a:lnTo>
                      <a:pt x="901" y="293"/>
                    </a:lnTo>
                    <a:lnTo>
                      <a:pt x="880" y="302"/>
                    </a:lnTo>
                    <a:lnTo>
                      <a:pt x="859" y="312"/>
                    </a:lnTo>
                    <a:lnTo>
                      <a:pt x="841" y="323"/>
                    </a:lnTo>
                    <a:lnTo>
                      <a:pt x="825" y="334"/>
                    </a:lnTo>
                    <a:lnTo>
                      <a:pt x="807" y="348"/>
                    </a:lnTo>
                    <a:lnTo>
                      <a:pt x="791" y="361"/>
                    </a:lnTo>
                    <a:lnTo>
                      <a:pt x="771" y="377"/>
                    </a:lnTo>
                    <a:lnTo>
                      <a:pt x="750" y="394"/>
                    </a:lnTo>
                    <a:lnTo>
                      <a:pt x="734" y="409"/>
                    </a:lnTo>
                    <a:lnTo>
                      <a:pt x="714" y="428"/>
                    </a:lnTo>
                    <a:lnTo>
                      <a:pt x="698" y="443"/>
                    </a:lnTo>
                    <a:lnTo>
                      <a:pt x="682" y="437"/>
                    </a:lnTo>
                    <a:lnTo>
                      <a:pt x="666" y="430"/>
                    </a:lnTo>
                    <a:lnTo>
                      <a:pt x="648" y="423"/>
                    </a:lnTo>
                    <a:lnTo>
                      <a:pt x="627" y="414"/>
                    </a:lnTo>
                    <a:lnTo>
                      <a:pt x="607" y="407"/>
                    </a:lnTo>
                    <a:lnTo>
                      <a:pt x="587" y="402"/>
                    </a:lnTo>
                    <a:lnTo>
                      <a:pt x="568" y="398"/>
                    </a:lnTo>
                    <a:lnTo>
                      <a:pt x="546" y="391"/>
                    </a:lnTo>
                    <a:lnTo>
                      <a:pt x="525" y="387"/>
                    </a:lnTo>
                    <a:lnTo>
                      <a:pt x="502" y="382"/>
                    </a:lnTo>
                    <a:lnTo>
                      <a:pt x="482" y="378"/>
                    </a:lnTo>
                    <a:lnTo>
                      <a:pt x="461" y="373"/>
                    </a:lnTo>
                    <a:lnTo>
                      <a:pt x="437" y="369"/>
                    </a:lnTo>
                    <a:lnTo>
                      <a:pt x="418" y="366"/>
                    </a:lnTo>
                    <a:lnTo>
                      <a:pt x="396" y="362"/>
                    </a:lnTo>
                    <a:lnTo>
                      <a:pt x="373" y="359"/>
                    </a:lnTo>
                    <a:lnTo>
                      <a:pt x="343" y="355"/>
                    </a:lnTo>
                    <a:lnTo>
                      <a:pt x="557" y="318"/>
                    </a:lnTo>
                    <a:lnTo>
                      <a:pt x="543" y="291"/>
                    </a:lnTo>
                    <a:lnTo>
                      <a:pt x="525" y="271"/>
                    </a:lnTo>
                    <a:lnTo>
                      <a:pt x="495" y="236"/>
                    </a:lnTo>
                    <a:lnTo>
                      <a:pt x="475" y="220"/>
                    </a:lnTo>
                    <a:lnTo>
                      <a:pt x="457" y="202"/>
                    </a:lnTo>
                    <a:lnTo>
                      <a:pt x="423" y="175"/>
                    </a:lnTo>
                    <a:lnTo>
                      <a:pt x="403" y="159"/>
                    </a:lnTo>
                    <a:lnTo>
                      <a:pt x="380" y="139"/>
                    </a:lnTo>
                    <a:lnTo>
                      <a:pt x="359" y="125"/>
                    </a:lnTo>
                    <a:lnTo>
                      <a:pt x="341" y="112"/>
                    </a:lnTo>
                    <a:lnTo>
                      <a:pt x="321" y="100"/>
                    </a:lnTo>
                    <a:lnTo>
                      <a:pt x="300" y="87"/>
                    </a:lnTo>
                    <a:lnTo>
                      <a:pt x="277" y="75"/>
                    </a:lnTo>
                    <a:lnTo>
                      <a:pt x="254" y="64"/>
                    </a:lnTo>
                    <a:lnTo>
                      <a:pt x="230" y="54"/>
                    </a:lnTo>
                    <a:lnTo>
                      <a:pt x="200" y="45"/>
                    </a:lnTo>
                    <a:lnTo>
                      <a:pt x="175" y="36"/>
                    </a:lnTo>
                    <a:lnTo>
                      <a:pt x="145" y="30"/>
                    </a:lnTo>
                    <a:lnTo>
                      <a:pt x="114" y="25"/>
                    </a:lnTo>
                    <a:lnTo>
                      <a:pt x="84" y="18"/>
                    </a:lnTo>
                    <a:lnTo>
                      <a:pt x="52" y="14"/>
                    </a:lnTo>
                    <a:lnTo>
                      <a:pt x="0" y="5"/>
                    </a:lnTo>
                    <a:close/>
                  </a:path>
                </a:pathLst>
              </a:custGeom>
              <a:solidFill>
                <a:srgbClr val="FF0000"/>
              </a:solidFill>
              <a:ln w="9525">
                <a:noFill/>
                <a:round/>
                <a:headEnd/>
                <a:tailEnd/>
              </a:ln>
            </p:spPr>
            <p:txBody>
              <a:bodyPr/>
              <a:lstStyle/>
              <a:p>
                <a:endParaRPr lang="en-US" dirty="0"/>
              </a:p>
            </p:txBody>
          </p:sp>
          <p:sp>
            <p:nvSpPr>
              <p:cNvPr id="20521" name="Freeform 44"/>
              <p:cNvSpPr>
                <a:spLocks/>
              </p:cNvSpPr>
              <p:nvPr/>
            </p:nvSpPr>
            <p:spPr bwMode="auto">
              <a:xfrm>
                <a:off x="7093" y="5370"/>
                <a:ext cx="991" cy="443"/>
              </a:xfrm>
              <a:custGeom>
                <a:avLst/>
                <a:gdLst>
                  <a:gd name="T0" fmla="*/ 54 w 991"/>
                  <a:gd name="T1" fmla="*/ 2 h 443"/>
                  <a:gd name="T2" fmla="*/ 113 w 991"/>
                  <a:gd name="T3" fmla="*/ 0 h 443"/>
                  <a:gd name="T4" fmla="*/ 173 w 991"/>
                  <a:gd name="T5" fmla="*/ 2 h 443"/>
                  <a:gd name="T6" fmla="*/ 230 w 991"/>
                  <a:gd name="T7" fmla="*/ 9 h 443"/>
                  <a:gd name="T8" fmla="*/ 296 w 991"/>
                  <a:gd name="T9" fmla="*/ 21 h 443"/>
                  <a:gd name="T10" fmla="*/ 361 w 991"/>
                  <a:gd name="T11" fmla="*/ 37 h 443"/>
                  <a:gd name="T12" fmla="*/ 427 w 991"/>
                  <a:gd name="T13" fmla="*/ 61 h 443"/>
                  <a:gd name="T14" fmla="*/ 487 w 991"/>
                  <a:gd name="T15" fmla="*/ 87 h 443"/>
                  <a:gd name="T16" fmla="*/ 544 w 991"/>
                  <a:gd name="T17" fmla="*/ 111 h 443"/>
                  <a:gd name="T18" fmla="*/ 602 w 991"/>
                  <a:gd name="T19" fmla="*/ 139 h 443"/>
                  <a:gd name="T20" fmla="*/ 657 w 991"/>
                  <a:gd name="T21" fmla="*/ 171 h 443"/>
                  <a:gd name="T22" fmla="*/ 710 w 991"/>
                  <a:gd name="T23" fmla="*/ 209 h 443"/>
                  <a:gd name="T24" fmla="*/ 753 w 991"/>
                  <a:gd name="T25" fmla="*/ 246 h 443"/>
                  <a:gd name="T26" fmla="*/ 782 w 991"/>
                  <a:gd name="T27" fmla="*/ 282 h 443"/>
                  <a:gd name="T28" fmla="*/ 962 w 991"/>
                  <a:gd name="T29" fmla="*/ 268 h 443"/>
                  <a:gd name="T30" fmla="*/ 901 w 991"/>
                  <a:gd name="T31" fmla="*/ 293 h 443"/>
                  <a:gd name="T32" fmla="*/ 859 w 991"/>
                  <a:gd name="T33" fmla="*/ 312 h 443"/>
                  <a:gd name="T34" fmla="*/ 825 w 991"/>
                  <a:gd name="T35" fmla="*/ 334 h 443"/>
                  <a:gd name="T36" fmla="*/ 791 w 991"/>
                  <a:gd name="T37" fmla="*/ 361 h 443"/>
                  <a:gd name="T38" fmla="*/ 750 w 991"/>
                  <a:gd name="T39" fmla="*/ 394 h 443"/>
                  <a:gd name="T40" fmla="*/ 714 w 991"/>
                  <a:gd name="T41" fmla="*/ 428 h 443"/>
                  <a:gd name="T42" fmla="*/ 682 w 991"/>
                  <a:gd name="T43" fmla="*/ 437 h 443"/>
                  <a:gd name="T44" fmla="*/ 648 w 991"/>
                  <a:gd name="T45" fmla="*/ 423 h 443"/>
                  <a:gd name="T46" fmla="*/ 607 w 991"/>
                  <a:gd name="T47" fmla="*/ 407 h 443"/>
                  <a:gd name="T48" fmla="*/ 568 w 991"/>
                  <a:gd name="T49" fmla="*/ 398 h 443"/>
                  <a:gd name="T50" fmla="*/ 525 w 991"/>
                  <a:gd name="T51" fmla="*/ 387 h 443"/>
                  <a:gd name="T52" fmla="*/ 482 w 991"/>
                  <a:gd name="T53" fmla="*/ 378 h 443"/>
                  <a:gd name="T54" fmla="*/ 437 w 991"/>
                  <a:gd name="T55" fmla="*/ 369 h 443"/>
                  <a:gd name="T56" fmla="*/ 396 w 991"/>
                  <a:gd name="T57" fmla="*/ 362 h 443"/>
                  <a:gd name="T58" fmla="*/ 343 w 991"/>
                  <a:gd name="T59" fmla="*/ 355 h 443"/>
                  <a:gd name="T60" fmla="*/ 543 w 991"/>
                  <a:gd name="T61" fmla="*/ 291 h 443"/>
                  <a:gd name="T62" fmla="*/ 495 w 991"/>
                  <a:gd name="T63" fmla="*/ 236 h 443"/>
                  <a:gd name="T64" fmla="*/ 457 w 991"/>
                  <a:gd name="T65" fmla="*/ 202 h 443"/>
                  <a:gd name="T66" fmla="*/ 403 w 991"/>
                  <a:gd name="T67" fmla="*/ 159 h 443"/>
                  <a:gd name="T68" fmla="*/ 359 w 991"/>
                  <a:gd name="T69" fmla="*/ 125 h 443"/>
                  <a:gd name="T70" fmla="*/ 321 w 991"/>
                  <a:gd name="T71" fmla="*/ 100 h 443"/>
                  <a:gd name="T72" fmla="*/ 277 w 991"/>
                  <a:gd name="T73" fmla="*/ 75 h 443"/>
                  <a:gd name="T74" fmla="*/ 230 w 991"/>
                  <a:gd name="T75" fmla="*/ 54 h 443"/>
                  <a:gd name="T76" fmla="*/ 175 w 991"/>
                  <a:gd name="T77" fmla="*/ 36 h 443"/>
                  <a:gd name="T78" fmla="*/ 114 w 991"/>
                  <a:gd name="T79" fmla="*/ 25 h 443"/>
                  <a:gd name="T80" fmla="*/ 52 w 991"/>
                  <a:gd name="T81" fmla="*/ 14 h 4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91"/>
                  <a:gd name="T124" fmla="*/ 0 h 443"/>
                  <a:gd name="T125" fmla="*/ 991 w 991"/>
                  <a:gd name="T126" fmla="*/ 443 h 4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91" h="443">
                    <a:moveTo>
                      <a:pt x="0" y="5"/>
                    </a:moveTo>
                    <a:lnTo>
                      <a:pt x="54" y="2"/>
                    </a:lnTo>
                    <a:lnTo>
                      <a:pt x="80" y="0"/>
                    </a:lnTo>
                    <a:lnTo>
                      <a:pt x="113" y="0"/>
                    </a:lnTo>
                    <a:lnTo>
                      <a:pt x="143" y="0"/>
                    </a:lnTo>
                    <a:lnTo>
                      <a:pt x="173" y="2"/>
                    </a:lnTo>
                    <a:lnTo>
                      <a:pt x="204" y="4"/>
                    </a:lnTo>
                    <a:lnTo>
                      <a:pt x="230" y="9"/>
                    </a:lnTo>
                    <a:lnTo>
                      <a:pt x="261" y="14"/>
                    </a:lnTo>
                    <a:lnTo>
                      <a:pt x="296" y="21"/>
                    </a:lnTo>
                    <a:lnTo>
                      <a:pt x="330" y="30"/>
                    </a:lnTo>
                    <a:lnTo>
                      <a:pt x="361" y="37"/>
                    </a:lnTo>
                    <a:lnTo>
                      <a:pt x="395" y="50"/>
                    </a:lnTo>
                    <a:lnTo>
                      <a:pt x="427" y="61"/>
                    </a:lnTo>
                    <a:lnTo>
                      <a:pt x="461" y="75"/>
                    </a:lnTo>
                    <a:lnTo>
                      <a:pt x="487" y="87"/>
                    </a:lnTo>
                    <a:lnTo>
                      <a:pt x="518" y="98"/>
                    </a:lnTo>
                    <a:lnTo>
                      <a:pt x="544" y="111"/>
                    </a:lnTo>
                    <a:lnTo>
                      <a:pt x="573" y="127"/>
                    </a:lnTo>
                    <a:lnTo>
                      <a:pt x="602" y="139"/>
                    </a:lnTo>
                    <a:lnTo>
                      <a:pt x="632" y="159"/>
                    </a:lnTo>
                    <a:lnTo>
                      <a:pt x="657" y="171"/>
                    </a:lnTo>
                    <a:lnTo>
                      <a:pt x="684" y="193"/>
                    </a:lnTo>
                    <a:lnTo>
                      <a:pt x="710" y="209"/>
                    </a:lnTo>
                    <a:lnTo>
                      <a:pt x="734" y="227"/>
                    </a:lnTo>
                    <a:lnTo>
                      <a:pt x="753" y="246"/>
                    </a:lnTo>
                    <a:lnTo>
                      <a:pt x="769" y="264"/>
                    </a:lnTo>
                    <a:lnTo>
                      <a:pt x="782" y="282"/>
                    </a:lnTo>
                    <a:lnTo>
                      <a:pt x="991" y="253"/>
                    </a:lnTo>
                    <a:lnTo>
                      <a:pt x="962" y="268"/>
                    </a:lnTo>
                    <a:lnTo>
                      <a:pt x="928" y="280"/>
                    </a:lnTo>
                    <a:lnTo>
                      <a:pt x="901" y="293"/>
                    </a:lnTo>
                    <a:lnTo>
                      <a:pt x="880" y="302"/>
                    </a:lnTo>
                    <a:lnTo>
                      <a:pt x="859" y="312"/>
                    </a:lnTo>
                    <a:lnTo>
                      <a:pt x="841" y="323"/>
                    </a:lnTo>
                    <a:lnTo>
                      <a:pt x="825" y="334"/>
                    </a:lnTo>
                    <a:lnTo>
                      <a:pt x="807" y="348"/>
                    </a:lnTo>
                    <a:lnTo>
                      <a:pt x="791" y="361"/>
                    </a:lnTo>
                    <a:lnTo>
                      <a:pt x="771" y="377"/>
                    </a:lnTo>
                    <a:lnTo>
                      <a:pt x="750" y="394"/>
                    </a:lnTo>
                    <a:lnTo>
                      <a:pt x="734" y="409"/>
                    </a:lnTo>
                    <a:lnTo>
                      <a:pt x="714" y="428"/>
                    </a:lnTo>
                    <a:lnTo>
                      <a:pt x="698" y="443"/>
                    </a:lnTo>
                    <a:lnTo>
                      <a:pt x="682" y="437"/>
                    </a:lnTo>
                    <a:lnTo>
                      <a:pt x="666" y="430"/>
                    </a:lnTo>
                    <a:lnTo>
                      <a:pt x="648" y="423"/>
                    </a:lnTo>
                    <a:lnTo>
                      <a:pt x="627" y="414"/>
                    </a:lnTo>
                    <a:lnTo>
                      <a:pt x="607" y="407"/>
                    </a:lnTo>
                    <a:lnTo>
                      <a:pt x="587" y="402"/>
                    </a:lnTo>
                    <a:lnTo>
                      <a:pt x="568" y="398"/>
                    </a:lnTo>
                    <a:lnTo>
                      <a:pt x="546" y="391"/>
                    </a:lnTo>
                    <a:lnTo>
                      <a:pt x="525" y="387"/>
                    </a:lnTo>
                    <a:lnTo>
                      <a:pt x="502" y="382"/>
                    </a:lnTo>
                    <a:lnTo>
                      <a:pt x="482" y="378"/>
                    </a:lnTo>
                    <a:lnTo>
                      <a:pt x="461" y="373"/>
                    </a:lnTo>
                    <a:lnTo>
                      <a:pt x="437" y="369"/>
                    </a:lnTo>
                    <a:lnTo>
                      <a:pt x="418" y="366"/>
                    </a:lnTo>
                    <a:lnTo>
                      <a:pt x="396" y="362"/>
                    </a:lnTo>
                    <a:lnTo>
                      <a:pt x="373" y="359"/>
                    </a:lnTo>
                    <a:lnTo>
                      <a:pt x="343" y="355"/>
                    </a:lnTo>
                    <a:lnTo>
                      <a:pt x="557" y="318"/>
                    </a:lnTo>
                    <a:lnTo>
                      <a:pt x="543" y="291"/>
                    </a:lnTo>
                    <a:lnTo>
                      <a:pt x="525" y="271"/>
                    </a:lnTo>
                    <a:lnTo>
                      <a:pt x="495" y="236"/>
                    </a:lnTo>
                    <a:lnTo>
                      <a:pt x="475" y="220"/>
                    </a:lnTo>
                    <a:lnTo>
                      <a:pt x="457" y="202"/>
                    </a:lnTo>
                    <a:lnTo>
                      <a:pt x="423" y="175"/>
                    </a:lnTo>
                    <a:lnTo>
                      <a:pt x="403" y="159"/>
                    </a:lnTo>
                    <a:lnTo>
                      <a:pt x="380" y="139"/>
                    </a:lnTo>
                    <a:lnTo>
                      <a:pt x="359" y="125"/>
                    </a:lnTo>
                    <a:lnTo>
                      <a:pt x="341" y="112"/>
                    </a:lnTo>
                    <a:lnTo>
                      <a:pt x="321" y="100"/>
                    </a:lnTo>
                    <a:lnTo>
                      <a:pt x="300" y="87"/>
                    </a:lnTo>
                    <a:lnTo>
                      <a:pt x="277" y="75"/>
                    </a:lnTo>
                    <a:lnTo>
                      <a:pt x="254" y="64"/>
                    </a:lnTo>
                    <a:lnTo>
                      <a:pt x="230" y="54"/>
                    </a:lnTo>
                    <a:lnTo>
                      <a:pt x="200" y="45"/>
                    </a:lnTo>
                    <a:lnTo>
                      <a:pt x="175" y="36"/>
                    </a:lnTo>
                    <a:lnTo>
                      <a:pt x="145" y="30"/>
                    </a:lnTo>
                    <a:lnTo>
                      <a:pt x="114" y="25"/>
                    </a:lnTo>
                    <a:lnTo>
                      <a:pt x="84" y="18"/>
                    </a:lnTo>
                    <a:lnTo>
                      <a:pt x="52" y="14"/>
                    </a:lnTo>
                    <a:lnTo>
                      <a:pt x="0" y="5"/>
                    </a:lnTo>
                  </a:path>
                </a:pathLst>
              </a:custGeom>
              <a:noFill/>
              <a:ln w="6985">
                <a:solidFill>
                  <a:srgbClr val="000000"/>
                </a:solidFill>
                <a:prstDash val="solid"/>
                <a:round/>
                <a:headEnd/>
                <a:tailEnd/>
              </a:ln>
            </p:spPr>
            <p:txBody>
              <a:bodyPr/>
              <a:lstStyle/>
              <a:p>
                <a:endParaRPr lang="en-US" dirty="0"/>
              </a:p>
            </p:txBody>
          </p:sp>
        </p:grpSp>
        <p:grpSp>
          <p:nvGrpSpPr>
            <p:cNvPr id="20503" name="Group 45"/>
            <p:cNvGrpSpPr>
              <a:grpSpLocks/>
            </p:cNvGrpSpPr>
            <p:nvPr/>
          </p:nvGrpSpPr>
          <p:grpSpPr bwMode="auto">
            <a:xfrm>
              <a:off x="5267325" y="3869641"/>
              <a:ext cx="219075" cy="641350"/>
              <a:chOff x="7627" y="6320"/>
              <a:chExt cx="344" cy="1010"/>
            </a:xfrm>
          </p:grpSpPr>
          <p:sp>
            <p:nvSpPr>
              <p:cNvPr id="20518" name="Freeform 46"/>
              <p:cNvSpPr>
                <a:spLocks/>
              </p:cNvSpPr>
              <p:nvPr/>
            </p:nvSpPr>
            <p:spPr bwMode="auto">
              <a:xfrm>
                <a:off x="7627" y="6320"/>
                <a:ext cx="344" cy="1010"/>
              </a:xfrm>
              <a:custGeom>
                <a:avLst/>
                <a:gdLst>
                  <a:gd name="T0" fmla="*/ 216 w 344"/>
                  <a:gd name="T1" fmla="*/ 48 h 1010"/>
                  <a:gd name="T2" fmla="*/ 239 w 344"/>
                  <a:gd name="T3" fmla="*/ 101 h 1010"/>
                  <a:gd name="T4" fmla="*/ 262 w 344"/>
                  <a:gd name="T5" fmla="*/ 159 h 1010"/>
                  <a:gd name="T6" fmla="*/ 276 w 344"/>
                  <a:gd name="T7" fmla="*/ 214 h 1010"/>
                  <a:gd name="T8" fmla="*/ 291 w 344"/>
                  <a:gd name="T9" fmla="*/ 280 h 1010"/>
                  <a:gd name="T10" fmla="*/ 300 w 344"/>
                  <a:gd name="T11" fmla="*/ 344 h 1010"/>
                  <a:gd name="T12" fmla="*/ 305 w 344"/>
                  <a:gd name="T13" fmla="*/ 416 h 1010"/>
                  <a:gd name="T14" fmla="*/ 305 w 344"/>
                  <a:gd name="T15" fmla="*/ 482 h 1010"/>
                  <a:gd name="T16" fmla="*/ 303 w 344"/>
                  <a:gd name="T17" fmla="*/ 542 h 1010"/>
                  <a:gd name="T18" fmla="*/ 300 w 344"/>
                  <a:gd name="T19" fmla="*/ 607 h 1010"/>
                  <a:gd name="T20" fmla="*/ 291 w 344"/>
                  <a:gd name="T21" fmla="*/ 671 h 1010"/>
                  <a:gd name="T22" fmla="*/ 276 w 344"/>
                  <a:gd name="T23" fmla="*/ 733 h 1010"/>
                  <a:gd name="T24" fmla="*/ 259 w 344"/>
                  <a:gd name="T25" fmla="*/ 789 h 1010"/>
                  <a:gd name="T26" fmla="*/ 239 w 344"/>
                  <a:gd name="T27" fmla="*/ 828 h 1010"/>
                  <a:gd name="T28" fmla="*/ 321 w 344"/>
                  <a:gd name="T29" fmla="*/ 989 h 1010"/>
                  <a:gd name="T30" fmla="*/ 273 w 344"/>
                  <a:gd name="T31" fmla="*/ 942 h 1010"/>
                  <a:gd name="T32" fmla="*/ 239 w 344"/>
                  <a:gd name="T33" fmla="*/ 910 h 1010"/>
                  <a:gd name="T34" fmla="*/ 205 w 344"/>
                  <a:gd name="T35" fmla="*/ 887 h 1010"/>
                  <a:gd name="T36" fmla="*/ 168 w 344"/>
                  <a:gd name="T37" fmla="*/ 865 h 1010"/>
                  <a:gd name="T38" fmla="*/ 121 w 344"/>
                  <a:gd name="T39" fmla="*/ 842 h 1010"/>
                  <a:gd name="T40" fmla="*/ 77 w 344"/>
                  <a:gd name="T41" fmla="*/ 823 h 1010"/>
                  <a:gd name="T42" fmla="*/ 55 w 344"/>
                  <a:gd name="T43" fmla="*/ 796 h 1010"/>
                  <a:gd name="T44" fmla="*/ 57 w 344"/>
                  <a:gd name="T45" fmla="*/ 758 h 1010"/>
                  <a:gd name="T46" fmla="*/ 53 w 344"/>
                  <a:gd name="T47" fmla="*/ 714 h 1010"/>
                  <a:gd name="T48" fmla="*/ 48 w 344"/>
                  <a:gd name="T49" fmla="*/ 676 h 1010"/>
                  <a:gd name="T50" fmla="*/ 41 w 344"/>
                  <a:gd name="T51" fmla="*/ 632 h 1010"/>
                  <a:gd name="T52" fmla="*/ 34 w 344"/>
                  <a:gd name="T53" fmla="*/ 587 h 1010"/>
                  <a:gd name="T54" fmla="*/ 23 w 344"/>
                  <a:gd name="T55" fmla="*/ 544 h 1010"/>
                  <a:gd name="T56" fmla="*/ 14 w 344"/>
                  <a:gd name="T57" fmla="*/ 503 h 1010"/>
                  <a:gd name="T58" fmla="*/ 0 w 344"/>
                  <a:gd name="T59" fmla="*/ 451 h 1010"/>
                  <a:gd name="T60" fmla="*/ 137 w 344"/>
                  <a:gd name="T61" fmla="*/ 610 h 1010"/>
                  <a:gd name="T62" fmla="*/ 169 w 344"/>
                  <a:gd name="T63" fmla="*/ 544 h 1010"/>
                  <a:gd name="T64" fmla="*/ 185 w 344"/>
                  <a:gd name="T65" fmla="*/ 498 h 1010"/>
                  <a:gd name="T66" fmla="*/ 205 w 344"/>
                  <a:gd name="T67" fmla="*/ 432 h 1010"/>
                  <a:gd name="T68" fmla="*/ 219 w 344"/>
                  <a:gd name="T69" fmla="*/ 376 h 1010"/>
                  <a:gd name="T70" fmla="*/ 228 w 344"/>
                  <a:gd name="T71" fmla="*/ 333 h 1010"/>
                  <a:gd name="T72" fmla="*/ 234 w 344"/>
                  <a:gd name="T73" fmla="*/ 282 h 1010"/>
                  <a:gd name="T74" fmla="*/ 235 w 344"/>
                  <a:gd name="T75" fmla="*/ 232 h 1010"/>
                  <a:gd name="T76" fmla="*/ 230 w 344"/>
                  <a:gd name="T77" fmla="*/ 173 h 1010"/>
                  <a:gd name="T78" fmla="*/ 218 w 344"/>
                  <a:gd name="T79" fmla="*/ 112 h 1010"/>
                  <a:gd name="T80" fmla="*/ 203 w 344"/>
                  <a:gd name="T81" fmla="*/ 50 h 10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4"/>
                  <a:gd name="T124" fmla="*/ 0 h 1010"/>
                  <a:gd name="T125" fmla="*/ 344 w 344"/>
                  <a:gd name="T126" fmla="*/ 1010 h 10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4" h="1010">
                    <a:moveTo>
                      <a:pt x="191" y="0"/>
                    </a:moveTo>
                    <a:lnTo>
                      <a:pt x="216" y="48"/>
                    </a:lnTo>
                    <a:lnTo>
                      <a:pt x="226" y="71"/>
                    </a:lnTo>
                    <a:lnTo>
                      <a:pt x="239" y="101"/>
                    </a:lnTo>
                    <a:lnTo>
                      <a:pt x="251" y="130"/>
                    </a:lnTo>
                    <a:lnTo>
                      <a:pt x="262" y="159"/>
                    </a:lnTo>
                    <a:lnTo>
                      <a:pt x="271" y="187"/>
                    </a:lnTo>
                    <a:lnTo>
                      <a:pt x="276" y="214"/>
                    </a:lnTo>
                    <a:lnTo>
                      <a:pt x="284" y="244"/>
                    </a:lnTo>
                    <a:lnTo>
                      <a:pt x="291" y="280"/>
                    </a:lnTo>
                    <a:lnTo>
                      <a:pt x="296" y="314"/>
                    </a:lnTo>
                    <a:lnTo>
                      <a:pt x="300" y="344"/>
                    </a:lnTo>
                    <a:lnTo>
                      <a:pt x="303" y="382"/>
                    </a:lnTo>
                    <a:lnTo>
                      <a:pt x="305" y="416"/>
                    </a:lnTo>
                    <a:lnTo>
                      <a:pt x="305" y="451"/>
                    </a:lnTo>
                    <a:lnTo>
                      <a:pt x="305" y="482"/>
                    </a:lnTo>
                    <a:lnTo>
                      <a:pt x="305" y="514"/>
                    </a:lnTo>
                    <a:lnTo>
                      <a:pt x="303" y="542"/>
                    </a:lnTo>
                    <a:lnTo>
                      <a:pt x="301" y="576"/>
                    </a:lnTo>
                    <a:lnTo>
                      <a:pt x="300" y="607"/>
                    </a:lnTo>
                    <a:lnTo>
                      <a:pt x="294" y="641"/>
                    </a:lnTo>
                    <a:lnTo>
                      <a:pt x="291" y="671"/>
                    </a:lnTo>
                    <a:lnTo>
                      <a:pt x="284" y="703"/>
                    </a:lnTo>
                    <a:lnTo>
                      <a:pt x="276" y="733"/>
                    </a:lnTo>
                    <a:lnTo>
                      <a:pt x="269" y="762"/>
                    </a:lnTo>
                    <a:lnTo>
                      <a:pt x="259" y="789"/>
                    </a:lnTo>
                    <a:lnTo>
                      <a:pt x="250" y="810"/>
                    </a:lnTo>
                    <a:lnTo>
                      <a:pt x="239" y="828"/>
                    </a:lnTo>
                    <a:lnTo>
                      <a:pt x="344" y="1010"/>
                    </a:lnTo>
                    <a:lnTo>
                      <a:pt x="321" y="989"/>
                    </a:lnTo>
                    <a:lnTo>
                      <a:pt x="296" y="962"/>
                    </a:lnTo>
                    <a:lnTo>
                      <a:pt x="273" y="942"/>
                    </a:lnTo>
                    <a:lnTo>
                      <a:pt x="257" y="926"/>
                    </a:lnTo>
                    <a:lnTo>
                      <a:pt x="239" y="910"/>
                    </a:lnTo>
                    <a:lnTo>
                      <a:pt x="221" y="899"/>
                    </a:lnTo>
                    <a:lnTo>
                      <a:pt x="205" y="887"/>
                    </a:lnTo>
                    <a:lnTo>
                      <a:pt x="187" y="876"/>
                    </a:lnTo>
                    <a:lnTo>
                      <a:pt x="168" y="865"/>
                    </a:lnTo>
                    <a:lnTo>
                      <a:pt x="144" y="855"/>
                    </a:lnTo>
                    <a:lnTo>
                      <a:pt x="121" y="842"/>
                    </a:lnTo>
                    <a:lnTo>
                      <a:pt x="102" y="832"/>
                    </a:lnTo>
                    <a:lnTo>
                      <a:pt x="77" y="823"/>
                    </a:lnTo>
                    <a:lnTo>
                      <a:pt x="57" y="814"/>
                    </a:lnTo>
                    <a:lnTo>
                      <a:pt x="55" y="796"/>
                    </a:lnTo>
                    <a:lnTo>
                      <a:pt x="57" y="776"/>
                    </a:lnTo>
                    <a:lnTo>
                      <a:pt x="57" y="758"/>
                    </a:lnTo>
                    <a:lnTo>
                      <a:pt x="55" y="737"/>
                    </a:lnTo>
                    <a:lnTo>
                      <a:pt x="53" y="714"/>
                    </a:lnTo>
                    <a:lnTo>
                      <a:pt x="52" y="694"/>
                    </a:lnTo>
                    <a:lnTo>
                      <a:pt x="48" y="676"/>
                    </a:lnTo>
                    <a:lnTo>
                      <a:pt x="46" y="653"/>
                    </a:lnTo>
                    <a:lnTo>
                      <a:pt x="41" y="632"/>
                    </a:lnTo>
                    <a:lnTo>
                      <a:pt x="37" y="608"/>
                    </a:lnTo>
                    <a:lnTo>
                      <a:pt x="34" y="587"/>
                    </a:lnTo>
                    <a:lnTo>
                      <a:pt x="30" y="567"/>
                    </a:lnTo>
                    <a:lnTo>
                      <a:pt x="23" y="544"/>
                    </a:lnTo>
                    <a:lnTo>
                      <a:pt x="19" y="525"/>
                    </a:lnTo>
                    <a:lnTo>
                      <a:pt x="14" y="503"/>
                    </a:lnTo>
                    <a:lnTo>
                      <a:pt x="10" y="480"/>
                    </a:lnTo>
                    <a:lnTo>
                      <a:pt x="0" y="451"/>
                    </a:lnTo>
                    <a:lnTo>
                      <a:pt x="118" y="633"/>
                    </a:lnTo>
                    <a:lnTo>
                      <a:pt x="137" y="610"/>
                    </a:lnTo>
                    <a:lnTo>
                      <a:pt x="148" y="587"/>
                    </a:lnTo>
                    <a:lnTo>
                      <a:pt x="169" y="544"/>
                    </a:lnTo>
                    <a:lnTo>
                      <a:pt x="176" y="521"/>
                    </a:lnTo>
                    <a:lnTo>
                      <a:pt x="185" y="498"/>
                    </a:lnTo>
                    <a:lnTo>
                      <a:pt x="198" y="457"/>
                    </a:lnTo>
                    <a:lnTo>
                      <a:pt x="205" y="432"/>
                    </a:lnTo>
                    <a:lnTo>
                      <a:pt x="214" y="403"/>
                    </a:lnTo>
                    <a:lnTo>
                      <a:pt x="219" y="376"/>
                    </a:lnTo>
                    <a:lnTo>
                      <a:pt x="225" y="355"/>
                    </a:lnTo>
                    <a:lnTo>
                      <a:pt x="228" y="333"/>
                    </a:lnTo>
                    <a:lnTo>
                      <a:pt x="232" y="309"/>
                    </a:lnTo>
                    <a:lnTo>
                      <a:pt x="234" y="282"/>
                    </a:lnTo>
                    <a:lnTo>
                      <a:pt x="234" y="257"/>
                    </a:lnTo>
                    <a:lnTo>
                      <a:pt x="235" y="232"/>
                    </a:lnTo>
                    <a:lnTo>
                      <a:pt x="232" y="200"/>
                    </a:lnTo>
                    <a:lnTo>
                      <a:pt x="230" y="173"/>
                    </a:lnTo>
                    <a:lnTo>
                      <a:pt x="223" y="142"/>
                    </a:lnTo>
                    <a:lnTo>
                      <a:pt x="218" y="112"/>
                    </a:lnTo>
                    <a:lnTo>
                      <a:pt x="212" y="82"/>
                    </a:lnTo>
                    <a:lnTo>
                      <a:pt x="203" y="50"/>
                    </a:lnTo>
                    <a:lnTo>
                      <a:pt x="191" y="0"/>
                    </a:lnTo>
                    <a:close/>
                  </a:path>
                </a:pathLst>
              </a:custGeom>
              <a:solidFill>
                <a:srgbClr val="FF0000"/>
              </a:solidFill>
              <a:ln w="9525">
                <a:noFill/>
                <a:round/>
                <a:headEnd/>
                <a:tailEnd/>
              </a:ln>
            </p:spPr>
            <p:txBody>
              <a:bodyPr/>
              <a:lstStyle/>
              <a:p>
                <a:endParaRPr lang="en-US" dirty="0"/>
              </a:p>
            </p:txBody>
          </p:sp>
          <p:sp>
            <p:nvSpPr>
              <p:cNvPr id="20519" name="Freeform 47"/>
              <p:cNvSpPr>
                <a:spLocks/>
              </p:cNvSpPr>
              <p:nvPr/>
            </p:nvSpPr>
            <p:spPr bwMode="auto">
              <a:xfrm>
                <a:off x="7627" y="6320"/>
                <a:ext cx="344" cy="1010"/>
              </a:xfrm>
              <a:custGeom>
                <a:avLst/>
                <a:gdLst>
                  <a:gd name="T0" fmla="*/ 216 w 344"/>
                  <a:gd name="T1" fmla="*/ 48 h 1010"/>
                  <a:gd name="T2" fmla="*/ 239 w 344"/>
                  <a:gd name="T3" fmla="*/ 101 h 1010"/>
                  <a:gd name="T4" fmla="*/ 262 w 344"/>
                  <a:gd name="T5" fmla="*/ 159 h 1010"/>
                  <a:gd name="T6" fmla="*/ 276 w 344"/>
                  <a:gd name="T7" fmla="*/ 214 h 1010"/>
                  <a:gd name="T8" fmla="*/ 291 w 344"/>
                  <a:gd name="T9" fmla="*/ 280 h 1010"/>
                  <a:gd name="T10" fmla="*/ 300 w 344"/>
                  <a:gd name="T11" fmla="*/ 344 h 1010"/>
                  <a:gd name="T12" fmla="*/ 305 w 344"/>
                  <a:gd name="T13" fmla="*/ 416 h 1010"/>
                  <a:gd name="T14" fmla="*/ 305 w 344"/>
                  <a:gd name="T15" fmla="*/ 482 h 1010"/>
                  <a:gd name="T16" fmla="*/ 303 w 344"/>
                  <a:gd name="T17" fmla="*/ 542 h 1010"/>
                  <a:gd name="T18" fmla="*/ 300 w 344"/>
                  <a:gd name="T19" fmla="*/ 607 h 1010"/>
                  <a:gd name="T20" fmla="*/ 291 w 344"/>
                  <a:gd name="T21" fmla="*/ 671 h 1010"/>
                  <a:gd name="T22" fmla="*/ 276 w 344"/>
                  <a:gd name="T23" fmla="*/ 733 h 1010"/>
                  <a:gd name="T24" fmla="*/ 259 w 344"/>
                  <a:gd name="T25" fmla="*/ 789 h 1010"/>
                  <a:gd name="T26" fmla="*/ 239 w 344"/>
                  <a:gd name="T27" fmla="*/ 828 h 1010"/>
                  <a:gd name="T28" fmla="*/ 321 w 344"/>
                  <a:gd name="T29" fmla="*/ 989 h 1010"/>
                  <a:gd name="T30" fmla="*/ 273 w 344"/>
                  <a:gd name="T31" fmla="*/ 942 h 1010"/>
                  <a:gd name="T32" fmla="*/ 239 w 344"/>
                  <a:gd name="T33" fmla="*/ 910 h 1010"/>
                  <a:gd name="T34" fmla="*/ 205 w 344"/>
                  <a:gd name="T35" fmla="*/ 887 h 1010"/>
                  <a:gd name="T36" fmla="*/ 168 w 344"/>
                  <a:gd name="T37" fmla="*/ 865 h 1010"/>
                  <a:gd name="T38" fmla="*/ 121 w 344"/>
                  <a:gd name="T39" fmla="*/ 842 h 1010"/>
                  <a:gd name="T40" fmla="*/ 77 w 344"/>
                  <a:gd name="T41" fmla="*/ 823 h 1010"/>
                  <a:gd name="T42" fmla="*/ 55 w 344"/>
                  <a:gd name="T43" fmla="*/ 796 h 1010"/>
                  <a:gd name="T44" fmla="*/ 57 w 344"/>
                  <a:gd name="T45" fmla="*/ 758 h 1010"/>
                  <a:gd name="T46" fmla="*/ 53 w 344"/>
                  <a:gd name="T47" fmla="*/ 714 h 1010"/>
                  <a:gd name="T48" fmla="*/ 48 w 344"/>
                  <a:gd name="T49" fmla="*/ 676 h 1010"/>
                  <a:gd name="T50" fmla="*/ 41 w 344"/>
                  <a:gd name="T51" fmla="*/ 632 h 1010"/>
                  <a:gd name="T52" fmla="*/ 34 w 344"/>
                  <a:gd name="T53" fmla="*/ 587 h 1010"/>
                  <a:gd name="T54" fmla="*/ 23 w 344"/>
                  <a:gd name="T55" fmla="*/ 544 h 1010"/>
                  <a:gd name="T56" fmla="*/ 14 w 344"/>
                  <a:gd name="T57" fmla="*/ 503 h 1010"/>
                  <a:gd name="T58" fmla="*/ 0 w 344"/>
                  <a:gd name="T59" fmla="*/ 451 h 1010"/>
                  <a:gd name="T60" fmla="*/ 137 w 344"/>
                  <a:gd name="T61" fmla="*/ 610 h 1010"/>
                  <a:gd name="T62" fmla="*/ 169 w 344"/>
                  <a:gd name="T63" fmla="*/ 544 h 1010"/>
                  <a:gd name="T64" fmla="*/ 185 w 344"/>
                  <a:gd name="T65" fmla="*/ 498 h 1010"/>
                  <a:gd name="T66" fmla="*/ 205 w 344"/>
                  <a:gd name="T67" fmla="*/ 432 h 1010"/>
                  <a:gd name="T68" fmla="*/ 219 w 344"/>
                  <a:gd name="T69" fmla="*/ 376 h 1010"/>
                  <a:gd name="T70" fmla="*/ 228 w 344"/>
                  <a:gd name="T71" fmla="*/ 333 h 1010"/>
                  <a:gd name="T72" fmla="*/ 234 w 344"/>
                  <a:gd name="T73" fmla="*/ 282 h 1010"/>
                  <a:gd name="T74" fmla="*/ 235 w 344"/>
                  <a:gd name="T75" fmla="*/ 232 h 1010"/>
                  <a:gd name="T76" fmla="*/ 230 w 344"/>
                  <a:gd name="T77" fmla="*/ 173 h 1010"/>
                  <a:gd name="T78" fmla="*/ 218 w 344"/>
                  <a:gd name="T79" fmla="*/ 112 h 1010"/>
                  <a:gd name="T80" fmla="*/ 203 w 344"/>
                  <a:gd name="T81" fmla="*/ 50 h 10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4"/>
                  <a:gd name="T124" fmla="*/ 0 h 1010"/>
                  <a:gd name="T125" fmla="*/ 344 w 344"/>
                  <a:gd name="T126" fmla="*/ 1010 h 10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4" h="1010">
                    <a:moveTo>
                      <a:pt x="191" y="0"/>
                    </a:moveTo>
                    <a:lnTo>
                      <a:pt x="216" y="48"/>
                    </a:lnTo>
                    <a:lnTo>
                      <a:pt x="226" y="71"/>
                    </a:lnTo>
                    <a:lnTo>
                      <a:pt x="239" y="101"/>
                    </a:lnTo>
                    <a:lnTo>
                      <a:pt x="251" y="130"/>
                    </a:lnTo>
                    <a:lnTo>
                      <a:pt x="262" y="159"/>
                    </a:lnTo>
                    <a:lnTo>
                      <a:pt x="271" y="187"/>
                    </a:lnTo>
                    <a:lnTo>
                      <a:pt x="276" y="214"/>
                    </a:lnTo>
                    <a:lnTo>
                      <a:pt x="284" y="244"/>
                    </a:lnTo>
                    <a:lnTo>
                      <a:pt x="291" y="280"/>
                    </a:lnTo>
                    <a:lnTo>
                      <a:pt x="296" y="314"/>
                    </a:lnTo>
                    <a:lnTo>
                      <a:pt x="300" y="344"/>
                    </a:lnTo>
                    <a:lnTo>
                      <a:pt x="303" y="382"/>
                    </a:lnTo>
                    <a:lnTo>
                      <a:pt x="305" y="416"/>
                    </a:lnTo>
                    <a:lnTo>
                      <a:pt x="305" y="451"/>
                    </a:lnTo>
                    <a:lnTo>
                      <a:pt x="305" y="482"/>
                    </a:lnTo>
                    <a:lnTo>
                      <a:pt x="305" y="514"/>
                    </a:lnTo>
                    <a:lnTo>
                      <a:pt x="303" y="542"/>
                    </a:lnTo>
                    <a:lnTo>
                      <a:pt x="301" y="576"/>
                    </a:lnTo>
                    <a:lnTo>
                      <a:pt x="300" y="607"/>
                    </a:lnTo>
                    <a:lnTo>
                      <a:pt x="294" y="641"/>
                    </a:lnTo>
                    <a:lnTo>
                      <a:pt x="291" y="671"/>
                    </a:lnTo>
                    <a:lnTo>
                      <a:pt x="284" y="703"/>
                    </a:lnTo>
                    <a:lnTo>
                      <a:pt x="276" y="733"/>
                    </a:lnTo>
                    <a:lnTo>
                      <a:pt x="269" y="762"/>
                    </a:lnTo>
                    <a:lnTo>
                      <a:pt x="259" y="789"/>
                    </a:lnTo>
                    <a:lnTo>
                      <a:pt x="250" y="810"/>
                    </a:lnTo>
                    <a:lnTo>
                      <a:pt x="239" y="828"/>
                    </a:lnTo>
                    <a:lnTo>
                      <a:pt x="344" y="1010"/>
                    </a:lnTo>
                    <a:lnTo>
                      <a:pt x="321" y="989"/>
                    </a:lnTo>
                    <a:lnTo>
                      <a:pt x="296" y="962"/>
                    </a:lnTo>
                    <a:lnTo>
                      <a:pt x="273" y="942"/>
                    </a:lnTo>
                    <a:lnTo>
                      <a:pt x="257" y="926"/>
                    </a:lnTo>
                    <a:lnTo>
                      <a:pt x="239" y="910"/>
                    </a:lnTo>
                    <a:lnTo>
                      <a:pt x="221" y="899"/>
                    </a:lnTo>
                    <a:lnTo>
                      <a:pt x="205" y="887"/>
                    </a:lnTo>
                    <a:lnTo>
                      <a:pt x="187" y="876"/>
                    </a:lnTo>
                    <a:lnTo>
                      <a:pt x="168" y="865"/>
                    </a:lnTo>
                    <a:lnTo>
                      <a:pt x="144" y="855"/>
                    </a:lnTo>
                    <a:lnTo>
                      <a:pt x="121" y="842"/>
                    </a:lnTo>
                    <a:lnTo>
                      <a:pt x="102" y="832"/>
                    </a:lnTo>
                    <a:lnTo>
                      <a:pt x="77" y="823"/>
                    </a:lnTo>
                    <a:lnTo>
                      <a:pt x="57" y="814"/>
                    </a:lnTo>
                    <a:lnTo>
                      <a:pt x="55" y="796"/>
                    </a:lnTo>
                    <a:lnTo>
                      <a:pt x="57" y="776"/>
                    </a:lnTo>
                    <a:lnTo>
                      <a:pt x="57" y="758"/>
                    </a:lnTo>
                    <a:lnTo>
                      <a:pt x="55" y="737"/>
                    </a:lnTo>
                    <a:lnTo>
                      <a:pt x="53" y="714"/>
                    </a:lnTo>
                    <a:lnTo>
                      <a:pt x="52" y="694"/>
                    </a:lnTo>
                    <a:lnTo>
                      <a:pt x="48" y="676"/>
                    </a:lnTo>
                    <a:lnTo>
                      <a:pt x="46" y="653"/>
                    </a:lnTo>
                    <a:lnTo>
                      <a:pt x="41" y="632"/>
                    </a:lnTo>
                    <a:lnTo>
                      <a:pt x="37" y="608"/>
                    </a:lnTo>
                    <a:lnTo>
                      <a:pt x="34" y="587"/>
                    </a:lnTo>
                    <a:lnTo>
                      <a:pt x="30" y="567"/>
                    </a:lnTo>
                    <a:lnTo>
                      <a:pt x="23" y="544"/>
                    </a:lnTo>
                    <a:lnTo>
                      <a:pt x="19" y="525"/>
                    </a:lnTo>
                    <a:lnTo>
                      <a:pt x="14" y="503"/>
                    </a:lnTo>
                    <a:lnTo>
                      <a:pt x="10" y="480"/>
                    </a:lnTo>
                    <a:lnTo>
                      <a:pt x="0" y="451"/>
                    </a:lnTo>
                    <a:lnTo>
                      <a:pt x="118" y="633"/>
                    </a:lnTo>
                    <a:lnTo>
                      <a:pt x="137" y="610"/>
                    </a:lnTo>
                    <a:lnTo>
                      <a:pt x="148" y="587"/>
                    </a:lnTo>
                    <a:lnTo>
                      <a:pt x="169" y="544"/>
                    </a:lnTo>
                    <a:lnTo>
                      <a:pt x="176" y="521"/>
                    </a:lnTo>
                    <a:lnTo>
                      <a:pt x="185" y="498"/>
                    </a:lnTo>
                    <a:lnTo>
                      <a:pt x="198" y="457"/>
                    </a:lnTo>
                    <a:lnTo>
                      <a:pt x="205" y="432"/>
                    </a:lnTo>
                    <a:lnTo>
                      <a:pt x="214" y="403"/>
                    </a:lnTo>
                    <a:lnTo>
                      <a:pt x="219" y="376"/>
                    </a:lnTo>
                    <a:lnTo>
                      <a:pt x="225" y="355"/>
                    </a:lnTo>
                    <a:lnTo>
                      <a:pt x="228" y="333"/>
                    </a:lnTo>
                    <a:lnTo>
                      <a:pt x="232" y="309"/>
                    </a:lnTo>
                    <a:lnTo>
                      <a:pt x="234" y="282"/>
                    </a:lnTo>
                    <a:lnTo>
                      <a:pt x="234" y="257"/>
                    </a:lnTo>
                    <a:lnTo>
                      <a:pt x="235" y="232"/>
                    </a:lnTo>
                    <a:lnTo>
                      <a:pt x="232" y="200"/>
                    </a:lnTo>
                    <a:lnTo>
                      <a:pt x="230" y="173"/>
                    </a:lnTo>
                    <a:lnTo>
                      <a:pt x="223" y="142"/>
                    </a:lnTo>
                    <a:lnTo>
                      <a:pt x="218" y="112"/>
                    </a:lnTo>
                    <a:lnTo>
                      <a:pt x="212" y="82"/>
                    </a:lnTo>
                    <a:lnTo>
                      <a:pt x="203" y="50"/>
                    </a:lnTo>
                    <a:lnTo>
                      <a:pt x="191" y="0"/>
                    </a:lnTo>
                  </a:path>
                </a:pathLst>
              </a:custGeom>
              <a:noFill/>
              <a:ln w="6985">
                <a:solidFill>
                  <a:srgbClr val="000000"/>
                </a:solidFill>
                <a:prstDash val="solid"/>
                <a:round/>
                <a:headEnd/>
                <a:tailEnd/>
              </a:ln>
            </p:spPr>
            <p:txBody>
              <a:bodyPr/>
              <a:lstStyle/>
              <a:p>
                <a:endParaRPr lang="en-US" dirty="0"/>
              </a:p>
            </p:txBody>
          </p:sp>
        </p:grpSp>
        <p:grpSp>
          <p:nvGrpSpPr>
            <p:cNvPr id="20504" name="Group 48"/>
            <p:cNvGrpSpPr>
              <a:grpSpLocks/>
            </p:cNvGrpSpPr>
            <p:nvPr/>
          </p:nvGrpSpPr>
          <p:grpSpPr bwMode="auto">
            <a:xfrm>
              <a:off x="3810000" y="4927600"/>
              <a:ext cx="565150" cy="330200"/>
              <a:chOff x="5478" y="7678"/>
              <a:chExt cx="890" cy="520"/>
            </a:xfrm>
          </p:grpSpPr>
          <p:sp>
            <p:nvSpPr>
              <p:cNvPr id="20516" name="Freeform 49"/>
              <p:cNvSpPr>
                <a:spLocks/>
              </p:cNvSpPr>
              <p:nvPr/>
            </p:nvSpPr>
            <p:spPr bwMode="auto">
              <a:xfrm>
                <a:off x="5478" y="7678"/>
                <a:ext cx="890" cy="520"/>
              </a:xfrm>
              <a:custGeom>
                <a:avLst/>
                <a:gdLst>
                  <a:gd name="T0" fmla="*/ 853 w 890"/>
                  <a:gd name="T1" fmla="*/ 57 h 520"/>
                  <a:gd name="T2" fmla="*/ 812 w 890"/>
                  <a:gd name="T3" fmla="*/ 98 h 520"/>
                  <a:gd name="T4" fmla="*/ 765 w 890"/>
                  <a:gd name="T5" fmla="*/ 141 h 520"/>
                  <a:gd name="T6" fmla="*/ 719 w 890"/>
                  <a:gd name="T7" fmla="*/ 173 h 520"/>
                  <a:gd name="T8" fmla="*/ 664 w 890"/>
                  <a:gd name="T9" fmla="*/ 211 h 520"/>
                  <a:gd name="T10" fmla="*/ 605 w 890"/>
                  <a:gd name="T11" fmla="*/ 243 h 520"/>
                  <a:gd name="T12" fmla="*/ 541 w 890"/>
                  <a:gd name="T13" fmla="*/ 272 h 520"/>
                  <a:gd name="T14" fmla="*/ 480 w 890"/>
                  <a:gd name="T15" fmla="*/ 295 h 520"/>
                  <a:gd name="T16" fmla="*/ 421 w 890"/>
                  <a:gd name="T17" fmla="*/ 316 h 520"/>
                  <a:gd name="T18" fmla="*/ 360 w 890"/>
                  <a:gd name="T19" fmla="*/ 336 h 520"/>
                  <a:gd name="T20" fmla="*/ 298 w 890"/>
                  <a:gd name="T21" fmla="*/ 350 h 520"/>
                  <a:gd name="T22" fmla="*/ 233 w 890"/>
                  <a:gd name="T23" fmla="*/ 359 h 520"/>
                  <a:gd name="T24" fmla="*/ 176 w 890"/>
                  <a:gd name="T25" fmla="*/ 361 h 520"/>
                  <a:gd name="T26" fmla="*/ 132 w 890"/>
                  <a:gd name="T27" fmla="*/ 357 h 520"/>
                  <a:gd name="T28" fmla="*/ 12 w 890"/>
                  <a:gd name="T29" fmla="*/ 491 h 520"/>
                  <a:gd name="T30" fmla="*/ 39 w 890"/>
                  <a:gd name="T31" fmla="*/ 430 h 520"/>
                  <a:gd name="T32" fmla="*/ 55 w 890"/>
                  <a:gd name="T33" fmla="*/ 386 h 520"/>
                  <a:gd name="T34" fmla="*/ 66 w 890"/>
                  <a:gd name="T35" fmla="*/ 346 h 520"/>
                  <a:gd name="T36" fmla="*/ 71 w 890"/>
                  <a:gd name="T37" fmla="*/ 305 h 520"/>
                  <a:gd name="T38" fmla="*/ 76 w 890"/>
                  <a:gd name="T39" fmla="*/ 252 h 520"/>
                  <a:gd name="T40" fmla="*/ 80 w 890"/>
                  <a:gd name="T41" fmla="*/ 204 h 520"/>
                  <a:gd name="T42" fmla="*/ 98 w 890"/>
                  <a:gd name="T43" fmla="*/ 175 h 520"/>
                  <a:gd name="T44" fmla="*/ 132 w 890"/>
                  <a:gd name="T45" fmla="*/ 163 h 520"/>
                  <a:gd name="T46" fmla="*/ 173 w 890"/>
                  <a:gd name="T47" fmla="*/ 145 h 520"/>
                  <a:gd name="T48" fmla="*/ 207 w 890"/>
                  <a:gd name="T49" fmla="*/ 125 h 520"/>
                  <a:gd name="T50" fmla="*/ 246 w 890"/>
                  <a:gd name="T51" fmla="*/ 104 h 520"/>
                  <a:gd name="T52" fmla="*/ 283 w 890"/>
                  <a:gd name="T53" fmla="*/ 81 h 520"/>
                  <a:gd name="T54" fmla="*/ 321 w 890"/>
                  <a:gd name="T55" fmla="*/ 56 h 520"/>
                  <a:gd name="T56" fmla="*/ 355 w 890"/>
                  <a:gd name="T57" fmla="*/ 32 h 520"/>
                  <a:gd name="T58" fmla="*/ 399 w 890"/>
                  <a:gd name="T59" fmla="*/ 0 h 520"/>
                  <a:gd name="T60" fmla="*/ 300 w 890"/>
                  <a:gd name="T61" fmla="*/ 184 h 520"/>
                  <a:gd name="T62" fmla="*/ 373 w 890"/>
                  <a:gd name="T63" fmla="*/ 191 h 520"/>
                  <a:gd name="T64" fmla="*/ 423 w 890"/>
                  <a:gd name="T65" fmla="*/ 191 h 520"/>
                  <a:gd name="T66" fmla="*/ 491 w 890"/>
                  <a:gd name="T67" fmla="*/ 184 h 520"/>
                  <a:gd name="T68" fmla="*/ 548 w 890"/>
                  <a:gd name="T69" fmla="*/ 179 h 520"/>
                  <a:gd name="T70" fmla="*/ 592 w 890"/>
                  <a:gd name="T71" fmla="*/ 172 h 520"/>
                  <a:gd name="T72" fmla="*/ 640 w 890"/>
                  <a:gd name="T73" fmla="*/ 159 h 520"/>
                  <a:gd name="T74" fmla="*/ 689 w 890"/>
                  <a:gd name="T75" fmla="*/ 141 h 520"/>
                  <a:gd name="T76" fmla="*/ 742 w 890"/>
                  <a:gd name="T77" fmla="*/ 116 h 520"/>
                  <a:gd name="T78" fmla="*/ 792 w 890"/>
                  <a:gd name="T79" fmla="*/ 82 h 520"/>
                  <a:gd name="T80" fmla="*/ 846 w 890"/>
                  <a:gd name="T81" fmla="*/ 47 h 5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0"/>
                  <a:gd name="T124" fmla="*/ 0 h 520"/>
                  <a:gd name="T125" fmla="*/ 890 w 890"/>
                  <a:gd name="T126" fmla="*/ 520 h 5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0" h="520">
                    <a:moveTo>
                      <a:pt x="890" y="18"/>
                    </a:moveTo>
                    <a:lnTo>
                      <a:pt x="853" y="57"/>
                    </a:lnTo>
                    <a:lnTo>
                      <a:pt x="835" y="77"/>
                    </a:lnTo>
                    <a:lnTo>
                      <a:pt x="812" y="98"/>
                    </a:lnTo>
                    <a:lnTo>
                      <a:pt x="789" y="120"/>
                    </a:lnTo>
                    <a:lnTo>
                      <a:pt x="765" y="141"/>
                    </a:lnTo>
                    <a:lnTo>
                      <a:pt x="742" y="159"/>
                    </a:lnTo>
                    <a:lnTo>
                      <a:pt x="719" y="173"/>
                    </a:lnTo>
                    <a:lnTo>
                      <a:pt x="694" y="191"/>
                    </a:lnTo>
                    <a:lnTo>
                      <a:pt x="664" y="211"/>
                    </a:lnTo>
                    <a:lnTo>
                      <a:pt x="633" y="227"/>
                    </a:lnTo>
                    <a:lnTo>
                      <a:pt x="605" y="243"/>
                    </a:lnTo>
                    <a:lnTo>
                      <a:pt x="573" y="257"/>
                    </a:lnTo>
                    <a:lnTo>
                      <a:pt x="541" y="272"/>
                    </a:lnTo>
                    <a:lnTo>
                      <a:pt x="508" y="284"/>
                    </a:lnTo>
                    <a:lnTo>
                      <a:pt x="480" y="295"/>
                    </a:lnTo>
                    <a:lnTo>
                      <a:pt x="449" y="307"/>
                    </a:lnTo>
                    <a:lnTo>
                      <a:pt x="421" y="316"/>
                    </a:lnTo>
                    <a:lnTo>
                      <a:pt x="391" y="325"/>
                    </a:lnTo>
                    <a:lnTo>
                      <a:pt x="360" y="336"/>
                    </a:lnTo>
                    <a:lnTo>
                      <a:pt x="326" y="343"/>
                    </a:lnTo>
                    <a:lnTo>
                      <a:pt x="298" y="350"/>
                    </a:lnTo>
                    <a:lnTo>
                      <a:pt x="264" y="354"/>
                    </a:lnTo>
                    <a:lnTo>
                      <a:pt x="233" y="359"/>
                    </a:lnTo>
                    <a:lnTo>
                      <a:pt x="205" y="363"/>
                    </a:lnTo>
                    <a:lnTo>
                      <a:pt x="176" y="361"/>
                    </a:lnTo>
                    <a:lnTo>
                      <a:pt x="153" y="361"/>
                    </a:lnTo>
                    <a:lnTo>
                      <a:pt x="132" y="357"/>
                    </a:lnTo>
                    <a:lnTo>
                      <a:pt x="0" y="520"/>
                    </a:lnTo>
                    <a:lnTo>
                      <a:pt x="12" y="491"/>
                    </a:lnTo>
                    <a:lnTo>
                      <a:pt x="26" y="457"/>
                    </a:lnTo>
                    <a:lnTo>
                      <a:pt x="39" y="430"/>
                    </a:lnTo>
                    <a:lnTo>
                      <a:pt x="46" y="409"/>
                    </a:lnTo>
                    <a:lnTo>
                      <a:pt x="55" y="386"/>
                    </a:lnTo>
                    <a:lnTo>
                      <a:pt x="60" y="366"/>
                    </a:lnTo>
                    <a:lnTo>
                      <a:pt x="66" y="346"/>
                    </a:lnTo>
                    <a:lnTo>
                      <a:pt x="69" y="325"/>
                    </a:lnTo>
                    <a:lnTo>
                      <a:pt x="71" y="305"/>
                    </a:lnTo>
                    <a:lnTo>
                      <a:pt x="75" y="279"/>
                    </a:lnTo>
                    <a:lnTo>
                      <a:pt x="76" y="252"/>
                    </a:lnTo>
                    <a:lnTo>
                      <a:pt x="80" y="230"/>
                    </a:lnTo>
                    <a:lnTo>
                      <a:pt x="80" y="204"/>
                    </a:lnTo>
                    <a:lnTo>
                      <a:pt x="82" y="182"/>
                    </a:lnTo>
                    <a:lnTo>
                      <a:pt x="98" y="175"/>
                    </a:lnTo>
                    <a:lnTo>
                      <a:pt x="116" y="168"/>
                    </a:lnTo>
                    <a:lnTo>
                      <a:pt x="132" y="163"/>
                    </a:lnTo>
                    <a:lnTo>
                      <a:pt x="153" y="154"/>
                    </a:lnTo>
                    <a:lnTo>
                      <a:pt x="173" y="145"/>
                    </a:lnTo>
                    <a:lnTo>
                      <a:pt x="191" y="134"/>
                    </a:lnTo>
                    <a:lnTo>
                      <a:pt x="207" y="125"/>
                    </a:lnTo>
                    <a:lnTo>
                      <a:pt x="226" y="114"/>
                    </a:lnTo>
                    <a:lnTo>
                      <a:pt x="246" y="104"/>
                    </a:lnTo>
                    <a:lnTo>
                      <a:pt x="266" y="89"/>
                    </a:lnTo>
                    <a:lnTo>
                      <a:pt x="283" y="81"/>
                    </a:lnTo>
                    <a:lnTo>
                      <a:pt x="301" y="70"/>
                    </a:lnTo>
                    <a:lnTo>
                      <a:pt x="321" y="56"/>
                    </a:lnTo>
                    <a:lnTo>
                      <a:pt x="339" y="45"/>
                    </a:lnTo>
                    <a:lnTo>
                      <a:pt x="355" y="32"/>
                    </a:lnTo>
                    <a:lnTo>
                      <a:pt x="374" y="20"/>
                    </a:lnTo>
                    <a:lnTo>
                      <a:pt x="399" y="0"/>
                    </a:lnTo>
                    <a:lnTo>
                      <a:pt x="271" y="175"/>
                    </a:lnTo>
                    <a:lnTo>
                      <a:pt x="300" y="184"/>
                    </a:lnTo>
                    <a:lnTo>
                      <a:pt x="325" y="186"/>
                    </a:lnTo>
                    <a:lnTo>
                      <a:pt x="373" y="191"/>
                    </a:lnTo>
                    <a:lnTo>
                      <a:pt x="398" y="191"/>
                    </a:lnTo>
                    <a:lnTo>
                      <a:pt x="423" y="191"/>
                    </a:lnTo>
                    <a:lnTo>
                      <a:pt x="466" y="188"/>
                    </a:lnTo>
                    <a:lnTo>
                      <a:pt x="491" y="184"/>
                    </a:lnTo>
                    <a:lnTo>
                      <a:pt x="521" y="184"/>
                    </a:lnTo>
                    <a:lnTo>
                      <a:pt x="548" y="179"/>
                    </a:lnTo>
                    <a:lnTo>
                      <a:pt x="569" y="175"/>
                    </a:lnTo>
                    <a:lnTo>
                      <a:pt x="592" y="172"/>
                    </a:lnTo>
                    <a:lnTo>
                      <a:pt x="615" y="166"/>
                    </a:lnTo>
                    <a:lnTo>
                      <a:pt x="640" y="159"/>
                    </a:lnTo>
                    <a:lnTo>
                      <a:pt x="665" y="148"/>
                    </a:lnTo>
                    <a:lnTo>
                      <a:pt x="689" y="141"/>
                    </a:lnTo>
                    <a:lnTo>
                      <a:pt x="717" y="129"/>
                    </a:lnTo>
                    <a:lnTo>
                      <a:pt x="742" y="116"/>
                    </a:lnTo>
                    <a:lnTo>
                      <a:pt x="767" y="98"/>
                    </a:lnTo>
                    <a:lnTo>
                      <a:pt x="792" y="82"/>
                    </a:lnTo>
                    <a:lnTo>
                      <a:pt x="819" y="66"/>
                    </a:lnTo>
                    <a:lnTo>
                      <a:pt x="846" y="47"/>
                    </a:lnTo>
                    <a:lnTo>
                      <a:pt x="890" y="18"/>
                    </a:lnTo>
                    <a:close/>
                  </a:path>
                </a:pathLst>
              </a:custGeom>
              <a:solidFill>
                <a:srgbClr val="FF0000"/>
              </a:solidFill>
              <a:ln w="9525">
                <a:noFill/>
                <a:round/>
                <a:headEnd/>
                <a:tailEnd/>
              </a:ln>
            </p:spPr>
            <p:txBody>
              <a:bodyPr/>
              <a:lstStyle/>
              <a:p>
                <a:endParaRPr lang="en-US" dirty="0"/>
              </a:p>
            </p:txBody>
          </p:sp>
          <p:sp>
            <p:nvSpPr>
              <p:cNvPr id="20517" name="Freeform 50"/>
              <p:cNvSpPr>
                <a:spLocks/>
              </p:cNvSpPr>
              <p:nvPr/>
            </p:nvSpPr>
            <p:spPr bwMode="auto">
              <a:xfrm>
                <a:off x="5478" y="7678"/>
                <a:ext cx="890" cy="520"/>
              </a:xfrm>
              <a:custGeom>
                <a:avLst/>
                <a:gdLst>
                  <a:gd name="T0" fmla="*/ 853 w 890"/>
                  <a:gd name="T1" fmla="*/ 57 h 520"/>
                  <a:gd name="T2" fmla="*/ 812 w 890"/>
                  <a:gd name="T3" fmla="*/ 98 h 520"/>
                  <a:gd name="T4" fmla="*/ 765 w 890"/>
                  <a:gd name="T5" fmla="*/ 141 h 520"/>
                  <a:gd name="T6" fmla="*/ 719 w 890"/>
                  <a:gd name="T7" fmla="*/ 173 h 520"/>
                  <a:gd name="T8" fmla="*/ 664 w 890"/>
                  <a:gd name="T9" fmla="*/ 211 h 520"/>
                  <a:gd name="T10" fmla="*/ 605 w 890"/>
                  <a:gd name="T11" fmla="*/ 243 h 520"/>
                  <a:gd name="T12" fmla="*/ 541 w 890"/>
                  <a:gd name="T13" fmla="*/ 272 h 520"/>
                  <a:gd name="T14" fmla="*/ 480 w 890"/>
                  <a:gd name="T15" fmla="*/ 295 h 520"/>
                  <a:gd name="T16" fmla="*/ 421 w 890"/>
                  <a:gd name="T17" fmla="*/ 316 h 520"/>
                  <a:gd name="T18" fmla="*/ 360 w 890"/>
                  <a:gd name="T19" fmla="*/ 336 h 520"/>
                  <a:gd name="T20" fmla="*/ 298 w 890"/>
                  <a:gd name="T21" fmla="*/ 350 h 520"/>
                  <a:gd name="T22" fmla="*/ 233 w 890"/>
                  <a:gd name="T23" fmla="*/ 359 h 520"/>
                  <a:gd name="T24" fmla="*/ 176 w 890"/>
                  <a:gd name="T25" fmla="*/ 361 h 520"/>
                  <a:gd name="T26" fmla="*/ 132 w 890"/>
                  <a:gd name="T27" fmla="*/ 357 h 520"/>
                  <a:gd name="T28" fmla="*/ 12 w 890"/>
                  <a:gd name="T29" fmla="*/ 491 h 520"/>
                  <a:gd name="T30" fmla="*/ 39 w 890"/>
                  <a:gd name="T31" fmla="*/ 430 h 520"/>
                  <a:gd name="T32" fmla="*/ 55 w 890"/>
                  <a:gd name="T33" fmla="*/ 386 h 520"/>
                  <a:gd name="T34" fmla="*/ 66 w 890"/>
                  <a:gd name="T35" fmla="*/ 346 h 520"/>
                  <a:gd name="T36" fmla="*/ 71 w 890"/>
                  <a:gd name="T37" fmla="*/ 305 h 520"/>
                  <a:gd name="T38" fmla="*/ 76 w 890"/>
                  <a:gd name="T39" fmla="*/ 252 h 520"/>
                  <a:gd name="T40" fmla="*/ 80 w 890"/>
                  <a:gd name="T41" fmla="*/ 204 h 520"/>
                  <a:gd name="T42" fmla="*/ 98 w 890"/>
                  <a:gd name="T43" fmla="*/ 175 h 520"/>
                  <a:gd name="T44" fmla="*/ 132 w 890"/>
                  <a:gd name="T45" fmla="*/ 163 h 520"/>
                  <a:gd name="T46" fmla="*/ 173 w 890"/>
                  <a:gd name="T47" fmla="*/ 145 h 520"/>
                  <a:gd name="T48" fmla="*/ 207 w 890"/>
                  <a:gd name="T49" fmla="*/ 125 h 520"/>
                  <a:gd name="T50" fmla="*/ 246 w 890"/>
                  <a:gd name="T51" fmla="*/ 104 h 520"/>
                  <a:gd name="T52" fmla="*/ 283 w 890"/>
                  <a:gd name="T53" fmla="*/ 81 h 520"/>
                  <a:gd name="T54" fmla="*/ 321 w 890"/>
                  <a:gd name="T55" fmla="*/ 56 h 520"/>
                  <a:gd name="T56" fmla="*/ 355 w 890"/>
                  <a:gd name="T57" fmla="*/ 32 h 520"/>
                  <a:gd name="T58" fmla="*/ 399 w 890"/>
                  <a:gd name="T59" fmla="*/ 0 h 520"/>
                  <a:gd name="T60" fmla="*/ 300 w 890"/>
                  <a:gd name="T61" fmla="*/ 184 h 520"/>
                  <a:gd name="T62" fmla="*/ 373 w 890"/>
                  <a:gd name="T63" fmla="*/ 191 h 520"/>
                  <a:gd name="T64" fmla="*/ 423 w 890"/>
                  <a:gd name="T65" fmla="*/ 191 h 520"/>
                  <a:gd name="T66" fmla="*/ 491 w 890"/>
                  <a:gd name="T67" fmla="*/ 184 h 520"/>
                  <a:gd name="T68" fmla="*/ 548 w 890"/>
                  <a:gd name="T69" fmla="*/ 179 h 520"/>
                  <a:gd name="T70" fmla="*/ 592 w 890"/>
                  <a:gd name="T71" fmla="*/ 172 h 520"/>
                  <a:gd name="T72" fmla="*/ 640 w 890"/>
                  <a:gd name="T73" fmla="*/ 159 h 520"/>
                  <a:gd name="T74" fmla="*/ 689 w 890"/>
                  <a:gd name="T75" fmla="*/ 141 h 520"/>
                  <a:gd name="T76" fmla="*/ 742 w 890"/>
                  <a:gd name="T77" fmla="*/ 116 h 520"/>
                  <a:gd name="T78" fmla="*/ 792 w 890"/>
                  <a:gd name="T79" fmla="*/ 82 h 520"/>
                  <a:gd name="T80" fmla="*/ 846 w 890"/>
                  <a:gd name="T81" fmla="*/ 47 h 5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90"/>
                  <a:gd name="T124" fmla="*/ 0 h 520"/>
                  <a:gd name="T125" fmla="*/ 890 w 890"/>
                  <a:gd name="T126" fmla="*/ 520 h 5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90" h="520">
                    <a:moveTo>
                      <a:pt x="890" y="18"/>
                    </a:moveTo>
                    <a:lnTo>
                      <a:pt x="853" y="57"/>
                    </a:lnTo>
                    <a:lnTo>
                      <a:pt x="835" y="77"/>
                    </a:lnTo>
                    <a:lnTo>
                      <a:pt x="812" y="98"/>
                    </a:lnTo>
                    <a:lnTo>
                      <a:pt x="789" y="120"/>
                    </a:lnTo>
                    <a:lnTo>
                      <a:pt x="765" y="141"/>
                    </a:lnTo>
                    <a:lnTo>
                      <a:pt x="742" y="159"/>
                    </a:lnTo>
                    <a:lnTo>
                      <a:pt x="719" y="173"/>
                    </a:lnTo>
                    <a:lnTo>
                      <a:pt x="694" y="191"/>
                    </a:lnTo>
                    <a:lnTo>
                      <a:pt x="664" y="211"/>
                    </a:lnTo>
                    <a:lnTo>
                      <a:pt x="633" y="227"/>
                    </a:lnTo>
                    <a:lnTo>
                      <a:pt x="605" y="243"/>
                    </a:lnTo>
                    <a:lnTo>
                      <a:pt x="573" y="257"/>
                    </a:lnTo>
                    <a:lnTo>
                      <a:pt x="541" y="272"/>
                    </a:lnTo>
                    <a:lnTo>
                      <a:pt x="508" y="284"/>
                    </a:lnTo>
                    <a:lnTo>
                      <a:pt x="480" y="295"/>
                    </a:lnTo>
                    <a:lnTo>
                      <a:pt x="449" y="307"/>
                    </a:lnTo>
                    <a:lnTo>
                      <a:pt x="421" y="316"/>
                    </a:lnTo>
                    <a:lnTo>
                      <a:pt x="391" y="325"/>
                    </a:lnTo>
                    <a:lnTo>
                      <a:pt x="360" y="336"/>
                    </a:lnTo>
                    <a:lnTo>
                      <a:pt x="326" y="343"/>
                    </a:lnTo>
                    <a:lnTo>
                      <a:pt x="298" y="350"/>
                    </a:lnTo>
                    <a:lnTo>
                      <a:pt x="264" y="354"/>
                    </a:lnTo>
                    <a:lnTo>
                      <a:pt x="233" y="359"/>
                    </a:lnTo>
                    <a:lnTo>
                      <a:pt x="205" y="363"/>
                    </a:lnTo>
                    <a:lnTo>
                      <a:pt x="176" y="361"/>
                    </a:lnTo>
                    <a:lnTo>
                      <a:pt x="153" y="361"/>
                    </a:lnTo>
                    <a:lnTo>
                      <a:pt x="132" y="357"/>
                    </a:lnTo>
                    <a:lnTo>
                      <a:pt x="0" y="520"/>
                    </a:lnTo>
                    <a:lnTo>
                      <a:pt x="12" y="491"/>
                    </a:lnTo>
                    <a:lnTo>
                      <a:pt x="26" y="457"/>
                    </a:lnTo>
                    <a:lnTo>
                      <a:pt x="39" y="430"/>
                    </a:lnTo>
                    <a:lnTo>
                      <a:pt x="46" y="409"/>
                    </a:lnTo>
                    <a:lnTo>
                      <a:pt x="55" y="386"/>
                    </a:lnTo>
                    <a:lnTo>
                      <a:pt x="60" y="366"/>
                    </a:lnTo>
                    <a:lnTo>
                      <a:pt x="66" y="346"/>
                    </a:lnTo>
                    <a:lnTo>
                      <a:pt x="69" y="325"/>
                    </a:lnTo>
                    <a:lnTo>
                      <a:pt x="71" y="305"/>
                    </a:lnTo>
                    <a:lnTo>
                      <a:pt x="75" y="279"/>
                    </a:lnTo>
                    <a:lnTo>
                      <a:pt x="76" y="252"/>
                    </a:lnTo>
                    <a:lnTo>
                      <a:pt x="80" y="230"/>
                    </a:lnTo>
                    <a:lnTo>
                      <a:pt x="80" y="204"/>
                    </a:lnTo>
                    <a:lnTo>
                      <a:pt x="82" y="182"/>
                    </a:lnTo>
                    <a:lnTo>
                      <a:pt x="98" y="175"/>
                    </a:lnTo>
                    <a:lnTo>
                      <a:pt x="116" y="168"/>
                    </a:lnTo>
                    <a:lnTo>
                      <a:pt x="132" y="163"/>
                    </a:lnTo>
                    <a:lnTo>
                      <a:pt x="153" y="154"/>
                    </a:lnTo>
                    <a:lnTo>
                      <a:pt x="173" y="145"/>
                    </a:lnTo>
                    <a:lnTo>
                      <a:pt x="191" y="134"/>
                    </a:lnTo>
                    <a:lnTo>
                      <a:pt x="207" y="125"/>
                    </a:lnTo>
                    <a:lnTo>
                      <a:pt x="226" y="114"/>
                    </a:lnTo>
                    <a:lnTo>
                      <a:pt x="246" y="104"/>
                    </a:lnTo>
                    <a:lnTo>
                      <a:pt x="266" y="89"/>
                    </a:lnTo>
                    <a:lnTo>
                      <a:pt x="283" y="81"/>
                    </a:lnTo>
                    <a:lnTo>
                      <a:pt x="301" y="70"/>
                    </a:lnTo>
                    <a:lnTo>
                      <a:pt x="321" y="56"/>
                    </a:lnTo>
                    <a:lnTo>
                      <a:pt x="339" y="45"/>
                    </a:lnTo>
                    <a:lnTo>
                      <a:pt x="355" y="32"/>
                    </a:lnTo>
                    <a:lnTo>
                      <a:pt x="374" y="20"/>
                    </a:lnTo>
                    <a:lnTo>
                      <a:pt x="399" y="0"/>
                    </a:lnTo>
                    <a:lnTo>
                      <a:pt x="271" y="175"/>
                    </a:lnTo>
                    <a:lnTo>
                      <a:pt x="300" y="184"/>
                    </a:lnTo>
                    <a:lnTo>
                      <a:pt x="325" y="186"/>
                    </a:lnTo>
                    <a:lnTo>
                      <a:pt x="373" y="191"/>
                    </a:lnTo>
                    <a:lnTo>
                      <a:pt x="398" y="191"/>
                    </a:lnTo>
                    <a:lnTo>
                      <a:pt x="423" y="191"/>
                    </a:lnTo>
                    <a:lnTo>
                      <a:pt x="466" y="188"/>
                    </a:lnTo>
                    <a:lnTo>
                      <a:pt x="491" y="184"/>
                    </a:lnTo>
                    <a:lnTo>
                      <a:pt x="521" y="184"/>
                    </a:lnTo>
                    <a:lnTo>
                      <a:pt x="548" y="179"/>
                    </a:lnTo>
                    <a:lnTo>
                      <a:pt x="569" y="175"/>
                    </a:lnTo>
                    <a:lnTo>
                      <a:pt x="592" y="172"/>
                    </a:lnTo>
                    <a:lnTo>
                      <a:pt x="615" y="166"/>
                    </a:lnTo>
                    <a:lnTo>
                      <a:pt x="640" y="159"/>
                    </a:lnTo>
                    <a:lnTo>
                      <a:pt x="665" y="148"/>
                    </a:lnTo>
                    <a:lnTo>
                      <a:pt x="689" y="141"/>
                    </a:lnTo>
                    <a:lnTo>
                      <a:pt x="717" y="129"/>
                    </a:lnTo>
                    <a:lnTo>
                      <a:pt x="742" y="116"/>
                    </a:lnTo>
                    <a:lnTo>
                      <a:pt x="767" y="98"/>
                    </a:lnTo>
                    <a:lnTo>
                      <a:pt x="792" y="82"/>
                    </a:lnTo>
                    <a:lnTo>
                      <a:pt x="819" y="66"/>
                    </a:lnTo>
                    <a:lnTo>
                      <a:pt x="846" y="47"/>
                    </a:lnTo>
                    <a:lnTo>
                      <a:pt x="890" y="18"/>
                    </a:lnTo>
                  </a:path>
                </a:pathLst>
              </a:custGeom>
              <a:noFill/>
              <a:ln w="6985">
                <a:solidFill>
                  <a:srgbClr val="000000"/>
                </a:solidFill>
                <a:prstDash val="solid"/>
                <a:round/>
                <a:headEnd/>
                <a:tailEnd/>
              </a:ln>
            </p:spPr>
            <p:txBody>
              <a:bodyPr/>
              <a:lstStyle/>
              <a:p>
                <a:endParaRPr lang="en-US" dirty="0"/>
              </a:p>
            </p:txBody>
          </p:sp>
        </p:grpSp>
        <p:sp>
          <p:nvSpPr>
            <p:cNvPr id="20505" name="TextBox 52"/>
            <p:cNvSpPr txBox="1">
              <a:spLocks noChangeArrowheads="1"/>
            </p:cNvSpPr>
            <p:nvPr/>
          </p:nvSpPr>
          <p:spPr bwMode="auto">
            <a:xfrm>
              <a:off x="3412225" y="3472870"/>
              <a:ext cx="1220482" cy="436868"/>
            </a:xfrm>
            <a:prstGeom prst="rect">
              <a:avLst/>
            </a:prstGeom>
            <a:noFill/>
            <a:ln w="9525">
              <a:noFill/>
              <a:miter lim="800000"/>
              <a:headEnd/>
              <a:tailEnd/>
            </a:ln>
          </p:spPr>
          <p:txBody>
            <a:bodyPr>
              <a:spAutoFit/>
            </a:bodyPr>
            <a:lstStyle/>
            <a:p>
              <a:pPr algn="ctr"/>
              <a:r>
                <a:rPr lang="en-US" sz="1100" b="1" dirty="0"/>
                <a:t>Continual Improvement</a:t>
              </a:r>
            </a:p>
          </p:txBody>
        </p:sp>
        <p:sp>
          <p:nvSpPr>
            <p:cNvPr id="59" name="Rectangle 58"/>
            <p:cNvSpPr/>
            <p:nvPr/>
          </p:nvSpPr>
          <p:spPr>
            <a:xfrm>
              <a:off x="3276600" y="1981200"/>
              <a:ext cx="1422184"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EMS Cycle</a:t>
              </a:r>
            </a:p>
          </p:txBody>
        </p:sp>
        <p:sp>
          <p:nvSpPr>
            <p:cNvPr id="20507" name="TextBox 59"/>
            <p:cNvSpPr txBox="1">
              <a:spLocks noChangeArrowheads="1"/>
            </p:cNvSpPr>
            <p:nvPr/>
          </p:nvSpPr>
          <p:spPr bwMode="auto">
            <a:xfrm>
              <a:off x="3041786" y="2574864"/>
              <a:ext cx="2156423" cy="279919"/>
            </a:xfrm>
            <a:prstGeom prst="rect">
              <a:avLst/>
            </a:prstGeom>
            <a:noFill/>
            <a:ln w="9525">
              <a:noFill/>
              <a:miter lim="800000"/>
              <a:headEnd/>
              <a:tailEnd/>
            </a:ln>
          </p:spPr>
          <p:txBody>
            <a:bodyPr>
              <a:spAutoFit/>
            </a:bodyPr>
            <a:lstStyle/>
            <a:p>
              <a:r>
                <a:rPr lang="en-US" sz="1200" dirty="0"/>
                <a:t>1. Commitment &amp; Policy</a:t>
              </a:r>
            </a:p>
          </p:txBody>
        </p:sp>
        <p:sp>
          <p:nvSpPr>
            <p:cNvPr id="20508" name="TextBox 60"/>
            <p:cNvSpPr txBox="1">
              <a:spLocks noChangeArrowheads="1"/>
            </p:cNvSpPr>
            <p:nvPr/>
          </p:nvSpPr>
          <p:spPr bwMode="auto">
            <a:xfrm>
              <a:off x="4800926" y="3581278"/>
              <a:ext cx="1143530" cy="279919"/>
            </a:xfrm>
            <a:prstGeom prst="rect">
              <a:avLst/>
            </a:prstGeom>
            <a:noFill/>
            <a:ln w="9525">
              <a:noFill/>
              <a:miter lim="800000"/>
              <a:headEnd/>
              <a:tailEnd/>
            </a:ln>
          </p:spPr>
          <p:txBody>
            <a:bodyPr>
              <a:spAutoFit/>
            </a:bodyPr>
            <a:lstStyle/>
            <a:p>
              <a:r>
                <a:rPr lang="en-US" sz="1200" dirty="0"/>
                <a:t>2. Planning</a:t>
              </a:r>
            </a:p>
          </p:txBody>
        </p:sp>
        <p:sp>
          <p:nvSpPr>
            <p:cNvPr id="20509" name="TextBox 61"/>
            <p:cNvSpPr txBox="1">
              <a:spLocks noChangeArrowheads="1"/>
            </p:cNvSpPr>
            <p:nvPr/>
          </p:nvSpPr>
          <p:spPr bwMode="auto">
            <a:xfrm>
              <a:off x="4310586" y="4566657"/>
              <a:ext cx="1279537" cy="279919"/>
            </a:xfrm>
            <a:prstGeom prst="rect">
              <a:avLst/>
            </a:prstGeom>
            <a:noFill/>
            <a:ln w="9525">
              <a:noFill/>
              <a:miter lim="800000"/>
              <a:headEnd/>
              <a:tailEnd/>
            </a:ln>
          </p:spPr>
          <p:txBody>
            <a:bodyPr>
              <a:spAutoFit/>
            </a:bodyPr>
            <a:lstStyle/>
            <a:p>
              <a:r>
                <a:rPr lang="en-US" sz="1200" dirty="0"/>
                <a:t>3. Implement</a:t>
              </a:r>
            </a:p>
          </p:txBody>
        </p:sp>
        <p:sp>
          <p:nvSpPr>
            <p:cNvPr id="20510" name="TextBox 62"/>
            <p:cNvSpPr txBox="1">
              <a:spLocks noChangeArrowheads="1"/>
            </p:cNvSpPr>
            <p:nvPr/>
          </p:nvSpPr>
          <p:spPr bwMode="auto">
            <a:xfrm>
              <a:off x="2742929" y="4611962"/>
              <a:ext cx="1249114" cy="465993"/>
            </a:xfrm>
            <a:prstGeom prst="rect">
              <a:avLst/>
            </a:prstGeom>
            <a:noFill/>
            <a:ln w="9525">
              <a:noFill/>
              <a:miter lim="800000"/>
              <a:headEnd/>
              <a:tailEnd/>
            </a:ln>
          </p:spPr>
          <p:txBody>
            <a:bodyPr>
              <a:spAutoFit/>
            </a:bodyPr>
            <a:lstStyle/>
            <a:p>
              <a:r>
                <a:rPr lang="en-US" sz="1200" dirty="0"/>
                <a:t>4. Measure &amp; Implement</a:t>
              </a:r>
            </a:p>
          </p:txBody>
        </p:sp>
        <p:sp>
          <p:nvSpPr>
            <p:cNvPr id="20511" name="TextBox 63"/>
            <p:cNvSpPr txBox="1">
              <a:spLocks noChangeArrowheads="1"/>
            </p:cNvSpPr>
            <p:nvPr/>
          </p:nvSpPr>
          <p:spPr bwMode="auto">
            <a:xfrm>
              <a:off x="2209639" y="3581278"/>
              <a:ext cx="1143530" cy="465992"/>
            </a:xfrm>
            <a:prstGeom prst="rect">
              <a:avLst/>
            </a:prstGeom>
            <a:noFill/>
            <a:ln w="9525">
              <a:noFill/>
              <a:miter lim="800000"/>
              <a:headEnd/>
              <a:tailEnd/>
            </a:ln>
          </p:spPr>
          <p:txBody>
            <a:bodyPr>
              <a:spAutoFit/>
            </a:bodyPr>
            <a:lstStyle/>
            <a:p>
              <a:r>
                <a:rPr lang="en-US" sz="1200" dirty="0"/>
                <a:t>5. Review &amp; Improve</a:t>
              </a:r>
            </a:p>
          </p:txBody>
        </p:sp>
        <p:sp>
          <p:nvSpPr>
            <p:cNvPr id="20512" name="TextBox 64"/>
            <p:cNvSpPr txBox="1">
              <a:spLocks noChangeArrowheads="1"/>
            </p:cNvSpPr>
            <p:nvPr/>
          </p:nvSpPr>
          <p:spPr bwMode="auto">
            <a:xfrm>
              <a:off x="5790554" y="3429183"/>
              <a:ext cx="638874" cy="279919"/>
            </a:xfrm>
            <a:prstGeom prst="rect">
              <a:avLst/>
            </a:prstGeom>
            <a:noFill/>
            <a:ln w="9525">
              <a:noFill/>
              <a:miter lim="800000"/>
              <a:headEnd/>
              <a:tailEnd/>
            </a:ln>
          </p:spPr>
          <p:txBody>
            <a:bodyPr>
              <a:spAutoFit/>
            </a:bodyPr>
            <a:lstStyle/>
            <a:p>
              <a:r>
                <a:rPr lang="en-US" sz="1200" b="1" dirty="0">
                  <a:solidFill>
                    <a:srgbClr val="007033"/>
                  </a:solidFill>
                  <a:latin typeface="Arial Black" pitchFamily="34" charset="0"/>
                </a:rPr>
                <a:t>Plan</a:t>
              </a:r>
            </a:p>
          </p:txBody>
        </p:sp>
        <p:sp>
          <p:nvSpPr>
            <p:cNvPr id="20513" name="TextBox 65"/>
            <p:cNvSpPr txBox="1">
              <a:spLocks noChangeArrowheads="1"/>
            </p:cNvSpPr>
            <p:nvPr/>
          </p:nvSpPr>
          <p:spPr bwMode="auto">
            <a:xfrm>
              <a:off x="2318802" y="5145912"/>
              <a:ext cx="837516" cy="279919"/>
            </a:xfrm>
            <a:prstGeom prst="rect">
              <a:avLst/>
            </a:prstGeom>
            <a:noFill/>
            <a:ln w="9525">
              <a:noFill/>
              <a:miter lim="800000"/>
              <a:headEnd/>
              <a:tailEnd/>
            </a:ln>
          </p:spPr>
          <p:txBody>
            <a:bodyPr>
              <a:spAutoFit/>
            </a:bodyPr>
            <a:lstStyle/>
            <a:p>
              <a:r>
                <a:rPr lang="en-US" sz="1200" b="1" dirty="0">
                  <a:solidFill>
                    <a:srgbClr val="007033"/>
                  </a:solidFill>
                  <a:latin typeface="Arial Black" pitchFamily="34" charset="0"/>
                </a:rPr>
                <a:t>Check</a:t>
              </a:r>
            </a:p>
          </p:txBody>
        </p:sp>
        <p:sp>
          <p:nvSpPr>
            <p:cNvPr id="20514" name="TextBox 66"/>
            <p:cNvSpPr txBox="1">
              <a:spLocks noChangeArrowheads="1"/>
            </p:cNvSpPr>
            <p:nvPr/>
          </p:nvSpPr>
          <p:spPr bwMode="auto">
            <a:xfrm>
              <a:off x="1672770" y="3416239"/>
              <a:ext cx="610241" cy="279919"/>
            </a:xfrm>
            <a:prstGeom prst="rect">
              <a:avLst/>
            </a:prstGeom>
            <a:noFill/>
            <a:ln w="9525">
              <a:noFill/>
              <a:miter lim="800000"/>
              <a:headEnd/>
              <a:tailEnd/>
            </a:ln>
          </p:spPr>
          <p:txBody>
            <a:bodyPr>
              <a:spAutoFit/>
            </a:bodyPr>
            <a:lstStyle/>
            <a:p>
              <a:r>
                <a:rPr lang="en-US" sz="1200" b="1" dirty="0">
                  <a:solidFill>
                    <a:srgbClr val="007033"/>
                  </a:solidFill>
                  <a:latin typeface="Arial Black" pitchFamily="34" charset="0"/>
                </a:rPr>
                <a:t>Act</a:t>
              </a:r>
            </a:p>
          </p:txBody>
        </p:sp>
        <p:sp>
          <p:nvSpPr>
            <p:cNvPr id="20515" name="TextBox 67"/>
            <p:cNvSpPr txBox="1">
              <a:spLocks noChangeArrowheads="1"/>
            </p:cNvSpPr>
            <p:nvPr/>
          </p:nvSpPr>
          <p:spPr bwMode="auto">
            <a:xfrm>
              <a:off x="5164207" y="5116787"/>
              <a:ext cx="608451" cy="279919"/>
            </a:xfrm>
            <a:prstGeom prst="rect">
              <a:avLst/>
            </a:prstGeom>
            <a:noFill/>
            <a:ln w="9525">
              <a:noFill/>
              <a:miter lim="800000"/>
              <a:headEnd/>
              <a:tailEnd/>
            </a:ln>
          </p:spPr>
          <p:txBody>
            <a:bodyPr>
              <a:spAutoFit/>
            </a:bodyPr>
            <a:lstStyle/>
            <a:p>
              <a:r>
                <a:rPr lang="en-US" sz="1200" b="1" dirty="0">
                  <a:solidFill>
                    <a:srgbClr val="007033"/>
                  </a:solidFill>
                  <a:latin typeface="Arial Black" pitchFamily="34" charset="0"/>
                </a:rPr>
                <a:t>Do</a:t>
              </a:r>
            </a:p>
          </p:txBody>
        </p:sp>
      </p:grpSp>
      <p:sp>
        <p:nvSpPr>
          <p:cNvPr id="19465" name="Text Box 38"/>
          <p:cNvSpPr txBox="1">
            <a:spLocks noChangeArrowheads="1"/>
          </p:cNvSpPr>
          <p:nvPr/>
        </p:nvSpPr>
        <p:spPr bwMode="auto">
          <a:xfrm>
            <a:off x="6003925" y="2422525"/>
            <a:ext cx="2987675" cy="923330"/>
          </a:xfrm>
          <a:prstGeom prst="rect">
            <a:avLst/>
          </a:prstGeom>
          <a:noFill/>
          <a:ln w="9525">
            <a:noFill/>
            <a:miter lim="800000"/>
            <a:headEnd/>
            <a:tailEnd/>
          </a:ln>
        </p:spPr>
        <p:txBody>
          <a:bodyPr>
            <a:spAutoFit/>
          </a:bodyPr>
          <a:lstStyle/>
          <a:p>
            <a:pPr>
              <a:defRPr/>
            </a:pPr>
            <a:r>
              <a:rPr lang="en-US" dirty="0">
                <a:latin typeface="Agency FB" pitchFamily="34" charset="0"/>
              </a:rPr>
              <a:t>Change the oil in a vehicle.</a:t>
            </a:r>
          </a:p>
          <a:p>
            <a:pPr>
              <a:defRPr/>
            </a:pPr>
            <a:r>
              <a:rPr lang="en-US" dirty="0">
                <a:latin typeface="Agency FB" pitchFamily="34" charset="0"/>
              </a:rPr>
              <a:t>What are the environmental impacts?</a:t>
            </a:r>
          </a:p>
          <a:p>
            <a:pPr>
              <a:defRPr/>
            </a:pPr>
            <a:r>
              <a:rPr lang="en-US" dirty="0">
                <a:latin typeface="Agency FB" pitchFamily="34" charset="0"/>
              </a:rPr>
              <a:t>(Used oil, possible spills)</a:t>
            </a:r>
          </a:p>
        </p:txBody>
      </p:sp>
      <p:sp>
        <p:nvSpPr>
          <p:cNvPr id="19466" name="Text Box 39"/>
          <p:cNvSpPr txBox="1">
            <a:spLocks noChangeArrowheads="1"/>
          </p:cNvSpPr>
          <p:nvPr/>
        </p:nvSpPr>
        <p:spPr bwMode="auto">
          <a:xfrm>
            <a:off x="5105400" y="4900613"/>
            <a:ext cx="2749471" cy="646331"/>
          </a:xfrm>
          <a:prstGeom prst="rect">
            <a:avLst/>
          </a:prstGeom>
          <a:noFill/>
          <a:ln w="9525">
            <a:noFill/>
            <a:miter lim="800000"/>
            <a:headEnd/>
            <a:tailEnd/>
          </a:ln>
        </p:spPr>
        <p:txBody>
          <a:bodyPr wrap="none">
            <a:spAutoFit/>
          </a:bodyPr>
          <a:lstStyle/>
          <a:p>
            <a:pPr>
              <a:defRPr/>
            </a:pPr>
            <a:r>
              <a:rPr lang="en-US" dirty="0">
                <a:latin typeface="Agency FB" pitchFamily="34" charset="0"/>
              </a:rPr>
              <a:t>Change the oil.</a:t>
            </a:r>
          </a:p>
          <a:p>
            <a:pPr>
              <a:defRPr/>
            </a:pPr>
            <a:r>
              <a:rPr lang="en-US" dirty="0">
                <a:latin typeface="Agency FB" pitchFamily="34" charset="0"/>
              </a:rPr>
              <a:t>Put the used oil in the used oil tank</a:t>
            </a:r>
            <a:r>
              <a:rPr lang="en-US" sz="1600" dirty="0">
                <a:latin typeface="Agency FB" pitchFamily="34" charset="0"/>
              </a:rPr>
              <a:t>.</a:t>
            </a:r>
          </a:p>
        </p:txBody>
      </p:sp>
      <p:sp>
        <p:nvSpPr>
          <p:cNvPr id="19467" name="Text Box 40"/>
          <p:cNvSpPr txBox="1">
            <a:spLocks noChangeArrowheads="1"/>
          </p:cNvSpPr>
          <p:nvPr/>
        </p:nvSpPr>
        <p:spPr bwMode="auto">
          <a:xfrm>
            <a:off x="381000" y="4976813"/>
            <a:ext cx="1954381" cy="646331"/>
          </a:xfrm>
          <a:prstGeom prst="rect">
            <a:avLst/>
          </a:prstGeom>
          <a:noFill/>
          <a:ln w="9525">
            <a:noFill/>
            <a:miter lim="800000"/>
            <a:headEnd/>
            <a:tailEnd/>
          </a:ln>
        </p:spPr>
        <p:txBody>
          <a:bodyPr wrap="none">
            <a:spAutoFit/>
          </a:bodyPr>
          <a:lstStyle/>
          <a:p>
            <a:pPr>
              <a:defRPr/>
            </a:pPr>
            <a:r>
              <a:rPr lang="en-US" dirty="0">
                <a:latin typeface="Agency FB" pitchFamily="34" charset="0"/>
              </a:rPr>
              <a:t>Check under the vehicle.</a:t>
            </a:r>
          </a:p>
          <a:p>
            <a:pPr>
              <a:defRPr/>
            </a:pPr>
            <a:r>
              <a:rPr lang="en-US" dirty="0">
                <a:latin typeface="Agency FB" pitchFamily="34" charset="0"/>
              </a:rPr>
              <a:t>Clean up any drips.</a:t>
            </a:r>
          </a:p>
        </p:txBody>
      </p:sp>
      <p:sp>
        <p:nvSpPr>
          <p:cNvPr id="19468" name="Text Box 41"/>
          <p:cNvSpPr txBox="1">
            <a:spLocks noChangeArrowheads="1"/>
          </p:cNvSpPr>
          <p:nvPr/>
        </p:nvSpPr>
        <p:spPr bwMode="auto">
          <a:xfrm>
            <a:off x="0" y="2362200"/>
            <a:ext cx="1905000" cy="1200329"/>
          </a:xfrm>
          <a:prstGeom prst="rect">
            <a:avLst/>
          </a:prstGeom>
          <a:noFill/>
          <a:ln w="9525">
            <a:noFill/>
            <a:miter lim="800000"/>
            <a:headEnd/>
            <a:tailEnd/>
          </a:ln>
        </p:spPr>
        <p:txBody>
          <a:bodyPr>
            <a:spAutoFit/>
          </a:bodyPr>
          <a:lstStyle/>
          <a:p>
            <a:pPr>
              <a:defRPr/>
            </a:pPr>
            <a:r>
              <a:rPr lang="en-US" dirty="0">
                <a:latin typeface="Agency FB" pitchFamily="34" charset="0"/>
              </a:rPr>
              <a:t>If drips were found remember to use a pan under the vehicle next time</a:t>
            </a:r>
            <a:r>
              <a:rPr lang="en-US" sz="1600" dirty="0">
                <a:latin typeface="Agency FB" pitchFamily="34" charset="0"/>
              </a:rPr>
              <a:t>.</a:t>
            </a:r>
          </a:p>
        </p:txBody>
      </p:sp>
      <p:sp>
        <p:nvSpPr>
          <p:cNvPr id="20491" name="Text Box 42"/>
          <p:cNvSpPr txBox="1">
            <a:spLocks noChangeArrowheads="1"/>
          </p:cNvSpPr>
          <p:nvPr/>
        </p:nvSpPr>
        <p:spPr bwMode="auto">
          <a:xfrm>
            <a:off x="5851525" y="2017713"/>
            <a:ext cx="374650" cy="366712"/>
          </a:xfrm>
          <a:prstGeom prst="rect">
            <a:avLst/>
          </a:prstGeom>
          <a:noFill/>
          <a:ln w="9525">
            <a:noFill/>
            <a:miter lim="800000"/>
            <a:headEnd/>
            <a:tailEnd/>
          </a:ln>
        </p:spPr>
        <p:txBody>
          <a:bodyPr wrap="none">
            <a:spAutoFit/>
          </a:bodyPr>
          <a:lstStyle/>
          <a:p>
            <a:r>
              <a:rPr lang="en-US" dirty="0"/>
              <a:t>1.</a:t>
            </a:r>
          </a:p>
        </p:txBody>
      </p:sp>
      <p:sp>
        <p:nvSpPr>
          <p:cNvPr id="20492" name="Text Box 43"/>
          <p:cNvSpPr txBox="1">
            <a:spLocks noChangeArrowheads="1"/>
          </p:cNvSpPr>
          <p:nvPr/>
        </p:nvSpPr>
        <p:spPr bwMode="auto">
          <a:xfrm>
            <a:off x="228600" y="1981200"/>
            <a:ext cx="374650" cy="366713"/>
          </a:xfrm>
          <a:prstGeom prst="rect">
            <a:avLst/>
          </a:prstGeom>
          <a:noFill/>
          <a:ln w="9525">
            <a:noFill/>
            <a:miter lim="800000"/>
            <a:headEnd/>
            <a:tailEnd/>
          </a:ln>
        </p:spPr>
        <p:txBody>
          <a:bodyPr wrap="none">
            <a:spAutoFit/>
          </a:bodyPr>
          <a:lstStyle/>
          <a:p>
            <a:r>
              <a:rPr lang="en-US" dirty="0"/>
              <a:t>4.</a:t>
            </a:r>
          </a:p>
        </p:txBody>
      </p:sp>
      <p:sp>
        <p:nvSpPr>
          <p:cNvPr id="20493" name="Text Box 44"/>
          <p:cNvSpPr txBox="1">
            <a:spLocks noChangeArrowheads="1"/>
          </p:cNvSpPr>
          <p:nvPr/>
        </p:nvSpPr>
        <p:spPr bwMode="auto">
          <a:xfrm>
            <a:off x="304800" y="4648200"/>
            <a:ext cx="374650" cy="366713"/>
          </a:xfrm>
          <a:prstGeom prst="rect">
            <a:avLst/>
          </a:prstGeom>
          <a:noFill/>
          <a:ln w="9525">
            <a:noFill/>
            <a:miter lim="800000"/>
            <a:headEnd/>
            <a:tailEnd/>
          </a:ln>
        </p:spPr>
        <p:txBody>
          <a:bodyPr wrap="none">
            <a:spAutoFit/>
          </a:bodyPr>
          <a:lstStyle/>
          <a:p>
            <a:r>
              <a:rPr lang="en-US" dirty="0"/>
              <a:t>3.</a:t>
            </a:r>
          </a:p>
        </p:txBody>
      </p:sp>
      <p:sp>
        <p:nvSpPr>
          <p:cNvPr id="20494" name="Text Box 45"/>
          <p:cNvSpPr txBox="1">
            <a:spLocks noChangeArrowheads="1"/>
          </p:cNvSpPr>
          <p:nvPr/>
        </p:nvSpPr>
        <p:spPr bwMode="auto">
          <a:xfrm>
            <a:off x="5638800" y="4572000"/>
            <a:ext cx="374650" cy="366713"/>
          </a:xfrm>
          <a:prstGeom prst="rect">
            <a:avLst/>
          </a:prstGeom>
          <a:noFill/>
          <a:ln w="9525">
            <a:noFill/>
            <a:miter lim="800000"/>
            <a:headEnd/>
            <a:tailEnd/>
          </a:ln>
        </p:spPr>
        <p:txBody>
          <a:bodyPr wrap="none">
            <a:spAutoFit/>
          </a:bodyPr>
          <a:lstStyle/>
          <a:p>
            <a:r>
              <a:rPr lang="en-US" dirty="0"/>
              <a:t>2.</a:t>
            </a:r>
          </a:p>
        </p:txBody>
      </p:sp>
    </p:spTree>
  </p:cSld>
  <p:clrMapOvr>
    <a:masterClrMapping/>
  </p:clrMapOvr>
  <p:transition advClick="0">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33400" y="1600200"/>
            <a:ext cx="7543800" cy="3733800"/>
          </a:xfrm>
          <a:prstGeom prst="roundRect">
            <a:avLst/>
          </a:prstGeom>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482" name="TextBox 14"/>
          <p:cNvSpPr>
            <a:spLocks noGrp="1" noChangeArrowheads="1"/>
          </p:cNvSpPr>
          <p:nvPr>
            <p:ph type="body" idx="4294967295"/>
          </p:nvPr>
        </p:nvSpPr>
        <p:spPr>
          <a:xfrm>
            <a:off x="1066800" y="2239963"/>
            <a:ext cx="6629400" cy="2484437"/>
          </a:xfrm>
        </p:spPr>
        <p:txBody>
          <a:bodyPr/>
          <a:lstStyle/>
          <a:p>
            <a:pPr marL="0" indent="236538">
              <a:buClr>
                <a:schemeClr val="accent2">
                  <a:lumMod val="50000"/>
                </a:schemeClr>
              </a:buClr>
              <a:buFont typeface="Arial" pitchFamily="34" charset="0"/>
              <a:buChar char="•"/>
              <a:defRPr/>
            </a:pPr>
            <a:r>
              <a:rPr lang="en-US" sz="2000" b="1" dirty="0" smtClean="0">
                <a:solidFill>
                  <a:schemeClr val="bg1"/>
                </a:solidFill>
              </a:rPr>
              <a:t>It provides a thought process to remember environmental  </a:t>
            </a:r>
          </a:p>
          <a:p>
            <a:pPr marL="0" indent="236538">
              <a:buClr>
                <a:schemeClr val="accent2">
                  <a:lumMod val="50000"/>
                </a:schemeClr>
              </a:buClr>
              <a:buFont typeface="Wingdings 2" pitchFamily="18" charset="2"/>
              <a:buNone/>
              <a:defRPr/>
            </a:pPr>
            <a:r>
              <a:rPr lang="en-US" sz="2000" b="1" dirty="0" smtClean="0">
                <a:solidFill>
                  <a:schemeClr val="bg1"/>
                </a:solidFill>
              </a:rPr>
              <a:t>impacts of everyday tasks.</a:t>
            </a:r>
          </a:p>
          <a:p>
            <a:pPr marL="0" indent="236538">
              <a:buClr>
                <a:schemeClr val="accent2">
                  <a:lumMod val="50000"/>
                </a:schemeClr>
              </a:buClr>
              <a:buFont typeface="Arial" pitchFamily="34" charset="0"/>
              <a:buChar char="•"/>
              <a:defRPr/>
            </a:pPr>
            <a:r>
              <a:rPr lang="en-US" sz="2000" b="1" dirty="0" smtClean="0">
                <a:solidFill>
                  <a:schemeClr val="bg1"/>
                </a:solidFill>
              </a:rPr>
              <a:t>It can help reduce environmental mistakes and save time </a:t>
            </a:r>
          </a:p>
          <a:p>
            <a:pPr marL="0" indent="236538">
              <a:buClr>
                <a:schemeClr val="accent2">
                  <a:lumMod val="50000"/>
                </a:schemeClr>
              </a:buClr>
              <a:buFont typeface="Wingdings 2" pitchFamily="18" charset="2"/>
              <a:buNone/>
              <a:defRPr/>
            </a:pPr>
            <a:r>
              <a:rPr lang="en-US" sz="2000" b="1" dirty="0" smtClean="0">
                <a:solidFill>
                  <a:schemeClr val="bg1"/>
                </a:solidFill>
              </a:rPr>
              <a:t>and money.</a:t>
            </a:r>
          </a:p>
          <a:p>
            <a:pPr marL="0" indent="236538">
              <a:buClr>
                <a:schemeClr val="accent2">
                  <a:lumMod val="50000"/>
                </a:schemeClr>
              </a:buClr>
              <a:buFont typeface="Arial" pitchFamily="34" charset="0"/>
              <a:buChar char="•"/>
              <a:defRPr/>
            </a:pPr>
            <a:r>
              <a:rPr lang="en-US" sz="2000" b="1" dirty="0" smtClean="0">
                <a:solidFill>
                  <a:schemeClr val="bg1"/>
                </a:solidFill>
              </a:rPr>
              <a:t>So remember: PLAN DO CHECK ACT</a:t>
            </a:r>
          </a:p>
          <a:p>
            <a:pPr marL="0" indent="236538">
              <a:buFont typeface="Wingdings 2" pitchFamily="18" charset="2"/>
              <a:buNone/>
              <a:defRPr/>
            </a:pPr>
            <a:endParaRPr lang="en-US" b="1" dirty="0" smtClean="0"/>
          </a:p>
        </p:txBody>
      </p:sp>
      <p:sp>
        <p:nvSpPr>
          <p:cNvPr id="21508" name="TextBox 13"/>
          <p:cNvSpPr>
            <a:spLocks noGrp="1" noChangeArrowheads="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sz="2000" b="1" cap="none" dirty="0" smtClean="0">
                <a:effectLst/>
              </a:rPr>
              <a:t>Why is all this important?</a:t>
            </a:r>
            <a:r>
              <a:rPr lang="en-US" sz="2000" cap="none" dirty="0" smtClean="0">
                <a:effectLst/>
              </a:rPr>
              <a:t> </a:t>
            </a:r>
          </a:p>
        </p:txBody>
      </p:sp>
      <p:sp>
        <p:nvSpPr>
          <p:cNvPr id="8" name="Rounded Rectangle 7"/>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2" name="TextBox 6"/>
          <p:cNvSpPr txBox="1">
            <a:spLocks noChangeArrowheads="1"/>
          </p:cNvSpPr>
          <p:nvPr/>
        </p:nvSpPr>
        <p:spPr bwMode="auto">
          <a:xfrm>
            <a:off x="228600" y="5768975"/>
            <a:ext cx="8610600" cy="523875"/>
          </a:xfrm>
          <a:prstGeom prst="rect">
            <a:avLst/>
          </a:prstGeom>
          <a:noFill/>
          <a:ln w="9525">
            <a:noFill/>
            <a:miter lim="800000"/>
            <a:headEnd/>
            <a:tailEnd/>
          </a:ln>
        </p:spPr>
        <p:txBody>
          <a:bodyPr>
            <a:spAutoFit/>
          </a:bodyPr>
          <a:lstStyle/>
          <a:p>
            <a:pPr algn="ctr"/>
            <a:r>
              <a:rPr lang="en-US" sz="2800" dirty="0">
                <a:solidFill>
                  <a:schemeClr val="bg1"/>
                </a:solidFill>
                <a:latin typeface="Arial Black" pitchFamily="34" charset="0"/>
              </a:rPr>
              <a:t>Environmental Management (EMS)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1336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01637" y="2286000"/>
            <a:ext cx="8382000" cy="1295400"/>
          </a:xfrm>
        </p:spPr>
        <p:txBody>
          <a:bodyPr>
            <a:normAutofit/>
          </a:bodyPr>
          <a:lstStyle/>
          <a:p>
            <a:pPr algn="ctr" eaLnBrk="1" fontAlgn="auto" hangingPunct="1">
              <a:spcAft>
                <a:spcPts val="0"/>
              </a:spcAft>
              <a:defRPr/>
            </a:pPr>
            <a:r>
              <a:rPr lang="en-US" dirty="0" smtClean="0">
                <a:solidFill>
                  <a:schemeClr val="bg1"/>
                </a:solidFill>
              </a:rPr>
              <a:t>JBLE-EUSTIS’ IMPLEMENTATION OF ENVIRONMENTAL MANAGEMENT (EM)</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2000" y="838200"/>
            <a:ext cx="72390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Primer to JBLE-I 32-101 Environmental Management</a:t>
            </a:r>
            <a:endParaRPr lang="en-US" sz="2000" dirty="0">
              <a:solidFill>
                <a:srgbClr val="C00000"/>
              </a:solidFill>
              <a:latin typeface="Agency FB" pitchFamily="34" charset="0"/>
            </a:endParaRPr>
          </a:p>
        </p:txBody>
      </p:sp>
      <p:sp>
        <p:nvSpPr>
          <p:cNvPr id="10" name="TextBox 9"/>
          <p:cNvSpPr txBox="1"/>
          <p:nvPr/>
        </p:nvSpPr>
        <p:spPr>
          <a:xfrm>
            <a:off x="609600" y="1219200"/>
            <a:ext cx="7772400" cy="646331"/>
          </a:xfrm>
          <a:prstGeom prst="rect">
            <a:avLst/>
          </a:prstGeom>
          <a:noFill/>
        </p:spPr>
        <p:txBody>
          <a:bodyPr wrap="square" rtlCol="0">
            <a:spAutoFit/>
          </a:bodyPr>
          <a:lstStyle/>
          <a:p>
            <a:pPr>
              <a:buFont typeface="Arial" pitchFamily="34" charset="0"/>
              <a:buChar char="•"/>
            </a:pPr>
            <a:r>
              <a:rPr lang="en-US" dirty="0" smtClean="0">
                <a:solidFill>
                  <a:schemeClr val="bg2">
                    <a:lumMod val="25000"/>
                  </a:schemeClr>
                </a:solidFill>
                <a:latin typeface="Agency FB" pitchFamily="34" charset="0"/>
              </a:rPr>
              <a:t>One stop document for Environmental Management</a:t>
            </a:r>
          </a:p>
          <a:p>
            <a:pPr>
              <a:buFont typeface="Arial" pitchFamily="34" charset="0"/>
              <a:buChar char="•"/>
            </a:pPr>
            <a:r>
              <a:rPr lang="en-US" dirty="0" smtClean="0">
                <a:solidFill>
                  <a:schemeClr val="bg2">
                    <a:lumMod val="25000"/>
                  </a:schemeClr>
                </a:solidFill>
                <a:latin typeface="Agency FB" pitchFamily="34" charset="0"/>
              </a:rPr>
              <a:t>Mirrors ISO 14001, Environmental Management System (EMS)</a:t>
            </a:r>
            <a:endParaRPr lang="en-US" dirty="0">
              <a:solidFill>
                <a:schemeClr val="bg2">
                  <a:lumMod val="25000"/>
                </a:schemeClr>
              </a:solidFill>
              <a:latin typeface="Agency FB" pitchFamily="34" charset="0"/>
            </a:endParaRPr>
          </a:p>
        </p:txBody>
      </p:sp>
      <p:grpSp>
        <p:nvGrpSpPr>
          <p:cNvPr id="22" name="Group 21"/>
          <p:cNvGrpSpPr/>
          <p:nvPr/>
        </p:nvGrpSpPr>
        <p:grpSpPr>
          <a:xfrm>
            <a:off x="533400" y="1981200"/>
            <a:ext cx="7239000" cy="2438400"/>
            <a:chOff x="533400" y="2514600"/>
            <a:chExt cx="7239000" cy="2438400"/>
          </a:xfrm>
        </p:grpSpPr>
        <p:grpSp>
          <p:nvGrpSpPr>
            <p:cNvPr id="20" name="Group 19"/>
            <p:cNvGrpSpPr/>
            <p:nvPr/>
          </p:nvGrpSpPr>
          <p:grpSpPr>
            <a:xfrm>
              <a:off x="533400" y="2514600"/>
              <a:ext cx="3200400" cy="2438400"/>
              <a:chOff x="533400" y="2514600"/>
              <a:chExt cx="3200400" cy="2438400"/>
            </a:xfrm>
          </p:grpSpPr>
          <p:sp>
            <p:nvSpPr>
              <p:cNvPr id="11" name="Rectangle 10"/>
              <p:cNvSpPr/>
              <p:nvPr/>
            </p:nvSpPr>
            <p:spPr>
              <a:xfrm>
                <a:off x="533400" y="2514600"/>
                <a:ext cx="3200400" cy="24384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2531425"/>
                <a:ext cx="2819400" cy="369332"/>
              </a:xfrm>
              <a:prstGeom prst="rect">
                <a:avLst/>
              </a:prstGeom>
              <a:solidFill>
                <a:srgbClr val="FFFFFF"/>
              </a:solidFill>
            </p:spPr>
            <p:txBody>
              <a:bodyPr wrap="square" rtlCol="0">
                <a:spAutoFit/>
              </a:bodyPr>
              <a:lstStyle/>
              <a:p>
                <a:pPr algn="ctr"/>
                <a:r>
                  <a:rPr lang="en-US" b="1" dirty="0" smtClean="0">
                    <a:solidFill>
                      <a:srgbClr val="000099"/>
                    </a:solidFill>
                    <a:latin typeface="Agency FB" pitchFamily="34" charset="0"/>
                  </a:rPr>
                  <a:t>ISO 14001</a:t>
                </a:r>
                <a:endParaRPr lang="en-US" b="1" dirty="0">
                  <a:solidFill>
                    <a:srgbClr val="000099"/>
                  </a:solidFill>
                  <a:latin typeface="Agency FB" pitchFamily="34" charset="0"/>
                </a:endParaRPr>
              </a:p>
            </p:txBody>
          </p:sp>
          <p:sp>
            <p:nvSpPr>
              <p:cNvPr id="13" name="TextBox 12"/>
              <p:cNvSpPr txBox="1"/>
              <p:nvPr/>
            </p:nvSpPr>
            <p:spPr>
              <a:xfrm>
                <a:off x="685800" y="3124200"/>
                <a:ext cx="2971800" cy="1323439"/>
              </a:xfrm>
              <a:prstGeom prst="rect">
                <a:avLst/>
              </a:prstGeom>
              <a:noFill/>
            </p:spPr>
            <p:txBody>
              <a:bodyPr wrap="square" rtlCol="0">
                <a:spAutoFit/>
              </a:bodyPr>
              <a:lstStyle/>
              <a:p>
                <a:r>
                  <a:rPr lang="en-US" sz="1600" b="1" dirty="0" smtClean="0">
                    <a:solidFill>
                      <a:schemeClr val="bg1"/>
                    </a:solidFill>
                    <a:latin typeface="Agency FB" pitchFamily="34" charset="0"/>
                  </a:rPr>
                  <a:t>Section 4.2 – Policy</a:t>
                </a:r>
              </a:p>
              <a:p>
                <a:r>
                  <a:rPr lang="en-US" sz="1600" b="1" dirty="0" smtClean="0">
                    <a:solidFill>
                      <a:schemeClr val="bg1"/>
                    </a:solidFill>
                    <a:latin typeface="Agency FB" pitchFamily="34" charset="0"/>
                  </a:rPr>
                  <a:t>Section 4.3 – Planning (Plan)</a:t>
                </a:r>
              </a:p>
              <a:p>
                <a:r>
                  <a:rPr lang="en-US" sz="1600" b="1" dirty="0" smtClean="0">
                    <a:solidFill>
                      <a:schemeClr val="bg1"/>
                    </a:solidFill>
                    <a:latin typeface="Agency FB" pitchFamily="34" charset="0"/>
                  </a:rPr>
                  <a:t>Section 4.4 – Operations (D0)</a:t>
                </a:r>
              </a:p>
              <a:p>
                <a:r>
                  <a:rPr lang="en-US" sz="1600" b="1" dirty="0" smtClean="0">
                    <a:solidFill>
                      <a:schemeClr val="bg1"/>
                    </a:solidFill>
                    <a:latin typeface="Agency FB" pitchFamily="34" charset="0"/>
                  </a:rPr>
                  <a:t>Section 4.5 – Checking (Check)</a:t>
                </a:r>
              </a:p>
              <a:p>
                <a:r>
                  <a:rPr lang="en-US" sz="1600" b="1" dirty="0" smtClean="0">
                    <a:solidFill>
                      <a:schemeClr val="bg1"/>
                    </a:solidFill>
                    <a:latin typeface="Agency FB" pitchFamily="34" charset="0"/>
                  </a:rPr>
                  <a:t>Section 4.6 – Review (ACT)</a:t>
                </a:r>
                <a:endParaRPr lang="en-US" sz="1600" b="1" dirty="0">
                  <a:solidFill>
                    <a:schemeClr val="bg1"/>
                  </a:solidFill>
                  <a:latin typeface="Agency FB" pitchFamily="34" charset="0"/>
                </a:endParaRPr>
              </a:p>
            </p:txBody>
          </p:sp>
        </p:grpSp>
        <p:grpSp>
          <p:nvGrpSpPr>
            <p:cNvPr id="21" name="Group 20"/>
            <p:cNvGrpSpPr/>
            <p:nvPr/>
          </p:nvGrpSpPr>
          <p:grpSpPr>
            <a:xfrm>
              <a:off x="4572000" y="2514600"/>
              <a:ext cx="3200400" cy="2438400"/>
              <a:chOff x="4572000" y="2514600"/>
              <a:chExt cx="3200400" cy="2438400"/>
            </a:xfrm>
          </p:grpSpPr>
          <p:sp>
            <p:nvSpPr>
              <p:cNvPr id="14" name="Rectangle 13"/>
              <p:cNvSpPr/>
              <p:nvPr/>
            </p:nvSpPr>
            <p:spPr>
              <a:xfrm>
                <a:off x="4572000" y="2514600"/>
                <a:ext cx="3200400" cy="24384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724400" y="2531425"/>
                <a:ext cx="2819400" cy="369332"/>
              </a:xfrm>
              <a:prstGeom prst="rect">
                <a:avLst/>
              </a:prstGeom>
              <a:solidFill>
                <a:srgbClr val="FFFFFF"/>
              </a:solidFill>
            </p:spPr>
            <p:txBody>
              <a:bodyPr wrap="square" rtlCol="0">
                <a:spAutoFit/>
              </a:bodyPr>
              <a:lstStyle/>
              <a:p>
                <a:pPr algn="ctr"/>
                <a:r>
                  <a:rPr lang="en-US" b="1" dirty="0" smtClean="0">
                    <a:solidFill>
                      <a:srgbClr val="000099"/>
                    </a:solidFill>
                    <a:latin typeface="Agency FB" pitchFamily="34" charset="0"/>
                  </a:rPr>
                  <a:t>JBLE-I 32-101</a:t>
                </a:r>
                <a:endParaRPr lang="en-US" b="1" dirty="0">
                  <a:solidFill>
                    <a:srgbClr val="000099"/>
                  </a:solidFill>
                  <a:latin typeface="Agency FB" pitchFamily="34" charset="0"/>
                </a:endParaRPr>
              </a:p>
            </p:txBody>
          </p:sp>
          <p:sp>
            <p:nvSpPr>
              <p:cNvPr id="16" name="TextBox 15"/>
              <p:cNvSpPr txBox="1"/>
              <p:nvPr/>
            </p:nvSpPr>
            <p:spPr>
              <a:xfrm>
                <a:off x="4724400" y="3124200"/>
                <a:ext cx="2971800" cy="1323439"/>
              </a:xfrm>
              <a:prstGeom prst="rect">
                <a:avLst/>
              </a:prstGeom>
              <a:noFill/>
            </p:spPr>
            <p:txBody>
              <a:bodyPr wrap="square" rtlCol="0">
                <a:spAutoFit/>
              </a:bodyPr>
              <a:lstStyle/>
              <a:p>
                <a:r>
                  <a:rPr lang="en-US" sz="1600" b="1" dirty="0" smtClean="0">
                    <a:solidFill>
                      <a:schemeClr val="bg1"/>
                    </a:solidFill>
                    <a:latin typeface="Agency FB" pitchFamily="34" charset="0"/>
                  </a:rPr>
                  <a:t>Section 4.2 – Policy</a:t>
                </a:r>
              </a:p>
              <a:p>
                <a:r>
                  <a:rPr lang="en-US" sz="1600" b="1" dirty="0" smtClean="0">
                    <a:solidFill>
                      <a:schemeClr val="bg1"/>
                    </a:solidFill>
                    <a:latin typeface="Agency FB" pitchFamily="34" charset="0"/>
                  </a:rPr>
                  <a:t>Section 4.3 – Planning (Plan)</a:t>
                </a:r>
              </a:p>
              <a:p>
                <a:r>
                  <a:rPr lang="en-US" sz="1600" b="1" dirty="0" smtClean="0">
                    <a:solidFill>
                      <a:schemeClr val="bg1"/>
                    </a:solidFill>
                    <a:latin typeface="Agency FB" pitchFamily="34" charset="0"/>
                  </a:rPr>
                  <a:t>Section 4.4 – Operations (D0)</a:t>
                </a:r>
              </a:p>
              <a:p>
                <a:r>
                  <a:rPr lang="en-US" sz="1600" b="1" dirty="0" smtClean="0">
                    <a:solidFill>
                      <a:schemeClr val="bg1"/>
                    </a:solidFill>
                    <a:latin typeface="Agency FB" pitchFamily="34" charset="0"/>
                  </a:rPr>
                  <a:t>Section 4.5 – Checking (Check)</a:t>
                </a:r>
              </a:p>
              <a:p>
                <a:r>
                  <a:rPr lang="en-US" sz="1600" b="1" dirty="0" smtClean="0">
                    <a:solidFill>
                      <a:schemeClr val="bg1"/>
                    </a:solidFill>
                    <a:latin typeface="Agency FB" pitchFamily="34" charset="0"/>
                  </a:rPr>
                  <a:t>Section 4.6 – Review (ACT)</a:t>
                </a:r>
                <a:endParaRPr lang="en-US" sz="1600" b="1" dirty="0">
                  <a:solidFill>
                    <a:schemeClr val="bg1"/>
                  </a:solidFill>
                  <a:latin typeface="Agency FB" pitchFamily="34" charset="0"/>
                </a:endParaRPr>
              </a:p>
            </p:txBody>
          </p:sp>
        </p:grpSp>
        <p:sp>
          <p:nvSpPr>
            <p:cNvPr id="17" name="Right Arrow 16"/>
            <p:cNvSpPr/>
            <p:nvPr/>
          </p:nvSpPr>
          <p:spPr>
            <a:xfrm>
              <a:off x="3810000" y="35814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Box 18"/>
          <p:cNvSpPr txBox="1"/>
          <p:nvPr/>
        </p:nvSpPr>
        <p:spPr>
          <a:xfrm>
            <a:off x="914400" y="4800600"/>
            <a:ext cx="7772400" cy="1477328"/>
          </a:xfrm>
          <a:prstGeom prst="rect">
            <a:avLst/>
          </a:prstGeom>
          <a:noFill/>
        </p:spPr>
        <p:txBody>
          <a:bodyPr wrap="square" rtlCol="0">
            <a:spAutoFit/>
          </a:bodyPr>
          <a:lstStyle/>
          <a:p>
            <a:pPr>
              <a:buFont typeface="Arial" pitchFamily="34" charset="0"/>
              <a:buChar char="•"/>
            </a:pPr>
            <a:r>
              <a:rPr lang="en-US" dirty="0" smtClean="0">
                <a:solidFill>
                  <a:schemeClr val="bg2">
                    <a:lumMod val="25000"/>
                  </a:schemeClr>
                </a:solidFill>
                <a:latin typeface="Agency FB" pitchFamily="34" charset="0"/>
              </a:rPr>
              <a:t>Specifies the basic Installation policies and requirements</a:t>
            </a:r>
          </a:p>
          <a:p>
            <a:pPr>
              <a:buFont typeface="Arial" pitchFamily="34" charset="0"/>
              <a:buChar char="•"/>
            </a:pPr>
            <a:r>
              <a:rPr lang="en-US" dirty="0" smtClean="0">
                <a:solidFill>
                  <a:schemeClr val="bg2">
                    <a:lumMod val="25000"/>
                  </a:schemeClr>
                </a:solidFill>
                <a:latin typeface="Agency FB" pitchFamily="34" charset="0"/>
              </a:rPr>
              <a:t>Linked to Environmental Management Procedures (EMPs)</a:t>
            </a:r>
          </a:p>
          <a:p>
            <a:pPr lvl="1">
              <a:buFont typeface="Arial" pitchFamily="34" charset="0"/>
              <a:buChar char="•"/>
            </a:pPr>
            <a:r>
              <a:rPr lang="en-US" dirty="0" smtClean="0">
                <a:solidFill>
                  <a:schemeClr val="bg2">
                    <a:lumMod val="25000"/>
                  </a:schemeClr>
                </a:solidFill>
                <a:latin typeface="Agency FB" pitchFamily="34" charset="0"/>
              </a:rPr>
              <a:t>Specifies the “Who, What, When, Where, and How”</a:t>
            </a:r>
          </a:p>
          <a:p>
            <a:pPr lvl="1">
              <a:buFont typeface="Arial" pitchFamily="34" charset="0"/>
              <a:buChar char="•"/>
            </a:pPr>
            <a:r>
              <a:rPr lang="en-US" dirty="0" smtClean="0">
                <a:solidFill>
                  <a:schemeClr val="bg2">
                    <a:lumMod val="25000"/>
                  </a:schemeClr>
                </a:solidFill>
                <a:latin typeface="Agency FB" pitchFamily="34" charset="0"/>
              </a:rPr>
              <a:t>Not all EMPs apply to all Activities and Operations</a:t>
            </a:r>
          </a:p>
          <a:p>
            <a:pPr lvl="1">
              <a:buFont typeface="Arial" pitchFamily="34" charset="0"/>
              <a:buChar char="•"/>
            </a:pPr>
            <a:r>
              <a:rPr lang="en-US" dirty="0" smtClean="0">
                <a:solidFill>
                  <a:schemeClr val="bg2">
                    <a:lumMod val="25000"/>
                  </a:schemeClr>
                </a:solidFill>
                <a:latin typeface="Agency FB" pitchFamily="34" charset="0"/>
              </a:rPr>
              <a:t>EMPs follow the same numbering system as JBLE-I 32-101</a:t>
            </a:r>
            <a:endParaRPr lang="en-US" dirty="0">
              <a:solidFill>
                <a:schemeClr val="bg2">
                  <a:lumMod val="25000"/>
                </a:schemeClr>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4038600" y="4572000"/>
            <a:ext cx="914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2000" y="685800"/>
            <a:ext cx="72390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Relationship of JBLE-I 32-101 to EMPs</a:t>
            </a:r>
            <a:endParaRPr lang="en-US" sz="2000" dirty="0">
              <a:solidFill>
                <a:srgbClr val="C00000"/>
              </a:solidFill>
              <a:latin typeface="Agency FB" pitchFamily="34" charset="0"/>
            </a:endParaRPr>
          </a:p>
        </p:txBody>
      </p:sp>
      <p:sp>
        <p:nvSpPr>
          <p:cNvPr id="10" name="TextBox 9"/>
          <p:cNvSpPr txBox="1"/>
          <p:nvPr/>
        </p:nvSpPr>
        <p:spPr>
          <a:xfrm>
            <a:off x="609600" y="914400"/>
            <a:ext cx="7772400" cy="369332"/>
          </a:xfrm>
          <a:prstGeom prst="rect">
            <a:avLst/>
          </a:prstGeom>
          <a:noFill/>
        </p:spPr>
        <p:txBody>
          <a:bodyPr wrap="square" rtlCol="0">
            <a:spAutoFit/>
          </a:bodyPr>
          <a:lstStyle/>
          <a:p>
            <a:pPr algn="ctr">
              <a:buFont typeface="Arial" pitchFamily="34" charset="0"/>
              <a:buChar char="•"/>
            </a:pPr>
            <a:r>
              <a:rPr lang="en-US" dirty="0" smtClean="0">
                <a:solidFill>
                  <a:schemeClr val="bg2">
                    <a:lumMod val="25000"/>
                  </a:schemeClr>
                </a:solidFill>
                <a:latin typeface="Agency FB" pitchFamily="34" charset="0"/>
              </a:rPr>
              <a:t>Hazardous Waste Management (HWM)</a:t>
            </a:r>
            <a:endParaRPr lang="en-US" dirty="0">
              <a:solidFill>
                <a:schemeClr val="bg2">
                  <a:lumMod val="25000"/>
                </a:schemeClr>
              </a:solidFill>
              <a:latin typeface="Agency FB" pitchFamily="34" charset="0"/>
            </a:endParaRPr>
          </a:p>
        </p:txBody>
      </p:sp>
      <p:sp>
        <p:nvSpPr>
          <p:cNvPr id="11" name="Rectangle 10"/>
          <p:cNvSpPr/>
          <p:nvPr/>
        </p:nvSpPr>
        <p:spPr>
          <a:xfrm>
            <a:off x="533400" y="1371599"/>
            <a:ext cx="3505200" cy="41507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685800" y="1388425"/>
            <a:ext cx="2819400" cy="461665"/>
          </a:xfrm>
          <a:prstGeom prst="rect">
            <a:avLst/>
          </a:prstGeom>
          <a:solidFill>
            <a:srgbClr val="FFFFFF"/>
          </a:solidFill>
        </p:spPr>
        <p:txBody>
          <a:bodyPr wrap="square" rtlCol="0">
            <a:spAutoFit/>
          </a:bodyPr>
          <a:lstStyle/>
          <a:p>
            <a:pPr algn="ctr"/>
            <a:r>
              <a:rPr lang="en-US" sz="1200" b="1" dirty="0" smtClean="0">
                <a:solidFill>
                  <a:srgbClr val="000099"/>
                </a:solidFill>
                <a:latin typeface="Agency FB" pitchFamily="34" charset="0"/>
              </a:rPr>
              <a:t>JBLE-I 32-101</a:t>
            </a:r>
          </a:p>
          <a:p>
            <a:pPr algn="ctr"/>
            <a:r>
              <a:rPr lang="en-US" sz="1200" b="1" dirty="0" smtClean="0">
                <a:solidFill>
                  <a:srgbClr val="000099"/>
                </a:solidFill>
                <a:latin typeface="Agency FB" pitchFamily="34" charset="0"/>
              </a:rPr>
              <a:t>Section 4.4.6.8 HWM</a:t>
            </a:r>
            <a:endParaRPr lang="en-US" sz="1200" b="1" dirty="0">
              <a:solidFill>
                <a:srgbClr val="000099"/>
              </a:solidFill>
              <a:latin typeface="Agency FB" pitchFamily="34" charset="0"/>
            </a:endParaRPr>
          </a:p>
        </p:txBody>
      </p:sp>
      <p:sp>
        <p:nvSpPr>
          <p:cNvPr id="13" name="TextBox 12"/>
          <p:cNvSpPr txBox="1"/>
          <p:nvPr/>
        </p:nvSpPr>
        <p:spPr>
          <a:xfrm>
            <a:off x="609600" y="1981200"/>
            <a:ext cx="3352800" cy="3416320"/>
          </a:xfrm>
          <a:prstGeom prst="rect">
            <a:avLst/>
          </a:prstGeom>
          <a:noFill/>
        </p:spPr>
        <p:txBody>
          <a:bodyPr wrap="square" rtlCol="0">
            <a:spAutoFit/>
          </a:bodyPr>
          <a:lstStyle/>
          <a:p>
            <a:r>
              <a:rPr lang="en-US" sz="1200" b="1" dirty="0" smtClean="0">
                <a:solidFill>
                  <a:srgbClr val="000099"/>
                </a:solidFill>
                <a:latin typeface="Agency FB" pitchFamily="34" charset="0"/>
              </a:rPr>
              <a:t>Policy:  Fort Eustis (FE) will efficiently and effectively manage the generation, collection, storage, and disposal of hazardous waste.  FE will actively analyze hazardous waste (HW) data and information to identify opportunities and new methodologies to reduce hazardous waste volumes.</a:t>
            </a:r>
          </a:p>
          <a:p>
            <a:r>
              <a:rPr lang="en-US" sz="1200" b="1" dirty="0" smtClean="0">
                <a:solidFill>
                  <a:srgbClr val="000099"/>
                </a:solidFill>
                <a:latin typeface="Agency FB" pitchFamily="34" charset="0"/>
              </a:rPr>
              <a:t>Requirements:</a:t>
            </a:r>
          </a:p>
          <a:p>
            <a:r>
              <a:rPr lang="en-US" sz="1200" b="1" dirty="0" smtClean="0">
                <a:solidFill>
                  <a:srgbClr val="000099"/>
                </a:solidFill>
                <a:latin typeface="Agency FB" pitchFamily="34" charset="0"/>
              </a:rPr>
              <a:t>     Comply with all applicable Federal, State, and local HW, Universal Wastes (UW), and Non-Hazardous Waste (NHW) regulations.  Manage these wastes IAW EMP 4.4.6.8, HWM.  FE is a  Large Quantity Generator (LQG) of HW and operates a Hazardous Waste Accumulation Facility (HWAF).  All hazardous wastes (i.e. manifest wastes) must be sent to an approved Treatment, Storage, &amp; Disposal Facility (TSDF) within 90 days of the Accumulation Start Date (ASD) in accordance with EMP 4.4.6.8.1.  Activities will minimize the toxicity and quantity of HW, UW, and NHW generation through pollution prevention actions, for example, source reduction, material substitution, and recycling or reuse </a:t>
            </a:r>
          </a:p>
        </p:txBody>
      </p:sp>
      <p:sp>
        <p:nvSpPr>
          <p:cNvPr id="14" name="Rectangle 13"/>
          <p:cNvSpPr/>
          <p:nvPr/>
        </p:nvSpPr>
        <p:spPr>
          <a:xfrm>
            <a:off x="4824350" y="1371600"/>
            <a:ext cx="3657600" cy="4191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4876800" y="1388425"/>
            <a:ext cx="2819400" cy="461665"/>
          </a:xfrm>
          <a:prstGeom prst="rect">
            <a:avLst/>
          </a:prstGeom>
          <a:solidFill>
            <a:srgbClr val="FFFFFF"/>
          </a:solidFill>
        </p:spPr>
        <p:txBody>
          <a:bodyPr wrap="square" rtlCol="0">
            <a:spAutoFit/>
          </a:bodyPr>
          <a:lstStyle/>
          <a:p>
            <a:pPr algn="ctr"/>
            <a:r>
              <a:rPr lang="en-US" sz="1200" b="1" dirty="0" smtClean="0">
                <a:solidFill>
                  <a:srgbClr val="000099"/>
                </a:solidFill>
                <a:latin typeface="Agency FB" pitchFamily="34" charset="0"/>
              </a:rPr>
              <a:t>EMP 4.4.6.8</a:t>
            </a:r>
          </a:p>
          <a:p>
            <a:pPr algn="ctr"/>
            <a:r>
              <a:rPr lang="en-US" sz="1200" b="1" dirty="0" smtClean="0">
                <a:solidFill>
                  <a:srgbClr val="000099"/>
                </a:solidFill>
                <a:latin typeface="Agency FB" pitchFamily="34" charset="0"/>
              </a:rPr>
              <a:t>HWM</a:t>
            </a:r>
            <a:endParaRPr lang="en-US" sz="1200" b="1" dirty="0">
              <a:solidFill>
                <a:srgbClr val="000099"/>
              </a:solidFill>
              <a:latin typeface="Agency FB" pitchFamily="34" charset="0"/>
            </a:endParaRPr>
          </a:p>
        </p:txBody>
      </p:sp>
      <p:sp>
        <p:nvSpPr>
          <p:cNvPr id="16" name="TextBox 15"/>
          <p:cNvSpPr txBox="1"/>
          <p:nvPr/>
        </p:nvSpPr>
        <p:spPr>
          <a:xfrm>
            <a:off x="4976750" y="1981200"/>
            <a:ext cx="3429000" cy="1815882"/>
          </a:xfrm>
          <a:prstGeom prst="rect">
            <a:avLst/>
          </a:prstGeom>
          <a:noFill/>
        </p:spPr>
        <p:txBody>
          <a:bodyPr wrap="square" rtlCol="0">
            <a:spAutoFit/>
          </a:bodyPr>
          <a:lstStyle/>
          <a:p>
            <a:r>
              <a:rPr lang="en-US" sz="1600" b="1" dirty="0" smtClean="0">
                <a:solidFill>
                  <a:srgbClr val="000099"/>
                </a:solidFill>
                <a:latin typeface="Agency FB" pitchFamily="34" charset="0"/>
              </a:rPr>
              <a:t>EMP 4.4.6.8.3 Container Management</a:t>
            </a:r>
          </a:p>
          <a:p>
            <a:endParaRPr lang="en-US" sz="1600" b="1" dirty="0" smtClean="0">
              <a:solidFill>
                <a:srgbClr val="000099"/>
              </a:solidFill>
              <a:latin typeface="Agency FB" pitchFamily="34" charset="0"/>
            </a:endParaRPr>
          </a:p>
          <a:p>
            <a:r>
              <a:rPr lang="en-US" sz="1600" b="1" dirty="0" smtClean="0">
                <a:solidFill>
                  <a:srgbClr val="000099"/>
                </a:solidFill>
                <a:latin typeface="Agency FB" pitchFamily="34" charset="0"/>
              </a:rPr>
              <a:t>EMP 4.4.6.8.2 Storage &amp; Accumulation Sites</a:t>
            </a:r>
          </a:p>
          <a:p>
            <a:endParaRPr lang="en-US" sz="1600" b="1" dirty="0" smtClean="0">
              <a:solidFill>
                <a:srgbClr val="000099"/>
              </a:solidFill>
              <a:latin typeface="Agency FB" pitchFamily="34" charset="0"/>
            </a:endParaRPr>
          </a:p>
          <a:p>
            <a:r>
              <a:rPr lang="en-US" sz="1600" b="1" dirty="0" smtClean="0">
                <a:solidFill>
                  <a:srgbClr val="000099"/>
                </a:solidFill>
                <a:latin typeface="Agency FB" pitchFamily="34" charset="0"/>
              </a:rPr>
              <a:t>EMP 4.4.6.8.1 HWAF Operations</a:t>
            </a:r>
          </a:p>
          <a:p>
            <a:endParaRPr lang="en-US" sz="1600" b="1" dirty="0" smtClean="0">
              <a:solidFill>
                <a:srgbClr val="000099"/>
              </a:solidFill>
              <a:latin typeface="Agency FB" pitchFamily="34" charset="0"/>
            </a:endParaRPr>
          </a:p>
          <a:p>
            <a:r>
              <a:rPr lang="en-US" sz="1600" b="1" dirty="0" smtClean="0">
                <a:solidFill>
                  <a:srgbClr val="000099"/>
                </a:solidFill>
                <a:latin typeface="Agency FB" pitchFamily="34" charset="0"/>
              </a:rPr>
              <a:t>EMP 4.4.6.8 HW Management</a:t>
            </a:r>
            <a:endParaRPr lang="en-US" sz="1600" b="1" dirty="0">
              <a:solidFill>
                <a:srgbClr val="000099"/>
              </a:solidFill>
              <a:latin typeface="Agency FB" pitchFamily="34" charset="0"/>
            </a:endParaRPr>
          </a:p>
        </p:txBody>
      </p:sp>
      <p:sp>
        <p:nvSpPr>
          <p:cNvPr id="17" name="Right Arrow 16"/>
          <p:cNvSpPr/>
          <p:nvPr/>
        </p:nvSpPr>
        <p:spPr>
          <a:xfrm>
            <a:off x="4091050" y="2895600"/>
            <a:ext cx="685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979225" y="4188023"/>
            <a:ext cx="1066800" cy="307777"/>
          </a:xfrm>
          <a:prstGeom prst="rect">
            <a:avLst/>
          </a:prstGeom>
          <a:noFill/>
        </p:spPr>
        <p:txBody>
          <a:bodyPr wrap="square" rtlCol="0">
            <a:spAutoFit/>
          </a:bodyPr>
          <a:lstStyle/>
          <a:p>
            <a:r>
              <a:rPr lang="en-US" sz="1400" dirty="0" smtClean="0"/>
              <a:t>“How To”</a:t>
            </a:r>
            <a:endParaRPr lang="en-US" sz="1400" dirty="0"/>
          </a:p>
        </p:txBody>
      </p:sp>
      <p:sp>
        <p:nvSpPr>
          <p:cNvPr id="24" name="TextBox 23"/>
          <p:cNvSpPr txBox="1"/>
          <p:nvPr/>
        </p:nvSpPr>
        <p:spPr>
          <a:xfrm>
            <a:off x="4036625" y="1828800"/>
            <a:ext cx="1066800" cy="954107"/>
          </a:xfrm>
          <a:prstGeom prst="rect">
            <a:avLst/>
          </a:prstGeom>
          <a:noFill/>
        </p:spPr>
        <p:txBody>
          <a:bodyPr wrap="square" rtlCol="0">
            <a:spAutoFit/>
          </a:bodyPr>
          <a:lstStyle/>
          <a:p>
            <a:r>
              <a:rPr lang="en-US" sz="1400" dirty="0" smtClean="0"/>
              <a:t>Policy </a:t>
            </a:r>
          </a:p>
          <a:p>
            <a:r>
              <a:rPr lang="en-US" sz="1400" dirty="0" smtClean="0"/>
              <a:t>and Require-ments</a:t>
            </a:r>
            <a:endParaRPr lang="en-US" sz="1400" dirty="0"/>
          </a:p>
        </p:txBody>
      </p:sp>
    </p:spTree>
  </p:cSld>
  <p:clrMapOvr>
    <a:masterClrMapping/>
  </p:clrMapOvr>
  <p:transition advClick="0">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3581400" y="3505200"/>
            <a:ext cx="19050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581400" y="5331023"/>
            <a:ext cx="1905000" cy="297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457200"/>
            <a:ext cx="88392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Functional Area Continuity Books (FACB)</a:t>
            </a:r>
            <a:endParaRPr lang="en-US" sz="2000" dirty="0">
              <a:solidFill>
                <a:srgbClr val="C00000"/>
              </a:solidFill>
              <a:latin typeface="Agency FB" pitchFamily="34" charset="0"/>
            </a:endParaRPr>
          </a:p>
        </p:txBody>
      </p:sp>
      <p:sp>
        <p:nvSpPr>
          <p:cNvPr id="11" name="Rectangle 10"/>
          <p:cNvSpPr/>
          <p:nvPr/>
        </p:nvSpPr>
        <p:spPr>
          <a:xfrm>
            <a:off x="152400" y="2057399"/>
            <a:ext cx="3505200" cy="4150783"/>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04800" y="2074225"/>
            <a:ext cx="2819400" cy="307777"/>
          </a:xfrm>
          <a:prstGeom prst="rect">
            <a:avLst/>
          </a:prstGeom>
          <a:solidFill>
            <a:srgbClr val="FFFFFF"/>
          </a:solidFill>
        </p:spPr>
        <p:txBody>
          <a:bodyPr wrap="square" rtlCol="0">
            <a:spAutoFit/>
          </a:bodyPr>
          <a:lstStyle/>
          <a:p>
            <a:pPr algn="ctr"/>
            <a:r>
              <a:rPr lang="en-US" sz="1400" b="1" dirty="0" smtClean="0">
                <a:solidFill>
                  <a:srgbClr val="000099"/>
                </a:solidFill>
                <a:latin typeface="Agency FB" pitchFamily="34" charset="0"/>
              </a:rPr>
              <a:t>Library of EMPs</a:t>
            </a:r>
            <a:endParaRPr lang="en-US" sz="1400" b="1" dirty="0">
              <a:solidFill>
                <a:srgbClr val="000099"/>
              </a:solidFill>
              <a:latin typeface="Agency FB" pitchFamily="34" charset="0"/>
            </a:endParaRPr>
          </a:p>
        </p:txBody>
      </p:sp>
      <p:sp>
        <p:nvSpPr>
          <p:cNvPr id="13" name="TextBox 12"/>
          <p:cNvSpPr txBox="1"/>
          <p:nvPr/>
        </p:nvSpPr>
        <p:spPr>
          <a:xfrm>
            <a:off x="228600" y="2438400"/>
            <a:ext cx="3352800" cy="3477875"/>
          </a:xfrm>
          <a:prstGeom prst="rect">
            <a:avLst/>
          </a:prstGeom>
          <a:noFill/>
        </p:spPr>
        <p:txBody>
          <a:bodyPr wrap="square" rtlCol="0">
            <a:spAutoFit/>
          </a:bodyPr>
          <a:lstStyle/>
          <a:p>
            <a:r>
              <a:rPr lang="en-US" sz="1300" b="1" dirty="0" smtClean="0">
                <a:solidFill>
                  <a:srgbClr val="000099"/>
                </a:solidFill>
                <a:latin typeface="Agency FB" pitchFamily="34" charset="0"/>
              </a:rPr>
              <a:t>EMP 4.2 30-Sep-09 Environmental Policy</a:t>
            </a:r>
          </a:p>
          <a:p>
            <a:r>
              <a:rPr lang="en-US" sz="1300" b="1" dirty="0" smtClean="0">
                <a:solidFill>
                  <a:srgbClr val="000099"/>
                </a:solidFill>
                <a:latin typeface="Agency FB" pitchFamily="34" charset="0"/>
              </a:rPr>
              <a:t>EMP 4.3.1 30-Sep-09 Environmental Aspects</a:t>
            </a:r>
          </a:p>
          <a:p>
            <a:r>
              <a:rPr lang="en-US" sz="1300" b="1" dirty="0" smtClean="0">
                <a:solidFill>
                  <a:srgbClr val="000099"/>
                </a:solidFill>
                <a:latin typeface="Agency FB" pitchFamily="34" charset="0"/>
              </a:rPr>
              <a:t>EMP 4.3.2 30-Sep-09 Legal and Other  Requirements</a:t>
            </a:r>
          </a:p>
          <a:p>
            <a:r>
              <a:rPr lang="en-US" sz="1300" b="1" dirty="0" smtClean="0">
                <a:solidFill>
                  <a:srgbClr val="000099"/>
                </a:solidFill>
                <a:latin typeface="Agency FB" pitchFamily="34" charset="0"/>
              </a:rPr>
              <a:t>EMP 4.3.3.1 30-Sep-09 Objectives and Targets</a:t>
            </a:r>
          </a:p>
          <a:p>
            <a:r>
              <a:rPr lang="en-US" sz="1300" b="1" dirty="0" smtClean="0">
                <a:solidFill>
                  <a:srgbClr val="000099"/>
                </a:solidFill>
                <a:latin typeface="Agency FB" pitchFamily="34" charset="0"/>
              </a:rPr>
              <a:t>EMP 4.3.3.1 30-Sep-09 Environmental Mgmt Programs and Action Plans</a:t>
            </a:r>
          </a:p>
          <a:p>
            <a:r>
              <a:rPr lang="en-US" sz="1300" b="1" dirty="0" smtClean="0">
                <a:solidFill>
                  <a:srgbClr val="000099"/>
                </a:solidFill>
                <a:latin typeface="Agency FB" pitchFamily="34" charset="0"/>
              </a:rPr>
              <a:t>EMP 4.4.2 1-Jun-10 Environmental Awareness &amp; Competency Training</a:t>
            </a:r>
          </a:p>
          <a:p>
            <a:r>
              <a:rPr lang="en-US" sz="1300" b="1" dirty="0" smtClean="0">
                <a:solidFill>
                  <a:srgbClr val="000099"/>
                </a:solidFill>
                <a:latin typeface="Agency FB" pitchFamily="34" charset="0"/>
              </a:rPr>
              <a:t>EMP 4.4.2 Tab 1 15-May-10 Job Titles, Duty Descriptions, and Responsibilities of Key Positions</a:t>
            </a:r>
          </a:p>
          <a:p>
            <a:r>
              <a:rPr lang="en-US" sz="1300" b="1" dirty="0" smtClean="0">
                <a:solidFill>
                  <a:srgbClr val="000099"/>
                </a:solidFill>
                <a:latin typeface="Agency FB" pitchFamily="34" charset="0"/>
              </a:rPr>
              <a:t>EMP 4.4.3 30-Sep-09 Environmental Communication</a:t>
            </a:r>
          </a:p>
          <a:p>
            <a:r>
              <a:rPr lang="en-US" sz="1300" b="1" dirty="0" smtClean="0">
                <a:solidFill>
                  <a:srgbClr val="000099"/>
                </a:solidFill>
                <a:latin typeface="Agency FB" pitchFamily="34" charset="0"/>
              </a:rPr>
              <a:t>EMP 4.4.4 30-Sep-09 Environmental Documentation</a:t>
            </a:r>
          </a:p>
          <a:p>
            <a:r>
              <a:rPr lang="en-US" sz="1300" b="1" dirty="0" smtClean="0">
                <a:solidFill>
                  <a:srgbClr val="000099"/>
                </a:solidFill>
                <a:latin typeface="Agency FB" pitchFamily="34" charset="0"/>
              </a:rPr>
              <a:t>EMP 4.4.5 30-Sep-09 Environmental Document Control</a:t>
            </a:r>
          </a:p>
          <a:p>
            <a:r>
              <a:rPr lang="en-US" sz="1300" b="1" dirty="0" smtClean="0">
                <a:solidFill>
                  <a:srgbClr val="000099"/>
                </a:solidFill>
                <a:latin typeface="Agency FB" pitchFamily="34" charset="0"/>
              </a:rPr>
              <a:t>EMP 4.4.6.1 30-Sep-09 Air Pollution Mgmt</a:t>
            </a:r>
          </a:p>
          <a:p>
            <a:r>
              <a:rPr lang="en-US" sz="1300" b="1" dirty="0" smtClean="0">
                <a:solidFill>
                  <a:srgbClr val="000099"/>
                </a:solidFill>
                <a:latin typeface="Agency FB" pitchFamily="34" charset="0"/>
              </a:rPr>
              <a:t>EMP 4.4.6.1 Tab 1 30-Sep-09 Air Quality Program Reporting Requirements</a:t>
            </a:r>
          </a:p>
          <a:p>
            <a:endParaRPr lang="en-US" sz="1200" b="1" dirty="0" smtClean="0">
              <a:solidFill>
                <a:srgbClr val="000099"/>
              </a:solidFill>
              <a:latin typeface="Agency FB" pitchFamily="34" charset="0"/>
            </a:endParaRPr>
          </a:p>
        </p:txBody>
      </p:sp>
      <p:sp>
        <p:nvSpPr>
          <p:cNvPr id="14" name="Rectangle 13"/>
          <p:cNvSpPr/>
          <p:nvPr/>
        </p:nvSpPr>
        <p:spPr>
          <a:xfrm>
            <a:off x="5334000" y="2057400"/>
            <a:ext cx="3657600" cy="41910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5386450" y="2074225"/>
            <a:ext cx="2819400" cy="307777"/>
          </a:xfrm>
          <a:prstGeom prst="rect">
            <a:avLst/>
          </a:prstGeom>
          <a:solidFill>
            <a:srgbClr val="FFFFFF"/>
          </a:solidFill>
        </p:spPr>
        <p:txBody>
          <a:bodyPr wrap="square" rtlCol="0">
            <a:spAutoFit/>
          </a:bodyPr>
          <a:lstStyle/>
          <a:p>
            <a:pPr algn="ctr"/>
            <a:r>
              <a:rPr lang="en-US" sz="1400" b="1" dirty="0" smtClean="0">
                <a:solidFill>
                  <a:srgbClr val="000099"/>
                </a:solidFill>
                <a:latin typeface="Agency FB" pitchFamily="34" charset="0"/>
              </a:rPr>
              <a:t>Functional Area – XXXXX </a:t>
            </a:r>
            <a:endParaRPr lang="en-US" sz="1400" b="1" dirty="0">
              <a:solidFill>
                <a:srgbClr val="000099"/>
              </a:solidFill>
              <a:latin typeface="Agency FB" pitchFamily="34" charset="0"/>
            </a:endParaRPr>
          </a:p>
        </p:txBody>
      </p:sp>
      <p:sp>
        <p:nvSpPr>
          <p:cNvPr id="16" name="TextBox 15"/>
          <p:cNvSpPr txBox="1"/>
          <p:nvPr/>
        </p:nvSpPr>
        <p:spPr>
          <a:xfrm>
            <a:off x="5486400" y="2362200"/>
            <a:ext cx="3429000" cy="3493264"/>
          </a:xfrm>
          <a:prstGeom prst="rect">
            <a:avLst/>
          </a:prstGeom>
          <a:noFill/>
        </p:spPr>
        <p:txBody>
          <a:bodyPr wrap="square" rtlCol="0">
            <a:spAutoFit/>
          </a:bodyPr>
          <a:lstStyle/>
          <a:p>
            <a:r>
              <a:rPr lang="en-US" sz="1300" b="1" dirty="0" smtClean="0">
                <a:solidFill>
                  <a:srgbClr val="000099"/>
                </a:solidFill>
                <a:latin typeface="Agency FB" pitchFamily="34" charset="0"/>
              </a:rPr>
              <a:t>Appropriate EMPs for Functional Area</a:t>
            </a:r>
          </a:p>
          <a:p>
            <a:endParaRPr lang="en-US" sz="1300" b="1" dirty="0" smtClean="0">
              <a:solidFill>
                <a:srgbClr val="000099"/>
              </a:solidFill>
              <a:latin typeface="Agency FB" pitchFamily="34" charset="0"/>
            </a:endParaRPr>
          </a:p>
          <a:p>
            <a:r>
              <a:rPr lang="en-US" sz="1300" b="1" dirty="0" smtClean="0">
                <a:solidFill>
                  <a:srgbClr val="000099"/>
                </a:solidFill>
                <a:latin typeface="Agency FB" pitchFamily="34" charset="0"/>
              </a:rPr>
              <a:t>Activity Policies &amp; SOPs</a:t>
            </a:r>
          </a:p>
          <a:p>
            <a:endParaRPr lang="en-US" sz="1300" b="1" dirty="0" smtClean="0">
              <a:solidFill>
                <a:srgbClr val="000099"/>
              </a:solidFill>
              <a:latin typeface="Agency FB" pitchFamily="34" charset="0"/>
            </a:endParaRPr>
          </a:p>
          <a:p>
            <a:r>
              <a:rPr lang="en-US" sz="1300" b="1" dirty="0" smtClean="0">
                <a:solidFill>
                  <a:srgbClr val="000099"/>
                </a:solidFill>
                <a:latin typeface="Agency FB" pitchFamily="34" charset="0"/>
              </a:rPr>
              <a:t>FAC – Files</a:t>
            </a:r>
          </a:p>
          <a:p>
            <a:r>
              <a:rPr lang="en-US" sz="1300" b="1" dirty="0" smtClean="0">
                <a:solidFill>
                  <a:srgbClr val="000099"/>
                </a:solidFill>
                <a:latin typeface="Agency FB" pitchFamily="34" charset="0"/>
              </a:rPr>
              <a:t>  Procedures for transferring duties:</a:t>
            </a:r>
          </a:p>
          <a:p>
            <a:r>
              <a:rPr lang="en-US" sz="1300" b="1" dirty="0" smtClean="0">
                <a:solidFill>
                  <a:srgbClr val="000099"/>
                </a:solidFill>
                <a:latin typeface="Agency FB" pitchFamily="34" charset="0"/>
              </a:rPr>
              <a:t>     From one Coordinator or Functional Area </a:t>
            </a:r>
          </a:p>
          <a:p>
            <a:r>
              <a:rPr lang="en-US" sz="1300" b="1" dirty="0" smtClean="0">
                <a:solidFill>
                  <a:srgbClr val="000099"/>
                </a:solidFill>
                <a:latin typeface="Agency FB" pitchFamily="34" charset="0"/>
              </a:rPr>
              <a:t>     Manager to another                   </a:t>
            </a:r>
          </a:p>
          <a:p>
            <a:r>
              <a:rPr lang="en-US" sz="1300" b="1" dirty="0" smtClean="0">
                <a:solidFill>
                  <a:srgbClr val="000099"/>
                </a:solidFill>
                <a:latin typeface="Agency FB" pitchFamily="34" charset="0"/>
              </a:rPr>
              <a:t>  Training of new Coordinators or Functional </a:t>
            </a:r>
          </a:p>
          <a:p>
            <a:r>
              <a:rPr lang="en-US" sz="1300" b="1" dirty="0" smtClean="0">
                <a:solidFill>
                  <a:srgbClr val="000099"/>
                </a:solidFill>
                <a:latin typeface="Agency FB" pitchFamily="34" charset="0"/>
              </a:rPr>
              <a:t>  Area Managers</a:t>
            </a:r>
          </a:p>
          <a:p>
            <a:endParaRPr lang="en-US" sz="1300" b="1" dirty="0" smtClean="0">
              <a:solidFill>
                <a:srgbClr val="000099"/>
              </a:solidFill>
              <a:latin typeface="Agency FB" pitchFamily="34" charset="0"/>
            </a:endParaRPr>
          </a:p>
          <a:p>
            <a:r>
              <a:rPr lang="en-US" sz="1300" b="1" dirty="0" smtClean="0">
                <a:solidFill>
                  <a:srgbClr val="000099"/>
                </a:solidFill>
                <a:latin typeface="Agency FB" pitchFamily="34" charset="0"/>
              </a:rPr>
              <a:t>Chain of custody for safeguarding Environmental Mgmt records:</a:t>
            </a:r>
          </a:p>
          <a:p>
            <a:r>
              <a:rPr lang="en-US" sz="1300" b="1" dirty="0" smtClean="0">
                <a:solidFill>
                  <a:srgbClr val="000099"/>
                </a:solidFill>
                <a:latin typeface="Agency FB" pitchFamily="34" charset="0"/>
              </a:rPr>
              <a:t> (Training, Inspections, Turn-in Documents)</a:t>
            </a:r>
          </a:p>
          <a:p>
            <a:endParaRPr lang="en-US" sz="1300" b="1" dirty="0" smtClean="0">
              <a:solidFill>
                <a:srgbClr val="000099"/>
              </a:solidFill>
              <a:latin typeface="Agency FB" pitchFamily="34" charset="0"/>
            </a:endParaRPr>
          </a:p>
          <a:p>
            <a:r>
              <a:rPr lang="en-US" sz="1300" b="1" dirty="0" smtClean="0">
                <a:solidFill>
                  <a:srgbClr val="000099"/>
                </a:solidFill>
                <a:latin typeface="Agency FB" pitchFamily="34" charset="0"/>
              </a:rPr>
              <a:t>Records Retention Time:</a:t>
            </a:r>
          </a:p>
          <a:p>
            <a:r>
              <a:rPr lang="en-US" sz="1300" b="1" dirty="0" smtClean="0">
                <a:solidFill>
                  <a:srgbClr val="000099"/>
                </a:solidFill>
                <a:latin typeface="Agency FB" pitchFamily="34" charset="0"/>
              </a:rPr>
              <a:t>  At least 3 years</a:t>
            </a:r>
            <a:endParaRPr lang="en-US" sz="1300" b="1" dirty="0">
              <a:solidFill>
                <a:srgbClr val="000099"/>
              </a:solidFill>
              <a:latin typeface="Agency FB" pitchFamily="34" charset="0"/>
            </a:endParaRPr>
          </a:p>
        </p:txBody>
      </p:sp>
      <p:sp>
        <p:nvSpPr>
          <p:cNvPr id="22" name="TextBox 21"/>
          <p:cNvSpPr txBox="1"/>
          <p:nvPr/>
        </p:nvSpPr>
        <p:spPr>
          <a:xfrm>
            <a:off x="3581400" y="3197423"/>
            <a:ext cx="1066800" cy="307777"/>
          </a:xfrm>
          <a:prstGeom prst="rect">
            <a:avLst/>
          </a:prstGeom>
          <a:noFill/>
        </p:spPr>
        <p:txBody>
          <a:bodyPr wrap="square" rtlCol="0">
            <a:spAutoFit/>
          </a:bodyPr>
          <a:lstStyle/>
          <a:p>
            <a:r>
              <a:rPr lang="en-US" sz="1400" dirty="0" smtClean="0"/>
              <a:t>“How To”</a:t>
            </a:r>
            <a:endParaRPr lang="en-US" sz="1400" dirty="0"/>
          </a:p>
        </p:txBody>
      </p:sp>
      <p:grpSp>
        <p:nvGrpSpPr>
          <p:cNvPr id="26" name="Group 25"/>
          <p:cNvGrpSpPr/>
          <p:nvPr/>
        </p:nvGrpSpPr>
        <p:grpSpPr>
          <a:xfrm>
            <a:off x="3733800" y="990600"/>
            <a:ext cx="1524000" cy="1447800"/>
            <a:chOff x="3733800" y="1447800"/>
            <a:chExt cx="1524000" cy="1447800"/>
          </a:xfrm>
        </p:grpSpPr>
        <p:sp>
          <p:nvSpPr>
            <p:cNvPr id="21" name="Rectangle 20"/>
            <p:cNvSpPr/>
            <p:nvPr/>
          </p:nvSpPr>
          <p:spPr>
            <a:xfrm>
              <a:off x="3733800" y="1447800"/>
              <a:ext cx="1524000" cy="1447800"/>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3886200" y="1828800"/>
              <a:ext cx="1295400" cy="1015663"/>
            </a:xfrm>
            <a:prstGeom prst="rect">
              <a:avLst/>
            </a:prstGeom>
            <a:noFill/>
          </p:spPr>
          <p:txBody>
            <a:bodyPr wrap="square" rtlCol="0">
              <a:spAutoFit/>
            </a:bodyPr>
            <a:lstStyle/>
            <a:p>
              <a:pPr>
                <a:buFont typeface="Arial" pitchFamily="34" charset="0"/>
                <a:buChar char="•"/>
              </a:pPr>
              <a:r>
                <a:rPr lang="en-US" sz="1000" dirty="0" smtClean="0">
                  <a:solidFill>
                    <a:schemeClr val="bg1"/>
                  </a:solidFill>
                </a:rPr>
                <a:t>Motor Pools</a:t>
              </a:r>
            </a:p>
            <a:p>
              <a:pPr>
                <a:buFont typeface="Arial" pitchFamily="34" charset="0"/>
                <a:buChar char="•"/>
              </a:pPr>
              <a:r>
                <a:rPr lang="en-US" sz="1000" dirty="0" smtClean="0">
                  <a:solidFill>
                    <a:schemeClr val="bg1"/>
                  </a:solidFill>
                </a:rPr>
                <a:t>Offices</a:t>
              </a:r>
            </a:p>
            <a:p>
              <a:pPr>
                <a:buFont typeface="Arial" pitchFamily="34" charset="0"/>
                <a:buChar char="•"/>
              </a:pPr>
              <a:r>
                <a:rPr lang="en-US" sz="1000" dirty="0" smtClean="0">
                  <a:solidFill>
                    <a:schemeClr val="bg1"/>
                  </a:solidFill>
                </a:rPr>
                <a:t>Classrooms</a:t>
              </a:r>
            </a:p>
            <a:p>
              <a:pPr>
                <a:buFont typeface="Arial" pitchFamily="34" charset="0"/>
                <a:buChar char="•"/>
              </a:pPr>
              <a:r>
                <a:rPr lang="en-US" sz="1000" dirty="0" smtClean="0">
                  <a:solidFill>
                    <a:schemeClr val="bg1"/>
                  </a:solidFill>
                </a:rPr>
                <a:t>Arms Rooms</a:t>
              </a:r>
            </a:p>
            <a:p>
              <a:pPr>
                <a:buFont typeface="Arial" pitchFamily="34" charset="0"/>
                <a:buChar char="•"/>
              </a:pPr>
              <a:r>
                <a:rPr lang="en-US" sz="1000" dirty="0" smtClean="0">
                  <a:solidFill>
                    <a:schemeClr val="bg1"/>
                  </a:solidFill>
                </a:rPr>
                <a:t>Supply Rooms</a:t>
              </a:r>
            </a:p>
            <a:p>
              <a:pPr>
                <a:buFont typeface="Arial" pitchFamily="34" charset="0"/>
                <a:buChar char="•"/>
              </a:pPr>
              <a:r>
                <a:rPr lang="en-US" sz="1000" dirty="0" smtClean="0">
                  <a:solidFill>
                    <a:schemeClr val="bg1"/>
                  </a:solidFill>
                </a:rPr>
                <a:t>Shops, etc.</a:t>
              </a:r>
              <a:endParaRPr lang="en-US" sz="1000" dirty="0">
                <a:solidFill>
                  <a:schemeClr val="bg1"/>
                </a:solidFill>
              </a:endParaRPr>
            </a:p>
          </p:txBody>
        </p:sp>
        <p:sp>
          <p:nvSpPr>
            <p:cNvPr id="25" name="TextBox 24"/>
            <p:cNvSpPr txBox="1"/>
            <p:nvPr/>
          </p:nvSpPr>
          <p:spPr>
            <a:xfrm>
              <a:off x="3810000" y="1524000"/>
              <a:ext cx="1447800" cy="253916"/>
            </a:xfrm>
            <a:prstGeom prst="rect">
              <a:avLst/>
            </a:prstGeom>
            <a:noFill/>
          </p:spPr>
          <p:txBody>
            <a:bodyPr wrap="square" rtlCol="0">
              <a:spAutoFit/>
            </a:bodyPr>
            <a:lstStyle/>
            <a:p>
              <a:pPr algn="ctr"/>
              <a:r>
                <a:rPr lang="en-US" sz="1050" b="1" dirty="0" smtClean="0">
                  <a:solidFill>
                    <a:schemeClr val="bg1"/>
                  </a:solidFill>
                </a:rPr>
                <a:t>Functional Areas</a:t>
              </a:r>
              <a:endParaRPr lang="en-US" sz="1050" b="1" dirty="0">
                <a:solidFill>
                  <a:schemeClr val="bg1"/>
                </a:solidFill>
              </a:endParaRPr>
            </a:p>
          </p:txBody>
        </p:sp>
      </p:grpSp>
      <p:sp>
        <p:nvSpPr>
          <p:cNvPr id="29" name="TextBox 28"/>
          <p:cNvSpPr txBox="1"/>
          <p:nvPr/>
        </p:nvSpPr>
        <p:spPr>
          <a:xfrm>
            <a:off x="4009900" y="5331023"/>
            <a:ext cx="1540825" cy="307777"/>
          </a:xfrm>
          <a:prstGeom prst="rect">
            <a:avLst/>
          </a:prstGeom>
          <a:noFill/>
        </p:spPr>
        <p:txBody>
          <a:bodyPr wrap="square" rtlCol="0">
            <a:spAutoFit/>
          </a:bodyPr>
          <a:lstStyle/>
          <a:p>
            <a:r>
              <a:rPr lang="en-US" sz="1400" dirty="0" smtClean="0"/>
              <a:t>Functional Area</a:t>
            </a:r>
            <a:endParaRPr lang="en-US" sz="1400" dirty="0"/>
          </a:p>
        </p:txBody>
      </p:sp>
    </p:spTree>
  </p:cSld>
  <p:clrMapOvr>
    <a:masterClrMapping/>
  </p:clrMapOvr>
  <p:transition advClick="0">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7526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01637" y="1905000"/>
            <a:ext cx="8382000" cy="762000"/>
          </a:xfrm>
        </p:spPr>
        <p:txBody>
          <a:bodyPr>
            <a:normAutofit fontScale="90000"/>
          </a:bodyPr>
          <a:lstStyle/>
          <a:p>
            <a:pPr algn="ctr" eaLnBrk="1" fontAlgn="auto" hangingPunct="1">
              <a:spcAft>
                <a:spcPts val="0"/>
              </a:spcAft>
              <a:defRPr/>
            </a:pPr>
            <a:r>
              <a:rPr lang="en-US" dirty="0" smtClean="0">
                <a:solidFill>
                  <a:schemeClr val="bg1"/>
                </a:solidFill>
              </a:rPr>
              <a:t>The Legal Aspects of Environmental Compliance Module</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555" name="TextBox 6"/>
          <p:cNvSpPr txBox="1">
            <a:spLocks noChangeArrowheads="1"/>
          </p:cNvSpPr>
          <p:nvPr/>
        </p:nvSpPr>
        <p:spPr bwMode="auto">
          <a:xfrm>
            <a:off x="228600" y="5768975"/>
            <a:ext cx="8610600" cy="461963"/>
          </a:xfrm>
          <a:prstGeom prst="rect">
            <a:avLst/>
          </a:prstGeom>
          <a:noFill/>
          <a:ln w="9525">
            <a:noFill/>
            <a:miter lim="800000"/>
            <a:headEnd/>
            <a:tailEnd/>
          </a:ln>
        </p:spPr>
        <p:txBody>
          <a:bodyPr>
            <a:spAutoFit/>
          </a:bodyPr>
          <a:lstStyle/>
          <a:p>
            <a:pPr algn="ctr"/>
            <a:r>
              <a:rPr lang="en-US" sz="2400" dirty="0">
                <a:solidFill>
                  <a:schemeClr val="bg1"/>
                </a:solidFill>
              </a:rPr>
              <a:t>The Legal Aspects of Environmental Compliance</a:t>
            </a:r>
            <a:endParaRPr lang="en-US" sz="2400" dirty="0">
              <a:solidFill>
                <a:schemeClr val="bg1"/>
              </a:solidFill>
              <a:latin typeface="Arial Black" pitchFamily="34" charset="0"/>
            </a:endParaRPr>
          </a:p>
        </p:txBody>
      </p:sp>
      <p:sp>
        <p:nvSpPr>
          <p:cNvPr id="9" name="TextBox 8"/>
          <p:cNvSpPr txBox="1"/>
          <p:nvPr/>
        </p:nvSpPr>
        <p:spPr>
          <a:xfrm>
            <a:off x="152400" y="412750"/>
            <a:ext cx="8763000" cy="461963"/>
          </a:xfrm>
          <a:prstGeom prst="rect">
            <a:avLst/>
          </a:prstGeom>
          <a:noFill/>
        </p:spPr>
        <p:txBody>
          <a:bodyPr>
            <a:spAutoFit/>
          </a:bodyPr>
          <a:lstStyle/>
          <a:p>
            <a:pPr>
              <a:defRPr/>
            </a:pPr>
            <a:r>
              <a:rPr lang="en-US" sz="2400" b="1" dirty="0">
                <a:solidFill>
                  <a:schemeClr val="tx2">
                    <a:shade val="75000"/>
                  </a:schemeClr>
                </a:solidFill>
                <a:latin typeface="+mn-lt"/>
              </a:rPr>
              <a:t>Legal Requirements</a:t>
            </a:r>
          </a:p>
        </p:txBody>
      </p:sp>
      <p:sp>
        <p:nvSpPr>
          <p:cNvPr id="15" name="TextBox 14"/>
          <p:cNvSpPr txBox="1"/>
          <p:nvPr/>
        </p:nvSpPr>
        <p:spPr>
          <a:xfrm>
            <a:off x="304800" y="1079500"/>
            <a:ext cx="7924800" cy="3416300"/>
          </a:xfrm>
          <a:prstGeom prst="rect">
            <a:avLst/>
          </a:prstGeom>
          <a:noFill/>
        </p:spPr>
        <p:txBody>
          <a:bodyPr>
            <a:spAutoFit/>
          </a:bodyPr>
          <a:lstStyle/>
          <a:p>
            <a:pPr indent="347663">
              <a:buFont typeface="Arial" pitchFamily="34" charset="0"/>
              <a:buChar char="•"/>
              <a:defRPr/>
            </a:pPr>
            <a:r>
              <a:rPr lang="en-US" dirty="0">
                <a:latin typeface="+mn-lt"/>
              </a:rPr>
              <a:t>Legal drivers for compliance efforts, established by Federal, State, or local </a:t>
            </a:r>
          </a:p>
          <a:p>
            <a:pPr indent="347663">
              <a:defRPr/>
            </a:pPr>
            <a:r>
              <a:rPr lang="en-US" dirty="0">
                <a:latin typeface="+mn-lt"/>
              </a:rPr>
              <a:t>laws and tracked Division to ensure we are in compliance</a:t>
            </a:r>
          </a:p>
          <a:p>
            <a:pPr indent="347663">
              <a:defRPr/>
            </a:pPr>
            <a:endParaRPr lang="en-US" dirty="0">
              <a:latin typeface="+mn-lt"/>
            </a:endParaRPr>
          </a:p>
          <a:p>
            <a:pPr lvl="1" indent="347663">
              <a:buFont typeface="Arial" pitchFamily="34" charset="0"/>
              <a:buChar char="•"/>
              <a:defRPr/>
            </a:pPr>
            <a:r>
              <a:rPr lang="en-US" dirty="0">
                <a:latin typeface="+mn-lt"/>
              </a:rPr>
              <a:t>Human Health &amp; The Environment</a:t>
            </a:r>
          </a:p>
          <a:p>
            <a:pPr lvl="2" indent="347663">
              <a:buFont typeface="Arial" pitchFamily="34" charset="0"/>
              <a:buChar char="•"/>
              <a:defRPr/>
            </a:pPr>
            <a:r>
              <a:rPr lang="en-US" dirty="0">
                <a:latin typeface="+mn-lt"/>
              </a:rPr>
              <a:t>U.S. Environmental Protection Agency (EPA)</a:t>
            </a:r>
          </a:p>
          <a:p>
            <a:pPr lvl="2" indent="347663">
              <a:buFont typeface="Arial" pitchFamily="34" charset="0"/>
              <a:buChar char="•"/>
              <a:defRPr/>
            </a:pPr>
            <a:r>
              <a:rPr lang="en-US" dirty="0">
                <a:latin typeface="+mn-lt"/>
              </a:rPr>
              <a:t>Virginia Department of Environmental Quality (VDEQ)</a:t>
            </a:r>
          </a:p>
          <a:p>
            <a:pPr lvl="2" indent="347663">
              <a:defRPr/>
            </a:pPr>
            <a:endParaRPr lang="en-US" dirty="0">
              <a:latin typeface="+mn-lt"/>
            </a:endParaRPr>
          </a:p>
          <a:p>
            <a:pPr lvl="1" indent="347663">
              <a:buFont typeface="Arial" pitchFamily="34" charset="0"/>
              <a:buChar char="•"/>
              <a:defRPr/>
            </a:pPr>
            <a:r>
              <a:rPr lang="en-US" dirty="0">
                <a:latin typeface="+mn-lt"/>
              </a:rPr>
              <a:t>Work Place Safety</a:t>
            </a:r>
          </a:p>
          <a:p>
            <a:pPr lvl="2" indent="347663">
              <a:buFont typeface="Arial" pitchFamily="34" charset="0"/>
              <a:buChar char="•"/>
              <a:defRPr/>
            </a:pPr>
            <a:r>
              <a:rPr lang="en-US" dirty="0">
                <a:latin typeface="+mn-lt"/>
              </a:rPr>
              <a:t>Occupational Safety and Health Administration (OSHA)</a:t>
            </a:r>
          </a:p>
          <a:p>
            <a:pPr lvl="2" indent="347663">
              <a:defRPr/>
            </a:pPr>
            <a:endParaRPr lang="en-US" dirty="0">
              <a:latin typeface="+mn-lt"/>
            </a:endParaRPr>
          </a:p>
          <a:p>
            <a:pPr lvl="1" indent="347663">
              <a:buFont typeface="Arial" pitchFamily="34" charset="0"/>
              <a:buChar char="•"/>
              <a:defRPr/>
            </a:pPr>
            <a:r>
              <a:rPr lang="en-US" dirty="0">
                <a:latin typeface="+mn-lt"/>
              </a:rPr>
              <a:t>Safe Transportation of Hazardous Materials</a:t>
            </a:r>
          </a:p>
          <a:p>
            <a:pPr lvl="2" indent="347663">
              <a:buFont typeface="Arial" pitchFamily="34" charset="0"/>
              <a:buChar char="•"/>
              <a:defRPr/>
            </a:pPr>
            <a:r>
              <a:rPr lang="en-US" dirty="0">
                <a:latin typeface="+mn-lt"/>
              </a:rPr>
              <a:t>U.S. Department of Transportation (DOT)</a:t>
            </a:r>
          </a:p>
        </p:txBody>
      </p:sp>
      <p:pic>
        <p:nvPicPr>
          <p:cNvPr id="23558" name="Picture 13" descr="C:\Documents and Settings\karen.harveyharris\Local Settings\Temporary Internet Files\Content.IE5\U8E2QXRL\MMj03957540000[1].gif"/>
          <p:cNvPicPr>
            <a:picLocks noChangeAspect="1" noChangeArrowheads="1" noCrop="1"/>
          </p:cNvPicPr>
          <p:nvPr/>
        </p:nvPicPr>
        <p:blipFill>
          <a:blip r:embed="rId3" cstate="print">
            <a:clrChange>
              <a:clrFrom>
                <a:srgbClr val="FFFFFF"/>
              </a:clrFrom>
              <a:clrTo>
                <a:srgbClr val="FFFFFF">
                  <a:alpha val="0"/>
                </a:srgbClr>
              </a:clrTo>
            </a:clrChange>
          </a:blip>
          <a:srcRect/>
          <a:stretch>
            <a:fillRect/>
          </a:stretch>
        </p:blipFill>
        <p:spPr bwMode="auto">
          <a:xfrm>
            <a:off x="7086600" y="2514600"/>
            <a:ext cx="1524000" cy="723900"/>
          </a:xfrm>
          <a:prstGeom prst="rect">
            <a:avLst/>
          </a:prstGeom>
          <a:noFill/>
          <a:ln w="9525">
            <a:noFill/>
            <a:miter lim="800000"/>
            <a:headEnd/>
            <a:tailEnd/>
          </a:ln>
        </p:spPr>
      </p:pic>
      <p:pic>
        <p:nvPicPr>
          <p:cNvPr id="23559" name="Picture 18" descr="C:\Documents and Settings\karen.harveyharris\Local Settings\Temporary Internet Files\Content.IE5\13GH25J4\MCj03340140000[1].wmf"/>
          <p:cNvPicPr>
            <a:picLocks noChangeAspect="1" noChangeArrowheads="1"/>
          </p:cNvPicPr>
          <p:nvPr/>
        </p:nvPicPr>
        <p:blipFill>
          <a:blip r:embed="rId4" cstate="print"/>
          <a:srcRect/>
          <a:stretch>
            <a:fillRect/>
          </a:stretch>
        </p:blipFill>
        <p:spPr bwMode="auto">
          <a:xfrm>
            <a:off x="7239000" y="3733800"/>
            <a:ext cx="1530350" cy="167640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579" name="TextBox 6"/>
          <p:cNvSpPr txBox="1">
            <a:spLocks noChangeArrowheads="1"/>
          </p:cNvSpPr>
          <p:nvPr/>
        </p:nvSpPr>
        <p:spPr bwMode="auto">
          <a:xfrm>
            <a:off x="228600" y="5768975"/>
            <a:ext cx="8610600" cy="461963"/>
          </a:xfrm>
          <a:prstGeom prst="rect">
            <a:avLst/>
          </a:prstGeom>
          <a:noFill/>
          <a:ln w="9525">
            <a:noFill/>
            <a:miter lim="800000"/>
            <a:headEnd/>
            <a:tailEnd/>
          </a:ln>
        </p:spPr>
        <p:txBody>
          <a:bodyPr>
            <a:spAutoFit/>
          </a:bodyPr>
          <a:lstStyle/>
          <a:p>
            <a:pPr algn="ctr"/>
            <a:r>
              <a:rPr lang="en-US" sz="2400" dirty="0">
                <a:solidFill>
                  <a:schemeClr val="bg1"/>
                </a:solidFill>
              </a:rPr>
              <a:t>The Legal Aspects of Environmental Compliance</a:t>
            </a:r>
            <a:endParaRPr lang="en-US" sz="2400" dirty="0">
              <a:solidFill>
                <a:schemeClr val="bg1"/>
              </a:solidFill>
              <a:latin typeface="Arial Black" pitchFamily="34" charset="0"/>
            </a:endParaRPr>
          </a:p>
        </p:txBody>
      </p:sp>
      <p:sp>
        <p:nvSpPr>
          <p:cNvPr id="9" name="TextBox 8"/>
          <p:cNvSpPr txBox="1"/>
          <p:nvPr/>
        </p:nvSpPr>
        <p:spPr>
          <a:xfrm>
            <a:off x="152400" y="412750"/>
            <a:ext cx="8763000" cy="461963"/>
          </a:xfrm>
          <a:prstGeom prst="rect">
            <a:avLst/>
          </a:prstGeom>
          <a:noFill/>
        </p:spPr>
        <p:txBody>
          <a:bodyPr>
            <a:spAutoFit/>
          </a:bodyPr>
          <a:lstStyle/>
          <a:p>
            <a:pPr>
              <a:defRPr/>
            </a:pPr>
            <a:r>
              <a:rPr lang="en-US" sz="2400" b="1" dirty="0">
                <a:solidFill>
                  <a:schemeClr val="tx2">
                    <a:shade val="75000"/>
                  </a:schemeClr>
                </a:solidFill>
                <a:latin typeface="+mn-lt"/>
              </a:rPr>
              <a:t>Environmental Laws &amp; Regulations</a:t>
            </a:r>
          </a:p>
        </p:txBody>
      </p:sp>
      <p:sp>
        <p:nvSpPr>
          <p:cNvPr id="10" name="TextBox 9"/>
          <p:cNvSpPr txBox="1"/>
          <p:nvPr/>
        </p:nvSpPr>
        <p:spPr>
          <a:xfrm>
            <a:off x="381000" y="1524000"/>
            <a:ext cx="3276600" cy="523875"/>
          </a:xfrm>
          <a:prstGeom prst="rect">
            <a:avLst/>
          </a:prstGeom>
          <a:noFill/>
        </p:spPr>
        <p:txBody>
          <a:bodyPr>
            <a:spAutoFit/>
          </a:bodyPr>
          <a:lstStyle/>
          <a:p>
            <a:pPr>
              <a:defRPr/>
            </a:pPr>
            <a:r>
              <a:rPr lang="en-US" sz="1400" b="1" dirty="0">
                <a:solidFill>
                  <a:srgbClr val="000099"/>
                </a:solidFill>
                <a:latin typeface="+mj-lt"/>
              </a:rPr>
              <a:t>Many laws exist, some have more impact on missions and operations.</a:t>
            </a:r>
            <a:endParaRPr lang="en-US" sz="1400" dirty="0">
              <a:solidFill>
                <a:srgbClr val="000099"/>
              </a:solidFill>
              <a:latin typeface="+mj-lt"/>
            </a:endParaRPr>
          </a:p>
        </p:txBody>
      </p:sp>
      <p:sp>
        <p:nvSpPr>
          <p:cNvPr id="11" name="TextBox 10"/>
          <p:cNvSpPr txBox="1"/>
          <p:nvPr/>
        </p:nvSpPr>
        <p:spPr>
          <a:xfrm>
            <a:off x="4876800" y="3197225"/>
            <a:ext cx="2743200" cy="307975"/>
          </a:xfrm>
          <a:prstGeom prst="rect">
            <a:avLst/>
          </a:prstGeom>
          <a:noFill/>
        </p:spPr>
        <p:txBody>
          <a:bodyPr>
            <a:spAutoFit/>
          </a:bodyPr>
          <a:lstStyle/>
          <a:p>
            <a:pPr>
              <a:defRPr/>
            </a:pPr>
            <a:r>
              <a:rPr lang="en-US" sz="1400" b="1" dirty="0">
                <a:solidFill>
                  <a:srgbClr val="000099"/>
                </a:solidFill>
                <a:latin typeface="+mj-lt"/>
              </a:rPr>
              <a:t>Requirements are articulated in:</a:t>
            </a:r>
            <a:endParaRPr lang="en-US" sz="1400" dirty="0">
              <a:solidFill>
                <a:srgbClr val="000099"/>
              </a:solidFill>
              <a:latin typeface="+mj-lt"/>
            </a:endParaRPr>
          </a:p>
        </p:txBody>
      </p:sp>
      <p:sp>
        <p:nvSpPr>
          <p:cNvPr id="14" name="TextBox 14"/>
          <p:cNvSpPr txBox="1">
            <a:spLocks noChangeArrowheads="1"/>
          </p:cNvSpPr>
          <p:nvPr/>
        </p:nvSpPr>
        <p:spPr bwMode="auto">
          <a:xfrm>
            <a:off x="3733800" y="1143000"/>
            <a:ext cx="5181600" cy="2062163"/>
          </a:xfrm>
          <a:prstGeom prst="rect">
            <a:avLst/>
          </a:prstGeom>
          <a:noFill/>
          <a:ln w="9525">
            <a:noFill/>
            <a:miter lim="800000"/>
            <a:headEnd/>
            <a:tailEnd/>
          </a:ln>
        </p:spPr>
        <p:txBody>
          <a:bodyPr>
            <a:spAutoFit/>
          </a:bodyPr>
          <a:lstStyle/>
          <a:p>
            <a:pPr indent="236538">
              <a:buFont typeface="Arial" charset="0"/>
              <a:buChar char="•"/>
              <a:defRPr/>
            </a:pPr>
            <a:endParaRPr lang="en-US" sz="1600" dirty="0">
              <a:latin typeface="+mn-lt"/>
            </a:endParaRPr>
          </a:p>
          <a:p>
            <a:pPr indent="236538">
              <a:buFont typeface="Arial" charset="0"/>
              <a:buChar char="•"/>
              <a:defRPr/>
            </a:pPr>
            <a:r>
              <a:rPr lang="en-US" sz="1600" dirty="0">
                <a:latin typeface="+mn-lt"/>
              </a:rPr>
              <a:t>Penalties for not following environmental laws and </a:t>
            </a:r>
          </a:p>
          <a:p>
            <a:pPr indent="236538">
              <a:defRPr/>
            </a:pPr>
            <a:r>
              <a:rPr lang="en-US" sz="1600" dirty="0">
                <a:latin typeface="+mn-lt"/>
              </a:rPr>
              <a:t>regulations can be stiff</a:t>
            </a:r>
          </a:p>
          <a:p>
            <a:pPr lvl="1" indent="236538">
              <a:buFont typeface="Arial" charset="0"/>
              <a:buChar char="•"/>
              <a:defRPr/>
            </a:pPr>
            <a:r>
              <a:rPr lang="en-US" sz="1600" dirty="0">
                <a:latin typeface="+mn-lt"/>
              </a:rPr>
              <a:t>Civil Penalties – fines up to $</a:t>
            </a:r>
            <a:r>
              <a:rPr lang="en-US" sz="1600" dirty="0" smtClean="0">
                <a:latin typeface="+mn-lt"/>
              </a:rPr>
              <a:t>37,500 </a:t>
            </a:r>
            <a:r>
              <a:rPr lang="en-US" sz="1600" dirty="0">
                <a:latin typeface="+mn-lt"/>
              </a:rPr>
              <a:t>per incident </a:t>
            </a:r>
          </a:p>
          <a:p>
            <a:pPr lvl="1" indent="236538">
              <a:defRPr/>
            </a:pPr>
            <a:r>
              <a:rPr lang="en-US" sz="1600" dirty="0">
                <a:latin typeface="+mn-lt"/>
              </a:rPr>
              <a:t>per day</a:t>
            </a:r>
          </a:p>
          <a:p>
            <a:pPr lvl="1" indent="236538">
              <a:buFont typeface="Arial" charset="0"/>
              <a:buChar char="•"/>
              <a:defRPr/>
            </a:pPr>
            <a:r>
              <a:rPr lang="en-US" sz="1600" dirty="0">
                <a:latin typeface="+mn-lt"/>
              </a:rPr>
              <a:t>Criminal Penalties – fines up to $50,000 per day/</a:t>
            </a:r>
          </a:p>
          <a:p>
            <a:pPr indent="236538">
              <a:defRPr/>
            </a:pPr>
            <a:r>
              <a:rPr lang="en-US" sz="1600" dirty="0">
                <a:latin typeface="+mn-lt"/>
              </a:rPr>
              <a:t>          incident and imprisonment up to 15 yrs </a:t>
            </a:r>
          </a:p>
          <a:p>
            <a:pPr indent="236538">
              <a:defRPr/>
            </a:pPr>
            <a:r>
              <a:rPr lang="en-US" sz="1600" dirty="0">
                <a:latin typeface="+mn-lt"/>
              </a:rPr>
              <a:t>          per incident</a:t>
            </a:r>
          </a:p>
        </p:txBody>
      </p:sp>
      <p:sp>
        <p:nvSpPr>
          <p:cNvPr id="15" name="TextBox 14"/>
          <p:cNvSpPr txBox="1"/>
          <p:nvPr/>
        </p:nvSpPr>
        <p:spPr>
          <a:xfrm>
            <a:off x="304800" y="838200"/>
            <a:ext cx="7924800" cy="584200"/>
          </a:xfrm>
          <a:prstGeom prst="rect">
            <a:avLst/>
          </a:prstGeom>
          <a:noFill/>
        </p:spPr>
        <p:txBody>
          <a:bodyPr>
            <a:spAutoFit/>
          </a:bodyPr>
          <a:lstStyle/>
          <a:p>
            <a:pPr>
              <a:buFont typeface="Arial" pitchFamily="34" charset="0"/>
              <a:buChar char="•"/>
              <a:defRPr/>
            </a:pPr>
            <a:r>
              <a:rPr lang="en-US" sz="1600" dirty="0">
                <a:latin typeface="+mn-lt"/>
              </a:rPr>
              <a:t>Many laws exist having impacts on mission and operations.  These laws are designed to protect human health as well as the environment!</a:t>
            </a:r>
          </a:p>
        </p:txBody>
      </p:sp>
      <p:sp>
        <p:nvSpPr>
          <p:cNvPr id="16" name="TextBox 15"/>
          <p:cNvSpPr txBox="1"/>
          <p:nvPr/>
        </p:nvSpPr>
        <p:spPr>
          <a:xfrm>
            <a:off x="4038600" y="3505200"/>
            <a:ext cx="4419600" cy="2062103"/>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r>
              <a:rPr lang="en-US" sz="1600" b="1" dirty="0" smtClean="0">
                <a:solidFill>
                  <a:srgbClr val="000099"/>
                </a:solidFill>
                <a:latin typeface="Agency FB" pitchFamily="34" charset="0"/>
              </a:rPr>
              <a:t>Executive Orders</a:t>
            </a:r>
          </a:p>
          <a:p>
            <a:r>
              <a:rPr lang="en-US" sz="1600" b="1" dirty="0" smtClean="0">
                <a:solidFill>
                  <a:srgbClr val="000099"/>
                </a:solidFill>
                <a:latin typeface="Agency FB" pitchFamily="34" charset="0"/>
              </a:rPr>
              <a:t>DoD Directives</a:t>
            </a:r>
          </a:p>
          <a:p>
            <a:r>
              <a:rPr lang="en-US" sz="1600" b="1" dirty="0" smtClean="0">
                <a:solidFill>
                  <a:srgbClr val="000099"/>
                </a:solidFill>
                <a:latin typeface="Agency FB" pitchFamily="34" charset="0"/>
              </a:rPr>
              <a:t>U.S. Air Force Policies and Instructions</a:t>
            </a:r>
          </a:p>
          <a:p>
            <a:pPr>
              <a:buFont typeface="Arial" pitchFamily="34" charset="0"/>
              <a:buChar char="•"/>
            </a:pPr>
            <a:r>
              <a:rPr lang="en-US" sz="1600" b="1" dirty="0" smtClean="0">
                <a:solidFill>
                  <a:srgbClr val="000099"/>
                </a:solidFill>
                <a:latin typeface="Agency FB" pitchFamily="34" charset="0"/>
              </a:rPr>
              <a:t>     AFPD 32-70</a:t>
            </a:r>
          </a:p>
          <a:p>
            <a:pPr lvl="1">
              <a:buFont typeface="Arial" pitchFamily="34" charset="0"/>
              <a:buChar char="•"/>
            </a:pPr>
            <a:r>
              <a:rPr lang="en-US" sz="1600" b="1" dirty="0" smtClean="0">
                <a:solidFill>
                  <a:srgbClr val="000099"/>
                </a:solidFill>
                <a:latin typeface="Agency FB" pitchFamily="34" charset="0"/>
              </a:rPr>
              <a:t>      Environmental Quality</a:t>
            </a:r>
          </a:p>
          <a:p>
            <a:pPr>
              <a:buFont typeface="Arial" pitchFamily="34" charset="0"/>
              <a:buChar char="•"/>
            </a:pPr>
            <a:r>
              <a:rPr lang="en-US" sz="1600" b="1" dirty="0" smtClean="0">
                <a:solidFill>
                  <a:srgbClr val="000099"/>
                </a:solidFill>
                <a:latin typeface="Agency FB" pitchFamily="34" charset="0"/>
              </a:rPr>
              <a:t>     AFI 32-7001</a:t>
            </a:r>
          </a:p>
          <a:p>
            <a:r>
              <a:rPr lang="en-US" sz="1600" b="1" dirty="0" smtClean="0">
                <a:solidFill>
                  <a:srgbClr val="000099"/>
                </a:solidFill>
                <a:latin typeface="Agency FB" pitchFamily="34" charset="0"/>
              </a:rPr>
              <a:t>Installation Policies</a:t>
            </a:r>
          </a:p>
          <a:p>
            <a:pPr>
              <a:buFont typeface="Arial" pitchFamily="34" charset="0"/>
              <a:buChar char="•"/>
            </a:pPr>
            <a:r>
              <a:rPr lang="en-US" sz="1600" b="1" dirty="0" smtClean="0">
                <a:solidFill>
                  <a:srgbClr val="000099"/>
                </a:solidFill>
                <a:latin typeface="Agency FB" pitchFamily="34" charset="0"/>
              </a:rPr>
              <a:t>     JBLE-I 32-101</a:t>
            </a:r>
            <a:endParaRPr lang="en-US" sz="1600" b="1" dirty="0">
              <a:solidFill>
                <a:srgbClr val="000099"/>
              </a:solidFill>
              <a:latin typeface="Agency FB" pitchFamily="34" charset="0"/>
            </a:endParaRPr>
          </a:p>
        </p:txBody>
      </p:sp>
      <p:sp>
        <p:nvSpPr>
          <p:cNvPr id="19" name="TextBox 18"/>
          <p:cNvSpPr txBox="1"/>
          <p:nvPr/>
        </p:nvSpPr>
        <p:spPr>
          <a:xfrm>
            <a:off x="381000" y="2152233"/>
            <a:ext cx="3276600" cy="2800767"/>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r>
              <a:rPr lang="en-US" sz="1600" b="1" dirty="0" smtClean="0">
                <a:solidFill>
                  <a:srgbClr val="000099"/>
                </a:solidFill>
                <a:latin typeface="Agency FB" pitchFamily="34" charset="0"/>
              </a:rPr>
              <a:t>Clean Air Act (CAA)</a:t>
            </a:r>
          </a:p>
          <a:p>
            <a:r>
              <a:rPr lang="en-US" sz="1600" b="1" dirty="0" smtClean="0">
                <a:solidFill>
                  <a:srgbClr val="000099"/>
                </a:solidFill>
                <a:latin typeface="Agency FB" pitchFamily="34" charset="0"/>
              </a:rPr>
              <a:t>Clean Water Act (CWA)</a:t>
            </a:r>
          </a:p>
          <a:p>
            <a:r>
              <a:rPr lang="en-US" sz="1600" b="1" dirty="0" smtClean="0">
                <a:solidFill>
                  <a:srgbClr val="000099"/>
                </a:solidFill>
                <a:latin typeface="Agency FB" pitchFamily="34" charset="0"/>
              </a:rPr>
              <a:t>Oil Pollution Act (OPA)</a:t>
            </a:r>
          </a:p>
          <a:p>
            <a:r>
              <a:rPr lang="en-US" sz="1600" b="1" dirty="0" smtClean="0">
                <a:solidFill>
                  <a:srgbClr val="000099"/>
                </a:solidFill>
                <a:latin typeface="Agency FB" pitchFamily="34" charset="0"/>
              </a:rPr>
              <a:t>Superfund</a:t>
            </a:r>
          </a:p>
          <a:p>
            <a:r>
              <a:rPr lang="en-US" sz="1600" b="1" dirty="0" smtClean="0">
                <a:solidFill>
                  <a:srgbClr val="000099"/>
                </a:solidFill>
                <a:latin typeface="Agency FB" pitchFamily="34" charset="0"/>
              </a:rPr>
              <a:t>Resource Conservation and Recovery Act (RCRA)</a:t>
            </a:r>
          </a:p>
          <a:p>
            <a:pPr>
              <a:buFont typeface="Arial" pitchFamily="34" charset="0"/>
              <a:buChar char="•"/>
            </a:pPr>
            <a:r>
              <a:rPr lang="en-US" sz="1600" b="1" dirty="0" smtClean="0">
                <a:solidFill>
                  <a:srgbClr val="000099"/>
                </a:solidFill>
                <a:latin typeface="Agency FB" pitchFamily="34" charset="0"/>
              </a:rPr>
              <a:t>Recycling</a:t>
            </a:r>
          </a:p>
          <a:p>
            <a:pPr>
              <a:buFont typeface="Arial" pitchFamily="34" charset="0"/>
              <a:buChar char="•"/>
            </a:pPr>
            <a:r>
              <a:rPr lang="en-US" sz="1600" b="1" dirty="0" smtClean="0">
                <a:solidFill>
                  <a:srgbClr val="000099"/>
                </a:solidFill>
                <a:latin typeface="Agency FB" pitchFamily="34" charset="0"/>
              </a:rPr>
              <a:t>Tanks</a:t>
            </a:r>
          </a:p>
          <a:p>
            <a:pPr>
              <a:buFont typeface="Arial" pitchFamily="34" charset="0"/>
              <a:buChar char="•"/>
            </a:pPr>
            <a:r>
              <a:rPr lang="en-US" sz="1600" b="1" dirty="0" smtClean="0">
                <a:solidFill>
                  <a:srgbClr val="000099"/>
                </a:solidFill>
                <a:latin typeface="Agency FB" pitchFamily="34" charset="0"/>
              </a:rPr>
              <a:t>Used Oil</a:t>
            </a:r>
          </a:p>
          <a:p>
            <a:pPr>
              <a:buFont typeface="Arial" pitchFamily="34" charset="0"/>
              <a:buChar char="•"/>
            </a:pPr>
            <a:r>
              <a:rPr lang="en-US" sz="1600" b="1" dirty="0" smtClean="0">
                <a:solidFill>
                  <a:srgbClr val="000099"/>
                </a:solidFill>
                <a:latin typeface="Agency FB" pitchFamily="34" charset="0"/>
              </a:rPr>
              <a:t>Hazardous Waste</a:t>
            </a:r>
          </a:p>
          <a:p>
            <a:pPr>
              <a:buFont typeface="Arial" pitchFamily="34" charset="0"/>
              <a:buChar char="•"/>
            </a:pPr>
            <a:r>
              <a:rPr lang="en-US" sz="1600" b="1" dirty="0" smtClean="0">
                <a:solidFill>
                  <a:srgbClr val="000099"/>
                </a:solidFill>
                <a:latin typeface="Agency FB" pitchFamily="34" charset="0"/>
              </a:rPr>
              <a:t>Pollution Prevention</a:t>
            </a:r>
            <a:endParaRPr lang="en-US" sz="1600" b="1" dirty="0">
              <a:solidFill>
                <a:srgbClr val="000099"/>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sz="3200" b="1" cap="none" dirty="0" smtClean="0">
                <a:solidFill>
                  <a:schemeClr val="tx1"/>
                </a:solidFill>
                <a:effectLst/>
              </a:rPr>
              <a:t>Key Environmental Law Concepts</a:t>
            </a:r>
          </a:p>
        </p:txBody>
      </p:sp>
      <p:sp>
        <p:nvSpPr>
          <p:cNvPr id="24579" name="Rectangle 3"/>
          <p:cNvSpPr>
            <a:spLocks noGrp="1"/>
          </p:cNvSpPr>
          <p:nvPr>
            <p:ph type="body" idx="4294967295"/>
          </p:nvPr>
        </p:nvSpPr>
        <p:spPr>
          <a:xfrm>
            <a:off x="228600" y="1554163"/>
            <a:ext cx="8686800" cy="3627437"/>
          </a:xfrm>
        </p:spPr>
        <p:txBody>
          <a:bodyPr/>
          <a:lstStyle/>
          <a:p>
            <a:pPr>
              <a:lnSpc>
                <a:spcPct val="90000"/>
              </a:lnSpc>
              <a:buClr>
                <a:schemeClr val="accent2">
                  <a:lumMod val="50000"/>
                </a:schemeClr>
              </a:buClr>
              <a:buFont typeface="Wingdings" pitchFamily="2" charset="2"/>
              <a:buChar char="§"/>
              <a:defRPr/>
            </a:pPr>
            <a:r>
              <a:rPr lang="en-US" sz="2000" b="1" dirty="0" smtClean="0">
                <a:solidFill>
                  <a:schemeClr val="hlink"/>
                </a:solidFill>
                <a:latin typeface="+mj-lt"/>
              </a:rPr>
              <a:t>“Responsible Corporate Officer Doctrine”</a:t>
            </a:r>
            <a:r>
              <a:rPr lang="en-US" sz="2000" dirty="0" smtClean="0">
                <a:solidFill>
                  <a:schemeClr val="tx1"/>
                </a:solidFill>
                <a:latin typeface="+mj-lt"/>
              </a:rPr>
              <a:t> -</a:t>
            </a:r>
            <a:r>
              <a:rPr lang="en-US" sz="2000" dirty="0" smtClean="0">
                <a:latin typeface="+mj-lt"/>
              </a:rPr>
              <a:t> means that anyone in the chain of command, including commanders and directors, can be held accountable for the actions of his/her subordinates regardless of whether he had direct supervision or knowledge of the subordinate’s actions.</a:t>
            </a:r>
          </a:p>
          <a:p>
            <a:pPr>
              <a:lnSpc>
                <a:spcPct val="90000"/>
              </a:lnSpc>
              <a:buClr>
                <a:schemeClr val="accent2">
                  <a:lumMod val="50000"/>
                </a:schemeClr>
              </a:buClr>
              <a:buFont typeface="Wingdings" pitchFamily="2" charset="2"/>
              <a:buChar char="§"/>
              <a:defRPr/>
            </a:pPr>
            <a:r>
              <a:rPr lang="en-US" sz="2000" b="1" dirty="0" smtClean="0">
                <a:solidFill>
                  <a:schemeClr val="hlink"/>
                </a:solidFill>
                <a:latin typeface="+mj-lt"/>
              </a:rPr>
              <a:t>“Should have known” </a:t>
            </a:r>
            <a:r>
              <a:rPr lang="en-US" sz="2000" dirty="0" smtClean="0">
                <a:solidFill>
                  <a:schemeClr val="tx1"/>
                </a:solidFill>
                <a:latin typeface="+mj-lt"/>
              </a:rPr>
              <a:t>-</a:t>
            </a:r>
            <a:r>
              <a:rPr lang="en-US" sz="2000" dirty="0" smtClean="0">
                <a:latin typeface="+mj-lt"/>
              </a:rPr>
              <a:t> by position of leadership or supervision in the organization, the person is responsible for the actions or inactions of his/her subordinates.</a:t>
            </a:r>
          </a:p>
          <a:p>
            <a:pPr>
              <a:lnSpc>
                <a:spcPct val="90000"/>
              </a:lnSpc>
              <a:buClr>
                <a:schemeClr val="accent2">
                  <a:lumMod val="50000"/>
                </a:schemeClr>
              </a:buClr>
              <a:buFont typeface="Wingdings" pitchFamily="2" charset="2"/>
              <a:buChar char="§"/>
              <a:defRPr/>
            </a:pPr>
            <a:r>
              <a:rPr lang="en-US" sz="2000" b="1" dirty="0" smtClean="0">
                <a:solidFill>
                  <a:schemeClr val="hlink"/>
                </a:solidFill>
                <a:latin typeface="+mj-lt"/>
              </a:rPr>
              <a:t>“Knowing”</a:t>
            </a:r>
            <a:r>
              <a:rPr lang="en-US" sz="2000" dirty="0" smtClean="0">
                <a:latin typeface="+mj-lt"/>
              </a:rPr>
              <a:t> – mere knowledge of the facts, but does not have to know that it was illegal or a regulated activity.</a:t>
            </a:r>
          </a:p>
          <a:p>
            <a:pPr>
              <a:lnSpc>
                <a:spcPct val="90000"/>
              </a:lnSpc>
              <a:buClr>
                <a:schemeClr val="accent2">
                  <a:lumMod val="50000"/>
                </a:schemeClr>
              </a:buClr>
              <a:buFont typeface="Wingdings" pitchFamily="2" charset="2"/>
              <a:buChar char="§"/>
              <a:defRPr/>
            </a:pPr>
            <a:r>
              <a:rPr lang="en-US" sz="2000" b="1" dirty="0" smtClean="0">
                <a:solidFill>
                  <a:schemeClr val="hlink"/>
                </a:solidFill>
                <a:latin typeface="+mj-lt"/>
              </a:rPr>
              <a:t>“Negligence”</a:t>
            </a:r>
            <a:r>
              <a:rPr lang="en-US" sz="2000" dirty="0" smtClean="0">
                <a:solidFill>
                  <a:schemeClr val="tx1"/>
                </a:solidFill>
                <a:latin typeface="+mj-lt"/>
              </a:rPr>
              <a:t> -</a:t>
            </a:r>
            <a:r>
              <a:rPr lang="en-US" sz="2000" dirty="0" smtClean="0">
                <a:latin typeface="+mj-lt"/>
              </a:rPr>
              <a:t> an action or inaction outside your duty which a reasonable person would have not done.</a:t>
            </a:r>
          </a:p>
        </p:txBody>
      </p:sp>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7" name="TextBox 6"/>
          <p:cNvSpPr txBox="1">
            <a:spLocks noChangeArrowheads="1"/>
          </p:cNvSpPr>
          <p:nvPr/>
        </p:nvSpPr>
        <p:spPr bwMode="auto">
          <a:xfrm>
            <a:off x="228600" y="5768975"/>
            <a:ext cx="8610600" cy="461963"/>
          </a:xfrm>
          <a:prstGeom prst="rect">
            <a:avLst/>
          </a:prstGeom>
          <a:noFill/>
          <a:ln w="9525">
            <a:noFill/>
            <a:miter lim="800000"/>
            <a:headEnd/>
            <a:tailEnd/>
          </a:ln>
        </p:spPr>
        <p:txBody>
          <a:bodyPr>
            <a:spAutoFit/>
          </a:bodyPr>
          <a:lstStyle/>
          <a:p>
            <a:pPr algn="ctr"/>
            <a:r>
              <a:rPr lang="en-US" sz="2400" dirty="0">
                <a:solidFill>
                  <a:schemeClr val="bg1"/>
                </a:solidFill>
              </a:rPr>
              <a:t>The Legal Aspects of Environmental Compliance</a:t>
            </a:r>
            <a:endParaRPr lang="en-US" sz="2400" dirty="0">
              <a:solidFill>
                <a:schemeClr val="bg1"/>
              </a:solidFill>
              <a:latin typeface="Arial Black"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graphicFrame>
        <p:nvGraphicFramePr>
          <p:cNvPr id="10" name="Diagram 9"/>
          <p:cNvGraphicFramePr/>
          <p:nvPr/>
        </p:nvGraphicFramePr>
        <p:xfrm>
          <a:off x="609600" y="685800"/>
          <a:ext cx="8077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p:cNvSpPr txBox="1"/>
          <p:nvPr/>
        </p:nvSpPr>
        <p:spPr>
          <a:xfrm>
            <a:off x="1066800" y="228600"/>
            <a:ext cx="7086600" cy="369332"/>
          </a:xfrm>
          <a:prstGeom prst="rect">
            <a:avLst/>
          </a:prstGeom>
          <a:noFill/>
        </p:spPr>
        <p:txBody>
          <a:bodyPr wrap="square" rtlCol="0">
            <a:spAutoFit/>
          </a:bodyPr>
          <a:lstStyle/>
          <a:p>
            <a:pPr algn="ctr"/>
            <a:r>
              <a:rPr lang="en-US" dirty="0" smtClean="0">
                <a:latin typeface="Agency FB" pitchFamily="34" charset="0"/>
              </a:rPr>
              <a:t>Topics Covered in LEMAC Training</a:t>
            </a:r>
            <a:endParaRPr lang="en-US" dirty="0">
              <a:latin typeface="Agency FB"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xfrm>
            <a:off x="230369" y="381000"/>
            <a:ext cx="8686800" cy="838200"/>
          </a:xfrm>
        </p:spPr>
        <p:txBody>
          <a:bodyPr wrap="square" lIns="91440" tIns="45720" rIns="91440" bIns="45720" numCol="1" anchorCtr="0" compatLnSpc="1">
            <a:prstTxWarp prst="textNoShape">
              <a:avLst/>
            </a:prstTxWarp>
            <a:normAutofit fontScale="90000"/>
          </a:bodyPr>
          <a:lstStyle/>
          <a:p>
            <a:pPr algn="ctr">
              <a:defRPr/>
            </a:pPr>
            <a:r>
              <a:rPr lang="en-US" b="1" cap="none" dirty="0" smtClean="0">
                <a:solidFill>
                  <a:schemeClr val="hlink"/>
                </a:solidFill>
                <a:effectLst>
                  <a:outerShdw blurRad="38100" dist="38100" dir="2700000" algn="tl">
                    <a:srgbClr val="C0C0C0"/>
                  </a:outerShdw>
                </a:effectLst>
              </a:rPr>
              <a:t>Part II</a:t>
            </a:r>
            <a:br>
              <a:rPr lang="en-US" b="1" cap="none" dirty="0" smtClean="0">
                <a:solidFill>
                  <a:schemeClr val="hlink"/>
                </a:solidFill>
                <a:effectLst>
                  <a:outerShdw blurRad="38100" dist="38100" dir="2700000" algn="tl">
                    <a:srgbClr val="C0C0C0"/>
                  </a:outerShdw>
                </a:effectLst>
              </a:rPr>
            </a:br>
            <a:r>
              <a:rPr lang="en-US" sz="2200" b="1" cap="none" dirty="0" smtClean="0">
                <a:solidFill>
                  <a:schemeClr val="hlink"/>
                </a:solidFill>
                <a:effectLst>
                  <a:outerShdw blurRad="38100" dist="38100" dir="2700000" algn="tl">
                    <a:srgbClr val="C0C0C0"/>
                  </a:outerShdw>
                </a:effectLst>
              </a:rPr>
              <a:t>This Part Covers:</a:t>
            </a:r>
          </a:p>
        </p:txBody>
      </p:sp>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
        <p:nvSpPr>
          <p:cNvPr id="10" name="Rectangle 3"/>
          <p:cNvSpPr txBox="1">
            <a:spLocks/>
          </p:cNvSpPr>
          <p:nvPr/>
        </p:nvSpPr>
        <p:spPr bwMode="auto">
          <a:xfrm>
            <a:off x="838200" y="1600200"/>
            <a:ext cx="7315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Spills and Emergency Response;</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Hazardous Materials Management;</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Wastewater and Stormwater Management;</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Air Quality;</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Pollution Prevention; &amp;</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Conservation</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tabLst/>
              <a:defRPr/>
            </a:pPr>
            <a:endParaRPr kumimoji="0" lang="en-US" sz="2000" b="0" i="0" u="none" strike="noStrike" kern="1200" cap="none" spc="0" normalizeH="0" baseline="0" noProof="0" dirty="0" smtClean="0">
              <a:ln>
                <a:noFill/>
              </a:ln>
              <a:solidFill>
                <a:srgbClr val="007033"/>
              </a:solidFill>
              <a:effectLst/>
              <a:uLnTx/>
              <a:uFillTx/>
              <a:latin typeface="Agency FB" pitchFamily="34"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2088" y="9144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1066800"/>
            <a:ext cx="8382000" cy="762000"/>
          </a:xfrm>
        </p:spPr>
        <p:txBody>
          <a:bodyPr>
            <a:normAutofit/>
          </a:bodyPr>
          <a:lstStyle/>
          <a:p>
            <a:pPr algn="ctr" eaLnBrk="1" fontAlgn="auto" hangingPunct="1">
              <a:spcAft>
                <a:spcPts val="0"/>
              </a:spcAft>
              <a:defRPr/>
            </a:pPr>
            <a:r>
              <a:rPr lang="en-US" dirty="0" smtClean="0">
                <a:solidFill>
                  <a:schemeClr val="bg1"/>
                </a:solidFill>
              </a:rPr>
              <a:t>Spills &amp; Emergency Response</a:t>
            </a:r>
            <a:endParaRPr lang="en-US" dirty="0">
              <a:solidFill>
                <a:schemeClr val="bg1"/>
              </a:solidFill>
            </a:endParaRPr>
          </a:p>
        </p:txBody>
      </p:sp>
      <p:pic>
        <p:nvPicPr>
          <p:cNvPr id="6" name="Picture 3" descr="e150b"/>
          <p:cNvPicPr>
            <a:picLocks noChangeAspect="1" noChangeArrowheads="1"/>
          </p:cNvPicPr>
          <p:nvPr/>
        </p:nvPicPr>
        <p:blipFill>
          <a:blip r:embed="rId2" cstate="screen"/>
          <a:srcRect/>
          <a:stretch>
            <a:fillRect/>
          </a:stretch>
        </p:blipFill>
        <p:spPr bwMode="auto">
          <a:xfrm>
            <a:off x="2971800" y="4137827"/>
            <a:ext cx="2590800" cy="188197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5606" name="TextBox 6"/>
          <p:cNvSpPr txBox="1">
            <a:spLocks noChangeArrowheads="1"/>
          </p:cNvSpPr>
          <p:nvPr/>
        </p:nvSpPr>
        <p:spPr bwMode="auto">
          <a:xfrm>
            <a:off x="304800" y="2667000"/>
            <a:ext cx="8382000" cy="1323975"/>
          </a:xfrm>
          <a:prstGeom prst="rect">
            <a:avLst/>
          </a:prstGeom>
          <a:noFill/>
          <a:ln w="9525">
            <a:noFill/>
            <a:miter lim="800000"/>
            <a:headEnd/>
            <a:tailEnd/>
          </a:ln>
        </p:spPr>
        <p:txBody>
          <a:bodyPr>
            <a:spAutoFit/>
          </a:bodyPr>
          <a:lstStyle/>
          <a:p>
            <a:pPr>
              <a:defRPr/>
            </a:pPr>
            <a:r>
              <a:rPr lang="en-US" sz="2000" dirty="0">
                <a:solidFill>
                  <a:srgbClr val="443329"/>
                </a:solidFill>
                <a:latin typeface="+mj-lt"/>
              </a:rPr>
              <a:t>The purpose of spill prevention is to minimize hazards to human health or the environment from fires, explosions, or any unplanned sudden or non-sudden release of Hazardous Materials (HM), Hazardous  Waste (HW) or HW constituents into the air, soil, ground water, or surface water.</a:t>
            </a:r>
          </a:p>
        </p:txBody>
      </p:sp>
    </p:spTree>
  </p:cSld>
  <p:clrMapOvr>
    <a:masterClrMapping/>
  </p:clrMapOvr>
  <p:transition advClick="0">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7657"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11" name="TextBox 10"/>
          <p:cNvSpPr txBox="1"/>
          <p:nvPr/>
        </p:nvSpPr>
        <p:spPr>
          <a:xfrm>
            <a:off x="152400" y="457200"/>
            <a:ext cx="8763000" cy="461963"/>
          </a:xfrm>
          <a:prstGeom prst="rect">
            <a:avLst/>
          </a:prstGeom>
          <a:noFill/>
        </p:spPr>
        <p:txBody>
          <a:bodyPr>
            <a:spAutoFit/>
          </a:bodyPr>
          <a:lstStyle/>
          <a:p>
            <a:pPr algn="ctr">
              <a:defRPr/>
            </a:pPr>
            <a:r>
              <a:rPr lang="en-US" sz="2400" b="1" dirty="0">
                <a:solidFill>
                  <a:schemeClr val="tx2">
                    <a:shade val="75000"/>
                  </a:schemeClr>
                </a:solidFill>
                <a:latin typeface="+mn-lt"/>
              </a:rPr>
              <a:t>HazWOPER Training Levels</a:t>
            </a:r>
          </a:p>
        </p:txBody>
      </p:sp>
      <p:graphicFrame>
        <p:nvGraphicFramePr>
          <p:cNvPr id="12" name="Diagram 11"/>
          <p:cNvGraphicFramePr/>
          <p:nvPr/>
        </p:nvGraphicFramePr>
        <p:xfrm>
          <a:off x="152400" y="1498600"/>
          <a:ext cx="87630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654" name="TextBox 8"/>
          <p:cNvSpPr txBox="1">
            <a:spLocks noChangeArrowheads="1"/>
          </p:cNvSpPr>
          <p:nvPr/>
        </p:nvSpPr>
        <p:spPr bwMode="auto">
          <a:xfrm>
            <a:off x="838200" y="4648200"/>
            <a:ext cx="7239000" cy="822325"/>
          </a:xfrm>
          <a:prstGeom prst="rect">
            <a:avLst/>
          </a:prstGeom>
          <a:noFill/>
          <a:ln w="9525">
            <a:noFill/>
            <a:miter lim="800000"/>
            <a:headEnd/>
            <a:tailEnd/>
          </a:ln>
        </p:spPr>
        <p:txBody>
          <a:bodyPr>
            <a:spAutoFit/>
          </a:bodyPr>
          <a:lstStyle/>
          <a:p>
            <a:pPr algn="ctr"/>
            <a:r>
              <a:rPr lang="en-US" sz="2400" dirty="0">
                <a:latin typeface="Franklin Gothic Book" pitchFamily="34" charset="0"/>
              </a:rPr>
              <a:t>You are required to have Level 1 Awareness training!</a:t>
            </a:r>
          </a:p>
          <a:p>
            <a:pPr algn="ctr"/>
            <a:r>
              <a:rPr lang="en-US" sz="2400" dirty="0">
                <a:latin typeface="Franklin Gothic Book" pitchFamily="34" charset="0"/>
              </a:rPr>
              <a:t>This Module meets Level 1 training requirements.</a:t>
            </a:r>
          </a:p>
        </p:txBody>
      </p:sp>
    </p:spTree>
  </p:cSld>
  <p:clrMapOvr>
    <a:masterClrMapping/>
  </p:clrMapOvr>
  <p:transition advClick="0">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82"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10" name="TextBox 9"/>
          <p:cNvSpPr txBox="1"/>
          <p:nvPr/>
        </p:nvSpPr>
        <p:spPr>
          <a:xfrm>
            <a:off x="152400" y="457200"/>
            <a:ext cx="8763000" cy="461963"/>
          </a:xfrm>
          <a:prstGeom prst="rect">
            <a:avLst/>
          </a:prstGeom>
          <a:noFill/>
        </p:spPr>
        <p:txBody>
          <a:bodyPr>
            <a:spAutoFit/>
          </a:bodyPr>
          <a:lstStyle/>
          <a:p>
            <a:pPr>
              <a:defRPr/>
            </a:pPr>
            <a:r>
              <a:rPr lang="en-US" sz="2400" b="1" dirty="0">
                <a:solidFill>
                  <a:schemeClr val="tx2">
                    <a:shade val="75000"/>
                  </a:schemeClr>
                </a:solidFill>
                <a:latin typeface="+mn-lt"/>
              </a:rPr>
              <a:t>Awareness Level 1 &amp; HazCom Spill Response</a:t>
            </a:r>
          </a:p>
        </p:txBody>
      </p:sp>
      <p:sp>
        <p:nvSpPr>
          <p:cNvPr id="11" name="TextBox 14"/>
          <p:cNvSpPr txBox="1">
            <a:spLocks noChangeArrowheads="1"/>
          </p:cNvSpPr>
          <p:nvPr/>
        </p:nvSpPr>
        <p:spPr bwMode="auto">
          <a:xfrm>
            <a:off x="304800" y="914400"/>
            <a:ext cx="8153400" cy="2862263"/>
          </a:xfrm>
          <a:prstGeom prst="rect">
            <a:avLst/>
          </a:prstGeom>
          <a:noFill/>
          <a:ln w="9525">
            <a:noFill/>
            <a:miter lim="800000"/>
            <a:headEnd/>
            <a:tailEnd/>
          </a:ln>
        </p:spPr>
        <p:txBody>
          <a:bodyPr>
            <a:spAutoFit/>
          </a:bodyPr>
          <a:lstStyle/>
          <a:p>
            <a:pPr indent="236538">
              <a:buFont typeface="Arial" charset="0"/>
              <a:buChar char="•"/>
              <a:defRPr/>
            </a:pPr>
            <a:r>
              <a:rPr lang="en-US" sz="2000" dirty="0">
                <a:solidFill>
                  <a:schemeClr val="tx2">
                    <a:shade val="75000"/>
                  </a:schemeClr>
                </a:solidFill>
                <a:latin typeface="+mn-lt"/>
              </a:rPr>
              <a:t>First Responders – Awareness Level</a:t>
            </a:r>
          </a:p>
          <a:p>
            <a:pPr lvl="1" indent="236538">
              <a:buFont typeface="Arial" pitchFamily="34" charset="0"/>
              <a:buChar char="•"/>
              <a:defRPr/>
            </a:pPr>
            <a:r>
              <a:rPr lang="en-US" sz="2000" dirty="0">
                <a:solidFill>
                  <a:schemeClr val="tx2">
                    <a:shade val="75000"/>
                  </a:schemeClr>
                </a:solidFill>
                <a:latin typeface="+mn-lt"/>
              </a:rPr>
              <a:t>Individuals who are likely to witness or discover release and</a:t>
            </a:r>
          </a:p>
          <a:p>
            <a:pPr lvl="1" indent="236538">
              <a:defRPr/>
            </a:pPr>
            <a:r>
              <a:rPr lang="en-US" sz="2000" dirty="0">
                <a:solidFill>
                  <a:schemeClr val="tx2">
                    <a:shade val="75000"/>
                  </a:schemeClr>
                </a:solidFill>
                <a:latin typeface="+mn-lt"/>
              </a:rPr>
              <a:t>who have been trained to</a:t>
            </a:r>
          </a:p>
          <a:p>
            <a:pPr lvl="2" indent="236538">
              <a:buFont typeface="Arial" pitchFamily="34" charset="0"/>
              <a:buChar char="•"/>
              <a:defRPr/>
            </a:pPr>
            <a:r>
              <a:rPr lang="en-US" sz="2000" dirty="0">
                <a:solidFill>
                  <a:schemeClr val="tx2">
                    <a:shade val="75000"/>
                  </a:schemeClr>
                </a:solidFill>
                <a:latin typeface="+mn-lt"/>
              </a:rPr>
              <a:t>Initiate the emergency response sequence</a:t>
            </a:r>
          </a:p>
          <a:p>
            <a:pPr lvl="2" indent="236538">
              <a:buFont typeface="Arial" pitchFamily="34" charset="0"/>
              <a:buChar char="•"/>
              <a:defRPr/>
            </a:pPr>
            <a:r>
              <a:rPr lang="en-US" sz="2000" dirty="0">
                <a:solidFill>
                  <a:schemeClr val="tx2">
                    <a:shade val="75000"/>
                  </a:schemeClr>
                </a:solidFill>
                <a:latin typeface="+mn-lt"/>
              </a:rPr>
              <a:t>Take no further action – understand capabilities and limitations</a:t>
            </a:r>
          </a:p>
          <a:p>
            <a:pPr lvl="2" indent="236538">
              <a:buFont typeface="Arial" pitchFamily="34" charset="0"/>
              <a:buChar char="•"/>
              <a:defRPr/>
            </a:pPr>
            <a:r>
              <a:rPr lang="en-US" sz="2000" dirty="0">
                <a:solidFill>
                  <a:schemeClr val="tx2">
                    <a:shade val="75000"/>
                  </a:schemeClr>
                </a:solidFill>
                <a:latin typeface="+mn-lt"/>
              </a:rPr>
              <a:t>Assist emergency personnel as requested</a:t>
            </a:r>
          </a:p>
          <a:p>
            <a:pPr indent="236538">
              <a:buFont typeface="Arial" charset="0"/>
              <a:buChar char="•"/>
              <a:defRPr/>
            </a:pPr>
            <a:r>
              <a:rPr lang="en-US" sz="2000" dirty="0">
                <a:solidFill>
                  <a:schemeClr val="tx2">
                    <a:shade val="75000"/>
                  </a:schemeClr>
                </a:solidFill>
                <a:latin typeface="+mn-lt"/>
              </a:rPr>
              <a:t>HazCom Trained; within your normal work area; have appropriate </a:t>
            </a:r>
          </a:p>
          <a:p>
            <a:pPr indent="236538">
              <a:defRPr/>
            </a:pPr>
            <a:r>
              <a:rPr lang="en-US" sz="2000" dirty="0">
                <a:solidFill>
                  <a:schemeClr val="tx2">
                    <a:shade val="75000"/>
                  </a:schemeClr>
                </a:solidFill>
                <a:latin typeface="+mn-lt"/>
              </a:rPr>
              <a:t>personal protective equipment  </a:t>
            </a:r>
          </a:p>
          <a:p>
            <a:pPr indent="236538">
              <a:defRPr/>
            </a:pPr>
            <a:endParaRPr lang="en-US" sz="2000" b="1" dirty="0">
              <a:solidFill>
                <a:schemeClr val="tx2">
                  <a:shade val="75000"/>
                </a:schemeClr>
              </a:solidFill>
              <a:latin typeface="+mn-lt"/>
            </a:endParaRPr>
          </a:p>
        </p:txBody>
      </p:sp>
      <p:pic>
        <p:nvPicPr>
          <p:cNvPr id="28678" name="Picture 5" descr="911_C"/>
          <p:cNvPicPr>
            <a:picLocks noChangeAspect="1" noChangeArrowheads="1"/>
          </p:cNvPicPr>
          <p:nvPr/>
        </p:nvPicPr>
        <p:blipFill>
          <a:blip r:embed="rId3" cstate="print"/>
          <a:srcRect/>
          <a:stretch>
            <a:fillRect/>
          </a:stretch>
        </p:blipFill>
        <p:spPr bwMode="auto">
          <a:xfrm>
            <a:off x="7461250" y="609600"/>
            <a:ext cx="1416050" cy="1295400"/>
          </a:xfrm>
          <a:prstGeom prst="rect">
            <a:avLst/>
          </a:prstGeom>
          <a:noFill/>
          <a:ln w="9525">
            <a:noFill/>
            <a:miter lim="800000"/>
            <a:headEnd/>
            <a:tailEnd/>
          </a:ln>
        </p:spPr>
      </p:pic>
      <p:pic>
        <p:nvPicPr>
          <p:cNvPr id="16" name="Picture 15" descr="4-Basic-Steps.jpg"/>
          <p:cNvPicPr>
            <a:picLocks noChangeAspect="1"/>
          </p:cNvPicPr>
          <p:nvPr/>
        </p:nvPicPr>
        <p:blipFill>
          <a:blip r:embed="rId4" cstate="screen"/>
          <a:stretch>
            <a:fillRect/>
          </a:stretch>
        </p:blipFill>
        <p:spPr>
          <a:xfrm>
            <a:off x="2895600" y="3733800"/>
            <a:ext cx="3333750" cy="143827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710"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9" name="TextBox 14"/>
          <p:cNvSpPr txBox="1">
            <a:spLocks noChangeArrowheads="1"/>
          </p:cNvSpPr>
          <p:nvPr/>
        </p:nvSpPr>
        <p:spPr bwMode="auto">
          <a:xfrm>
            <a:off x="152400" y="1600200"/>
            <a:ext cx="8153400" cy="1938992"/>
          </a:xfrm>
          <a:prstGeom prst="rect">
            <a:avLst/>
          </a:prstGeom>
          <a:noFill/>
          <a:ln w="9525">
            <a:noFill/>
            <a:miter lim="800000"/>
            <a:headEnd/>
            <a:tailEnd/>
          </a:ln>
        </p:spPr>
        <p:txBody>
          <a:bodyPr>
            <a:spAutoFit/>
          </a:bodyPr>
          <a:lstStyle/>
          <a:p>
            <a:pPr indent="236538">
              <a:buFont typeface="Arial" charset="0"/>
              <a:buChar char="•"/>
              <a:defRPr/>
            </a:pPr>
            <a:r>
              <a:rPr lang="en-US" sz="2000" b="1" dirty="0" smtClean="0">
                <a:solidFill>
                  <a:schemeClr val="tx2">
                    <a:shade val="75000"/>
                  </a:schemeClr>
                </a:solidFill>
                <a:latin typeface="+mn-lt"/>
              </a:rPr>
              <a:t>Fire or explosion involving HM, HW, UW or NHW</a:t>
            </a:r>
          </a:p>
          <a:p>
            <a:pPr indent="236538">
              <a:buFont typeface="Arial" charset="0"/>
              <a:buChar char="•"/>
              <a:defRPr/>
            </a:pPr>
            <a:r>
              <a:rPr lang="en-US" sz="2000" b="1" dirty="0" smtClean="0">
                <a:solidFill>
                  <a:schemeClr val="tx2">
                    <a:shade val="75000"/>
                  </a:schemeClr>
                </a:solidFill>
                <a:latin typeface="+mn-lt"/>
              </a:rPr>
              <a:t>Accidental or intentional spill (any quantity) that </a:t>
            </a:r>
          </a:p>
          <a:p>
            <a:pPr indent="236538">
              <a:defRPr/>
            </a:pPr>
            <a:r>
              <a:rPr lang="en-US" sz="2000" b="1" dirty="0" smtClean="0">
                <a:solidFill>
                  <a:schemeClr val="tx2">
                    <a:shade val="75000"/>
                  </a:schemeClr>
                </a:solidFill>
                <a:latin typeface="+mn-lt"/>
              </a:rPr>
              <a:t>reaches the ground, drain, or water</a:t>
            </a:r>
          </a:p>
          <a:p>
            <a:pPr indent="236538">
              <a:buFont typeface="Arial" charset="0"/>
              <a:buChar char="•"/>
              <a:defRPr/>
            </a:pPr>
            <a:r>
              <a:rPr lang="en-US" sz="2000" b="1" dirty="0" smtClean="0">
                <a:solidFill>
                  <a:schemeClr val="tx2">
                    <a:shade val="75000"/>
                  </a:schemeClr>
                </a:solidFill>
                <a:latin typeface="+mn-lt"/>
              </a:rPr>
              <a:t>Release to the air of highly volatile products, which </a:t>
            </a:r>
          </a:p>
          <a:p>
            <a:pPr indent="236538">
              <a:defRPr/>
            </a:pPr>
            <a:r>
              <a:rPr lang="en-US" sz="2000" b="1" dirty="0" smtClean="0">
                <a:solidFill>
                  <a:schemeClr val="tx2">
                    <a:shade val="75000"/>
                  </a:schemeClr>
                </a:solidFill>
                <a:latin typeface="+mn-lt"/>
              </a:rPr>
              <a:t>could threaten human health or the environment</a:t>
            </a:r>
          </a:p>
          <a:p>
            <a:pPr indent="236538">
              <a:buFont typeface="Arial" charset="0"/>
              <a:buChar char="•"/>
              <a:defRPr/>
            </a:pPr>
            <a:r>
              <a:rPr lang="en-US" sz="2000" b="1" dirty="0" smtClean="0">
                <a:solidFill>
                  <a:schemeClr val="tx2">
                    <a:shade val="75000"/>
                  </a:schemeClr>
                </a:solidFill>
                <a:latin typeface="+mn-lt"/>
              </a:rPr>
              <a:t>Call 911 and notify your supervisor (if using a cell phone, call 878-1008)</a:t>
            </a:r>
            <a:endParaRPr lang="en-US" sz="2000" b="1" dirty="0">
              <a:solidFill>
                <a:schemeClr val="tx2">
                  <a:shade val="75000"/>
                </a:schemeClr>
              </a:solidFill>
              <a:latin typeface="+mn-lt"/>
            </a:endParaRPr>
          </a:p>
        </p:txBody>
      </p:sp>
      <p:sp>
        <p:nvSpPr>
          <p:cNvPr id="10" name="TextBox 9"/>
          <p:cNvSpPr txBox="1"/>
          <p:nvPr/>
        </p:nvSpPr>
        <p:spPr>
          <a:xfrm>
            <a:off x="152400" y="457200"/>
            <a:ext cx="8763000" cy="461963"/>
          </a:xfrm>
          <a:prstGeom prst="rect">
            <a:avLst/>
          </a:prstGeom>
          <a:noFill/>
        </p:spPr>
        <p:txBody>
          <a:bodyPr>
            <a:spAutoFit/>
          </a:bodyPr>
          <a:lstStyle/>
          <a:p>
            <a:pPr>
              <a:defRPr/>
            </a:pPr>
            <a:r>
              <a:rPr lang="en-US" sz="2400" b="1" dirty="0">
                <a:solidFill>
                  <a:schemeClr val="tx2">
                    <a:shade val="75000"/>
                  </a:schemeClr>
                </a:solidFill>
                <a:latin typeface="+mn-lt"/>
              </a:rPr>
              <a:t>Spill Response</a:t>
            </a:r>
          </a:p>
        </p:txBody>
      </p:sp>
      <p:grpSp>
        <p:nvGrpSpPr>
          <p:cNvPr id="3" name="Group 12"/>
          <p:cNvGrpSpPr>
            <a:grpSpLocks/>
          </p:cNvGrpSpPr>
          <p:nvPr/>
        </p:nvGrpSpPr>
        <p:grpSpPr bwMode="auto">
          <a:xfrm>
            <a:off x="5715000" y="1295400"/>
            <a:ext cx="2286000" cy="1828800"/>
            <a:chOff x="5029200" y="762000"/>
            <a:chExt cx="3035808" cy="2445130"/>
          </a:xfrm>
        </p:grpSpPr>
        <p:pic>
          <p:nvPicPr>
            <p:cNvPr id="29707" name="Picture 10" descr="Official_Hazmart_POC.t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5029200" y="762000"/>
              <a:ext cx="3035808" cy="2445130"/>
            </a:xfrm>
            <a:prstGeom prst="rect">
              <a:avLst/>
            </a:prstGeom>
            <a:noFill/>
            <a:ln w="9525">
              <a:noFill/>
              <a:miter lim="800000"/>
              <a:headEnd/>
              <a:tailEnd/>
            </a:ln>
          </p:spPr>
        </p:pic>
        <p:sp>
          <p:nvSpPr>
            <p:cNvPr id="29708" name="TextBox 11"/>
            <p:cNvSpPr txBox="1">
              <a:spLocks noChangeArrowheads="1"/>
            </p:cNvSpPr>
            <p:nvPr/>
          </p:nvSpPr>
          <p:spPr bwMode="auto">
            <a:xfrm>
              <a:off x="5029200" y="914821"/>
              <a:ext cx="1448333" cy="1260770"/>
            </a:xfrm>
            <a:prstGeom prst="rect">
              <a:avLst/>
            </a:prstGeom>
            <a:solidFill>
              <a:srgbClr val="FF0000"/>
            </a:solidFill>
            <a:ln w="9525">
              <a:noFill/>
              <a:miter lim="800000"/>
              <a:headEnd/>
              <a:tailEnd/>
            </a:ln>
          </p:spPr>
          <p:txBody>
            <a:bodyPr>
              <a:spAutoFit/>
            </a:bodyPr>
            <a:lstStyle/>
            <a:p>
              <a:pPr algn="ctr"/>
              <a:r>
                <a:rPr lang="en-US" sz="1400" dirty="0"/>
                <a:t>First</a:t>
              </a:r>
            </a:p>
            <a:p>
              <a:pPr algn="ctr"/>
              <a:r>
                <a:rPr lang="en-US" sz="1400" dirty="0"/>
                <a:t>Responder</a:t>
              </a:r>
            </a:p>
            <a:p>
              <a:pPr algn="ctr"/>
              <a:r>
                <a:rPr lang="en-US" sz="1400" dirty="0"/>
                <a:t>Trained</a:t>
              </a:r>
            </a:p>
            <a:p>
              <a:pPr algn="ctr"/>
              <a:endParaRPr lang="en-US" sz="1400" dirty="0"/>
            </a:p>
          </p:txBody>
        </p:sp>
      </p:grpSp>
      <p:pic>
        <p:nvPicPr>
          <p:cNvPr id="29703" name="Picture 11" descr="AWRD_5YR.EPS"/>
          <p:cNvPicPr>
            <a:picLocks noChangeAspect="1"/>
          </p:cNvPicPr>
          <p:nvPr/>
        </p:nvPicPr>
        <p:blipFill>
          <a:blip r:embed="rId4" cstate="print"/>
          <a:srcRect/>
          <a:stretch>
            <a:fillRect/>
          </a:stretch>
        </p:blipFill>
        <p:spPr bwMode="auto">
          <a:xfrm>
            <a:off x="3200400" y="381000"/>
            <a:ext cx="1143000" cy="1160463"/>
          </a:xfrm>
          <a:prstGeom prst="rect">
            <a:avLst/>
          </a:prstGeom>
          <a:noFill/>
          <a:ln w="9525">
            <a:noFill/>
            <a:miter lim="800000"/>
            <a:headEnd/>
            <a:tailEnd/>
          </a:ln>
        </p:spPr>
      </p:pic>
      <p:sp>
        <p:nvSpPr>
          <p:cNvPr id="13" name="TextBox 12"/>
          <p:cNvSpPr txBox="1"/>
          <p:nvPr/>
        </p:nvSpPr>
        <p:spPr>
          <a:xfrm>
            <a:off x="1905000" y="4114800"/>
            <a:ext cx="1981200" cy="923330"/>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pPr algn="ctr"/>
            <a:r>
              <a:rPr lang="en-US" dirty="0" smtClean="0">
                <a:solidFill>
                  <a:srgbClr val="007033"/>
                </a:solidFill>
                <a:latin typeface="Agency FB" pitchFamily="34" charset="0"/>
              </a:rPr>
              <a:t>ALWAYS</a:t>
            </a:r>
          </a:p>
          <a:p>
            <a:pPr algn="ctr"/>
            <a:r>
              <a:rPr lang="en-US" dirty="0" smtClean="0">
                <a:solidFill>
                  <a:srgbClr val="007033"/>
                </a:solidFill>
                <a:latin typeface="Agency FB" pitchFamily="34" charset="0"/>
              </a:rPr>
              <a:t>Report the spill regardless of size???</a:t>
            </a:r>
            <a:endParaRPr lang="en-US" dirty="0">
              <a:solidFill>
                <a:srgbClr val="007033"/>
              </a:solidFill>
              <a:latin typeface="Agency FB" pitchFamily="34" charset="0"/>
            </a:endParaRPr>
          </a:p>
        </p:txBody>
      </p:sp>
      <p:sp>
        <p:nvSpPr>
          <p:cNvPr id="16" name="TextBox 15"/>
          <p:cNvSpPr txBox="1"/>
          <p:nvPr/>
        </p:nvSpPr>
        <p:spPr>
          <a:xfrm>
            <a:off x="4648200" y="4114800"/>
            <a:ext cx="2286000" cy="923330"/>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pPr algn="ctr"/>
            <a:r>
              <a:rPr lang="en-US" dirty="0" smtClean="0">
                <a:solidFill>
                  <a:srgbClr val="007033"/>
                </a:solidFill>
                <a:latin typeface="Agency FB" pitchFamily="34" charset="0"/>
              </a:rPr>
              <a:t>Call</a:t>
            </a:r>
          </a:p>
          <a:p>
            <a:pPr algn="ctr"/>
            <a:r>
              <a:rPr lang="en-US" dirty="0" smtClean="0">
                <a:solidFill>
                  <a:srgbClr val="007033"/>
                </a:solidFill>
                <a:latin typeface="Agency FB" pitchFamily="34" charset="0"/>
              </a:rPr>
              <a:t>Emergencies:  911</a:t>
            </a:r>
          </a:p>
          <a:p>
            <a:pPr algn="ctr"/>
            <a:r>
              <a:rPr lang="en-US" dirty="0" smtClean="0">
                <a:solidFill>
                  <a:srgbClr val="007033"/>
                </a:solidFill>
                <a:latin typeface="Agency FB" pitchFamily="34" charset="0"/>
              </a:rPr>
              <a:t>Non-emergencies:  878-1008</a:t>
            </a:r>
            <a:endParaRPr lang="en-US" dirty="0">
              <a:solidFill>
                <a:srgbClr val="007033"/>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734"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9" name="TextBox 8"/>
          <p:cNvSpPr txBox="1"/>
          <p:nvPr/>
        </p:nvSpPr>
        <p:spPr>
          <a:xfrm>
            <a:off x="152400" y="457200"/>
            <a:ext cx="8763000" cy="461963"/>
          </a:xfrm>
          <a:prstGeom prst="rect">
            <a:avLst/>
          </a:prstGeom>
          <a:noFill/>
        </p:spPr>
        <p:txBody>
          <a:bodyPr>
            <a:spAutoFit/>
          </a:bodyPr>
          <a:lstStyle/>
          <a:p>
            <a:pPr>
              <a:defRPr/>
            </a:pPr>
            <a:r>
              <a:rPr lang="en-US" sz="2400" b="1" dirty="0">
                <a:solidFill>
                  <a:schemeClr val="tx2">
                    <a:shade val="75000"/>
                  </a:schemeClr>
                </a:solidFill>
                <a:latin typeface="+mn-lt"/>
              </a:rPr>
              <a:t>Determine the Identity (Know Your Warning Labels)</a:t>
            </a:r>
          </a:p>
        </p:txBody>
      </p:sp>
      <p:pic>
        <p:nvPicPr>
          <p:cNvPr id="10" name="Picture 5" descr="Dot2"/>
          <p:cNvPicPr>
            <a:picLocks noChangeAspect="1" noChangeArrowheads="1"/>
          </p:cNvPicPr>
          <p:nvPr/>
        </p:nvPicPr>
        <p:blipFill>
          <a:blip r:embed="rId3" cstate="screen"/>
          <a:srcRect/>
          <a:stretch>
            <a:fillRect/>
          </a:stretch>
        </p:blipFill>
        <p:spPr bwMode="auto">
          <a:xfrm>
            <a:off x="5882840" y="1219235"/>
            <a:ext cx="2346760" cy="160044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6" descr="haz - 0321"/>
          <p:cNvPicPr>
            <a:picLocks noChangeAspect="1" noChangeArrowheads="1"/>
          </p:cNvPicPr>
          <p:nvPr/>
        </p:nvPicPr>
        <p:blipFill>
          <a:blip r:embed="rId4" cstate="screen"/>
          <a:srcRect/>
          <a:stretch>
            <a:fillRect/>
          </a:stretch>
        </p:blipFill>
        <p:spPr bwMode="auto">
          <a:xfrm>
            <a:off x="777875" y="990600"/>
            <a:ext cx="2330064" cy="2072134"/>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9" descr="Used Oil"/>
          <p:cNvPicPr>
            <a:picLocks noChangeAspect="1" noChangeArrowheads="1"/>
          </p:cNvPicPr>
          <p:nvPr/>
        </p:nvPicPr>
        <p:blipFill>
          <a:blip r:embed="rId5" cstate="screen"/>
          <a:srcRect/>
          <a:stretch>
            <a:fillRect/>
          </a:stretch>
        </p:blipFill>
        <p:spPr bwMode="auto">
          <a:xfrm>
            <a:off x="3444648" y="3581792"/>
            <a:ext cx="2057225" cy="1637848"/>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0" descr="Diamond &amp; Per Prot"/>
          <p:cNvPicPr>
            <a:picLocks noChangeAspect="1" noChangeArrowheads="1"/>
          </p:cNvPicPr>
          <p:nvPr/>
        </p:nvPicPr>
        <p:blipFill>
          <a:blip r:embed="rId6" cstate="screen"/>
          <a:srcRect/>
          <a:stretch>
            <a:fillRect/>
          </a:stretch>
        </p:blipFill>
        <p:spPr bwMode="auto">
          <a:xfrm>
            <a:off x="6248569" y="3288818"/>
            <a:ext cx="1563660" cy="2122051"/>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15" descr="NonHazLabelV2(2000).jpg"/>
          <p:cNvPicPr>
            <a:picLocks noChangeAspect="1"/>
          </p:cNvPicPr>
          <p:nvPr/>
        </p:nvPicPr>
        <p:blipFill>
          <a:blip r:embed="rId7" cstate="print"/>
          <a:srcRect l="6461" t="16246" r="5238"/>
          <a:stretch>
            <a:fillRect/>
          </a:stretch>
        </p:blipFill>
        <p:spPr>
          <a:xfrm>
            <a:off x="914400" y="3352800"/>
            <a:ext cx="1981200" cy="1992898"/>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 name="Picture 17" descr="UWLabelV2(1000).jpg"/>
          <p:cNvPicPr>
            <a:picLocks noChangeAspect="1"/>
          </p:cNvPicPr>
          <p:nvPr/>
        </p:nvPicPr>
        <p:blipFill>
          <a:blip r:embed="rId8" cstate="print"/>
          <a:srcRect r="3181"/>
          <a:stretch>
            <a:fillRect/>
          </a:stretch>
        </p:blipFill>
        <p:spPr>
          <a:xfrm>
            <a:off x="3505200" y="990600"/>
            <a:ext cx="1981200" cy="203157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8"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9" name="TextBox 8"/>
          <p:cNvSpPr txBox="1"/>
          <p:nvPr/>
        </p:nvSpPr>
        <p:spPr>
          <a:xfrm>
            <a:off x="152400" y="457200"/>
            <a:ext cx="8763000" cy="461963"/>
          </a:xfrm>
          <a:prstGeom prst="rect">
            <a:avLst/>
          </a:prstGeom>
          <a:noFill/>
        </p:spPr>
        <p:txBody>
          <a:bodyPr>
            <a:spAutoFit/>
          </a:bodyPr>
          <a:lstStyle/>
          <a:p>
            <a:pPr>
              <a:defRPr/>
            </a:pPr>
            <a:r>
              <a:rPr lang="en-US" sz="2400" b="1" dirty="0">
                <a:solidFill>
                  <a:schemeClr val="tx2">
                    <a:shade val="75000"/>
                  </a:schemeClr>
                </a:solidFill>
                <a:latin typeface="+mn-lt"/>
              </a:rPr>
              <a:t>What is a Spill?</a:t>
            </a:r>
          </a:p>
        </p:txBody>
      </p:sp>
      <p:sp>
        <p:nvSpPr>
          <p:cNvPr id="10" name="TextBox 14"/>
          <p:cNvSpPr txBox="1">
            <a:spLocks noChangeArrowheads="1"/>
          </p:cNvSpPr>
          <p:nvPr/>
        </p:nvSpPr>
        <p:spPr bwMode="auto">
          <a:xfrm>
            <a:off x="304800" y="1179513"/>
            <a:ext cx="8153400" cy="1323975"/>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Leakage, seepage, or other release</a:t>
            </a:r>
          </a:p>
          <a:p>
            <a:pPr indent="236538">
              <a:buFont typeface="Arial" charset="0"/>
              <a:buChar char="•"/>
              <a:defRPr/>
            </a:pPr>
            <a:r>
              <a:rPr lang="en-US" sz="2000" b="1" dirty="0">
                <a:solidFill>
                  <a:schemeClr val="tx2">
                    <a:shade val="75000"/>
                  </a:schemeClr>
                </a:solidFill>
                <a:latin typeface="+mn-lt"/>
              </a:rPr>
              <a:t>The unintentional or intentional spilling, leaking, pumping, pouring, </a:t>
            </a:r>
          </a:p>
          <a:p>
            <a:pPr indent="236538">
              <a:defRPr/>
            </a:pPr>
            <a:r>
              <a:rPr lang="en-US" sz="2000" b="1" dirty="0">
                <a:solidFill>
                  <a:schemeClr val="tx2">
                    <a:shade val="75000"/>
                  </a:schemeClr>
                </a:solidFill>
                <a:latin typeface="+mn-lt"/>
              </a:rPr>
              <a:t>emitting, emptying, or dumping of hazardous waste, material or  </a:t>
            </a:r>
          </a:p>
          <a:p>
            <a:pPr indent="236538">
              <a:defRPr/>
            </a:pPr>
            <a:r>
              <a:rPr lang="en-US" sz="2000" b="1" dirty="0">
                <a:solidFill>
                  <a:schemeClr val="tx2">
                    <a:shade val="75000"/>
                  </a:schemeClr>
                </a:solidFill>
                <a:latin typeface="+mn-lt"/>
              </a:rPr>
              <a:t>petroleum product into or on any land, water or air</a:t>
            </a:r>
          </a:p>
        </p:txBody>
      </p:sp>
      <p:pic>
        <p:nvPicPr>
          <p:cNvPr id="11" name="Picture 6" descr="PA060003"/>
          <p:cNvPicPr>
            <a:picLocks noChangeAspect="1" noChangeArrowheads="1"/>
          </p:cNvPicPr>
          <p:nvPr/>
        </p:nvPicPr>
        <p:blipFill>
          <a:blip r:embed="rId3" cstate="screen"/>
          <a:srcRect/>
          <a:stretch>
            <a:fillRect/>
          </a:stretch>
        </p:blipFill>
        <p:spPr bwMode="auto">
          <a:xfrm>
            <a:off x="2438400" y="2743200"/>
            <a:ext cx="1905000" cy="142875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7"/>
          <p:cNvPicPr>
            <a:picLocks noChangeAspect="1" noChangeArrowheads="1"/>
          </p:cNvPicPr>
          <p:nvPr/>
        </p:nvPicPr>
        <p:blipFill>
          <a:blip r:embed="rId4" cstate="screen"/>
          <a:srcRect/>
          <a:stretch>
            <a:fillRect/>
          </a:stretch>
        </p:blipFill>
        <p:spPr bwMode="auto">
          <a:xfrm>
            <a:off x="381000" y="2743200"/>
            <a:ext cx="1905000" cy="142716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8" descr="PA070001"/>
          <p:cNvPicPr>
            <a:picLocks noChangeAspect="1" noChangeArrowheads="1"/>
          </p:cNvPicPr>
          <p:nvPr/>
        </p:nvPicPr>
        <p:blipFill>
          <a:blip r:embed="rId5" cstate="screen"/>
          <a:srcRect/>
          <a:stretch>
            <a:fillRect/>
          </a:stretch>
        </p:blipFill>
        <p:spPr bwMode="auto">
          <a:xfrm>
            <a:off x="4495800" y="2743200"/>
            <a:ext cx="1905000" cy="142875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0" descr="JLOTS 008"/>
          <p:cNvPicPr>
            <a:picLocks noChangeAspect="1" noChangeArrowheads="1"/>
          </p:cNvPicPr>
          <p:nvPr/>
        </p:nvPicPr>
        <p:blipFill>
          <a:blip r:embed="rId6" cstate="screen"/>
          <a:srcRect/>
          <a:stretch>
            <a:fillRect/>
          </a:stretch>
        </p:blipFill>
        <p:spPr bwMode="auto">
          <a:xfrm>
            <a:off x="6553200" y="2743200"/>
            <a:ext cx="2133600" cy="141953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1905000" y="4410670"/>
            <a:ext cx="1981200" cy="923330"/>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pPr algn="ctr"/>
            <a:r>
              <a:rPr lang="en-US" dirty="0" smtClean="0">
                <a:solidFill>
                  <a:srgbClr val="007033"/>
                </a:solidFill>
                <a:latin typeface="Agency FB" pitchFamily="34" charset="0"/>
              </a:rPr>
              <a:t>ALWAYS</a:t>
            </a:r>
          </a:p>
          <a:p>
            <a:pPr algn="ctr"/>
            <a:r>
              <a:rPr lang="en-US" dirty="0" smtClean="0">
                <a:solidFill>
                  <a:srgbClr val="007033"/>
                </a:solidFill>
                <a:latin typeface="Agency FB" pitchFamily="34" charset="0"/>
              </a:rPr>
              <a:t>Report the spill regardless of size???</a:t>
            </a:r>
            <a:endParaRPr lang="en-US" dirty="0">
              <a:solidFill>
                <a:srgbClr val="007033"/>
              </a:solidFill>
              <a:latin typeface="Agency FB" pitchFamily="34" charset="0"/>
            </a:endParaRPr>
          </a:p>
        </p:txBody>
      </p:sp>
      <p:sp>
        <p:nvSpPr>
          <p:cNvPr id="16" name="TextBox 15"/>
          <p:cNvSpPr txBox="1"/>
          <p:nvPr/>
        </p:nvSpPr>
        <p:spPr>
          <a:xfrm>
            <a:off x="4648200" y="4410670"/>
            <a:ext cx="2286000" cy="923330"/>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pPr algn="ctr"/>
            <a:r>
              <a:rPr lang="en-US" dirty="0" smtClean="0">
                <a:solidFill>
                  <a:srgbClr val="007033"/>
                </a:solidFill>
                <a:latin typeface="Agency FB" pitchFamily="34" charset="0"/>
              </a:rPr>
              <a:t>Call</a:t>
            </a:r>
          </a:p>
          <a:p>
            <a:pPr algn="ctr"/>
            <a:r>
              <a:rPr lang="en-US" dirty="0" smtClean="0">
                <a:solidFill>
                  <a:srgbClr val="007033"/>
                </a:solidFill>
                <a:latin typeface="Agency FB" pitchFamily="34" charset="0"/>
              </a:rPr>
              <a:t>Emergencies:  911</a:t>
            </a:r>
          </a:p>
          <a:p>
            <a:pPr algn="ctr"/>
            <a:r>
              <a:rPr lang="en-US" dirty="0" smtClean="0">
                <a:solidFill>
                  <a:srgbClr val="007033"/>
                </a:solidFill>
                <a:latin typeface="Agency FB" pitchFamily="34" charset="0"/>
              </a:rPr>
              <a:t>Non-emergencies:  878-1008</a:t>
            </a:r>
            <a:endParaRPr lang="en-US" dirty="0">
              <a:solidFill>
                <a:srgbClr val="007033"/>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0"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14" name="TextBox 13"/>
          <p:cNvSpPr txBox="1"/>
          <p:nvPr/>
        </p:nvSpPr>
        <p:spPr>
          <a:xfrm>
            <a:off x="381000" y="381000"/>
            <a:ext cx="8763000" cy="461963"/>
          </a:xfrm>
          <a:prstGeom prst="rect">
            <a:avLst/>
          </a:prstGeom>
          <a:noFill/>
        </p:spPr>
        <p:txBody>
          <a:bodyPr>
            <a:spAutoFit/>
          </a:bodyPr>
          <a:lstStyle/>
          <a:p>
            <a:pPr>
              <a:defRPr/>
            </a:pPr>
            <a:r>
              <a:rPr lang="en-US" sz="2400" b="1" dirty="0">
                <a:solidFill>
                  <a:schemeClr val="tx2">
                    <a:shade val="75000"/>
                  </a:schemeClr>
                </a:solidFill>
                <a:latin typeface="+mn-lt"/>
              </a:rPr>
              <a:t>How Do Spills Occur?</a:t>
            </a:r>
          </a:p>
        </p:txBody>
      </p:sp>
      <p:sp>
        <p:nvSpPr>
          <p:cNvPr id="15" name="TextBox 14"/>
          <p:cNvSpPr txBox="1">
            <a:spLocks noChangeArrowheads="1"/>
          </p:cNvSpPr>
          <p:nvPr/>
        </p:nvSpPr>
        <p:spPr bwMode="auto">
          <a:xfrm>
            <a:off x="533400" y="914400"/>
            <a:ext cx="8153400" cy="2862322"/>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Refueling Operations</a:t>
            </a:r>
          </a:p>
          <a:p>
            <a:pPr indent="236538">
              <a:buFont typeface="Arial" charset="0"/>
              <a:buChar char="•"/>
              <a:defRPr/>
            </a:pPr>
            <a:r>
              <a:rPr lang="en-US" sz="2000" b="1" dirty="0">
                <a:solidFill>
                  <a:schemeClr val="tx2">
                    <a:shade val="75000"/>
                  </a:schemeClr>
                </a:solidFill>
                <a:latin typeface="+mn-lt"/>
              </a:rPr>
              <a:t>Vehicle/Vessel Maintenance</a:t>
            </a:r>
          </a:p>
          <a:p>
            <a:pPr indent="236538">
              <a:buFont typeface="Arial" charset="0"/>
              <a:buChar char="•"/>
              <a:defRPr/>
            </a:pPr>
            <a:r>
              <a:rPr lang="en-US" sz="2000" b="1" dirty="0">
                <a:solidFill>
                  <a:schemeClr val="tx2">
                    <a:shade val="75000"/>
                  </a:schemeClr>
                </a:solidFill>
                <a:latin typeface="+mn-lt"/>
              </a:rPr>
              <a:t>Storage/Handling</a:t>
            </a:r>
          </a:p>
          <a:p>
            <a:pPr indent="236538">
              <a:buFont typeface="Arial" charset="0"/>
              <a:buChar char="•"/>
              <a:defRPr/>
            </a:pPr>
            <a:r>
              <a:rPr lang="en-US" sz="2000" b="1" dirty="0">
                <a:solidFill>
                  <a:schemeClr val="tx2">
                    <a:shade val="75000"/>
                  </a:schemeClr>
                </a:solidFill>
                <a:latin typeface="+mn-lt"/>
              </a:rPr>
              <a:t>Transporting/Relocating Materials &amp; </a:t>
            </a:r>
            <a:r>
              <a:rPr lang="en-US" sz="2000" b="1" dirty="0" smtClean="0">
                <a:solidFill>
                  <a:schemeClr val="tx2">
                    <a:shade val="75000"/>
                  </a:schemeClr>
                </a:solidFill>
                <a:latin typeface="+mn-lt"/>
              </a:rPr>
              <a:t>Wastes in Open or</a:t>
            </a:r>
          </a:p>
          <a:p>
            <a:pPr indent="236538">
              <a:defRPr/>
            </a:pPr>
            <a:r>
              <a:rPr lang="en-US" sz="2000" b="1" dirty="0" smtClean="0">
                <a:solidFill>
                  <a:schemeClr val="tx2">
                    <a:shade val="75000"/>
                  </a:schemeClr>
                </a:solidFill>
                <a:latin typeface="+mn-lt"/>
              </a:rPr>
              <a:t>Unsecured Containers</a:t>
            </a:r>
            <a:endParaRPr lang="en-US" sz="2000" b="1" dirty="0">
              <a:solidFill>
                <a:schemeClr val="tx2">
                  <a:shade val="75000"/>
                </a:schemeClr>
              </a:solidFill>
              <a:latin typeface="+mn-lt"/>
            </a:endParaRPr>
          </a:p>
          <a:p>
            <a:pPr indent="236538">
              <a:buFont typeface="Arial" charset="0"/>
              <a:buChar char="•"/>
              <a:defRPr/>
            </a:pPr>
            <a:r>
              <a:rPr lang="en-US" sz="2000" b="1" dirty="0">
                <a:solidFill>
                  <a:schemeClr val="tx2">
                    <a:shade val="75000"/>
                  </a:schemeClr>
                </a:solidFill>
                <a:latin typeface="+mn-lt"/>
              </a:rPr>
              <a:t>Auto accidents</a:t>
            </a:r>
          </a:p>
          <a:p>
            <a:pPr indent="236538">
              <a:buFont typeface="Arial" charset="0"/>
              <a:buChar char="•"/>
              <a:defRPr/>
            </a:pPr>
            <a:r>
              <a:rPr lang="en-US" sz="2000" b="1" dirty="0">
                <a:solidFill>
                  <a:schemeClr val="tx2">
                    <a:shade val="75000"/>
                  </a:schemeClr>
                </a:solidFill>
                <a:latin typeface="+mn-lt"/>
              </a:rPr>
              <a:t>Equipment Malfunctions/Breakage</a:t>
            </a:r>
          </a:p>
          <a:p>
            <a:pPr indent="236538">
              <a:buFont typeface="Arial" charset="0"/>
              <a:buChar char="•"/>
              <a:defRPr/>
            </a:pPr>
            <a:r>
              <a:rPr lang="en-US" sz="2000" b="1" dirty="0">
                <a:solidFill>
                  <a:schemeClr val="tx2">
                    <a:shade val="75000"/>
                  </a:schemeClr>
                </a:solidFill>
                <a:latin typeface="+mn-lt"/>
              </a:rPr>
              <a:t>Poor housekeeping practices</a:t>
            </a:r>
          </a:p>
          <a:p>
            <a:pPr indent="236538">
              <a:buFont typeface="Arial" charset="0"/>
              <a:buChar char="•"/>
              <a:defRPr/>
            </a:pPr>
            <a:r>
              <a:rPr lang="en-US" sz="2000" b="1" dirty="0">
                <a:solidFill>
                  <a:schemeClr val="tx2">
                    <a:shade val="75000"/>
                  </a:schemeClr>
                </a:solidFill>
                <a:latin typeface="+mn-lt"/>
              </a:rPr>
              <a:t>Human error-most frequent cause!!!</a:t>
            </a:r>
          </a:p>
        </p:txBody>
      </p:sp>
      <p:pic>
        <p:nvPicPr>
          <p:cNvPr id="32774" name="Picture 3" descr="C:\Documents and Settings\karen.harveyharris\Local Settings\Temporary Internet Files\Content.IE5\PDBQW1JY\MCj00823510000[1].wmf"/>
          <p:cNvPicPr>
            <a:picLocks noChangeAspect="1" noChangeArrowheads="1"/>
          </p:cNvPicPr>
          <p:nvPr/>
        </p:nvPicPr>
        <p:blipFill>
          <a:blip r:embed="rId3" cstate="print"/>
          <a:srcRect/>
          <a:stretch>
            <a:fillRect/>
          </a:stretch>
        </p:blipFill>
        <p:spPr bwMode="auto">
          <a:xfrm>
            <a:off x="1066800" y="3886200"/>
            <a:ext cx="1447800" cy="1450975"/>
          </a:xfrm>
          <a:prstGeom prst="rect">
            <a:avLst/>
          </a:prstGeom>
          <a:noFill/>
          <a:ln w="9525">
            <a:noFill/>
            <a:miter lim="800000"/>
            <a:headEnd/>
            <a:tailEnd/>
          </a:ln>
        </p:spPr>
      </p:pic>
      <p:pic>
        <p:nvPicPr>
          <p:cNvPr id="32775" name="Picture 4" descr="C:\Documents and Settings\karen.harveyharris\Local Settings\Temporary Internet Files\Content.IE5\XB0TLQXE\MMAG00477_0000[1].gif"/>
          <p:cNvPicPr>
            <a:picLocks noChangeAspect="1" noChangeArrowheads="1" noCrop="1"/>
          </p:cNvPicPr>
          <p:nvPr/>
        </p:nvPicPr>
        <p:blipFill>
          <a:blip r:embed="rId4" cstate="print"/>
          <a:srcRect/>
          <a:stretch>
            <a:fillRect/>
          </a:stretch>
        </p:blipFill>
        <p:spPr bwMode="auto">
          <a:xfrm>
            <a:off x="6477000" y="228600"/>
            <a:ext cx="2438400" cy="1955800"/>
          </a:xfrm>
          <a:prstGeom prst="rect">
            <a:avLst/>
          </a:prstGeom>
          <a:noFill/>
          <a:ln w="9525">
            <a:noFill/>
            <a:miter lim="800000"/>
            <a:headEnd/>
            <a:tailEnd/>
          </a:ln>
        </p:spPr>
      </p:pic>
      <p:pic>
        <p:nvPicPr>
          <p:cNvPr id="32776" name="Picture 6" descr="C:\Documents and Settings\karen.harveyharris\Local Settings\Temporary Internet Files\Content.IE5\PDBQW1JY\MCj02507420000[1].wmf"/>
          <p:cNvPicPr>
            <a:picLocks noChangeAspect="1" noChangeArrowheads="1"/>
          </p:cNvPicPr>
          <p:nvPr/>
        </p:nvPicPr>
        <p:blipFill>
          <a:blip r:embed="rId5" cstate="print"/>
          <a:srcRect/>
          <a:stretch>
            <a:fillRect/>
          </a:stretch>
        </p:blipFill>
        <p:spPr bwMode="auto">
          <a:xfrm>
            <a:off x="3810000" y="3810000"/>
            <a:ext cx="1295400" cy="1584325"/>
          </a:xfrm>
          <a:prstGeom prst="rect">
            <a:avLst/>
          </a:prstGeom>
          <a:noFill/>
          <a:ln w="9525">
            <a:noFill/>
            <a:miter lim="800000"/>
            <a:headEnd/>
            <a:tailEnd/>
          </a:ln>
        </p:spPr>
      </p:pic>
      <p:pic>
        <p:nvPicPr>
          <p:cNvPr id="32777" name="Picture 17" descr="C:\Documents and Settings\karen.harveyharris\Local Settings\Temporary Internet Files\Content.IE5\9RT39RS7\MCBD06715_0000[1].wmf"/>
          <p:cNvPicPr>
            <a:picLocks noChangeAspect="1" noChangeArrowheads="1"/>
          </p:cNvPicPr>
          <p:nvPr/>
        </p:nvPicPr>
        <p:blipFill>
          <a:blip r:embed="rId6" cstate="print"/>
          <a:srcRect/>
          <a:stretch>
            <a:fillRect/>
          </a:stretch>
        </p:blipFill>
        <p:spPr bwMode="auto">
          <a:xfrm>
            <a:off x="6400800" y="3886200"/>
            <a:ext cx="1447800" cy="14382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3803"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10" name="TextBox 14"/>
          <p:cNvSpPr txBox="1">
            <a:spLocks noChangeArrowheads="1"/>
          </p:cNvSpPr>
          <p:nvPr/>
        </p:nvSpPr>
        <p:spPr bwMode="auto">
          <a:xfrm>
            <a:off x="381000" y="3124200"/>
            <a:ext cx="8153400" cy="2246313"/>
          </a:xfrm>
          <a:prstGeom prst="rect">
            <a:avLst/>
          </a:prstGeom>
          <a:noFill/>
          <a:ln w="9525">
            <a:noFill/>
            <a:miter lim="800000"/>
            <a:headEnd/>
            <a:tailEnd/>
          </a:ln>
        </p:spPr>
        <p:txBody>
          <a:bodyPr>
            <a:spAutoFit/>
          </a:bodyPr>
          <a:lstStyle/>
          <a:p>
            <a:pPr indent="236538" algn="r">
              <a:buFont typeface="Arial" charset="0"/>
              <a:buChar char="•"/>
              <a:defRPr/>
            </a:pPr>
            <a:r>
              <a:rPr lang="en-US" sz="2000" b="1" dirty="0">
                <a:solidFill>
                  <a:schemeClr val="tx2">
                    <a:shade val="75000"/>
                  </a:schemeClr>
                </a:solidFill>
                <a:latin typeface="+mn-lt"/>
              </a:rPr>
              <a:t>Provide secondary containment</a:t>
            </a:r>
          </a:p>
          <a:p>
            <a:pPr indent="236538" algn="r">
              <a:buFont typeface="Arial" charset="0"/>
              <a:buChar char="•"/>
              <a:defRPr/>
            </a:pPr>
            <a:r>
              <a:rPr lang="en-US" sz="2000" b="1" dirty="0">
                <a:solidFill>
                  <a:schemeClr val="tx2">
                    <a:shade val="75000"/>
                  </a:schemeClr>
                </a:solidFill>
                <a:latin typeface="+mn-lt"/>
              </a:rPr>
              <a:t>Use funnels when filling containers</a:t>
            </a:r>
          </a:p>
          <a:p>
            <a:pPr indent="236538" algn="r">
              <a:buFont typeface="Arial" charset="0"/>
              <a:buChar char="•"/>
              <a:defRPr/>
            </a:pPr>
            <a:r>
              <a:rPr lang="en-US" sz="2000" b="1" dirty="0">
                <a:solidFill>
                  <a:schemeClr val="tx2">
                    <a:shade val="75000"/>
                  </a:schemeClr>
                </a:solidFill>
                <a:latin typeface="+mn-lt"/>
              </a:rPr>
              <a:t>Keep clear of water sources/drains</a:t>
            </a:r>
          </a:p>
          <a:p>
            <a:pPr indent="236538" algn="r">
              <a:buFont typeface="Arial" charset="0"/>
              <a:buChar char="•"/>
              <a:defRPr/>
            </a:pPr>
            <a:r>
              <a:rPr lang="en-US" sz="2000" b="1" dirty="0">
                <a:solidFill>
                  <a:schemeClr val="tx2">
                    <a:shade val="75000"/>
                  </a:schemeClr>
                </a:solidFill>
                <a:latin typeface="+mn-lt"/>
              </a:rPr>
              <a:t>Use drip pans</a:t>
            </a:r>
          </a:p>
          <a:p>
            <a:pPr indent="236538" algn="r">
              <a:buFont typeface="Arial" charset="0"/>
              <a:buChar char="•"/>
              <a:defRPr/>
            </a:pPr>
            <a:r>
              <a:rPr lang="en-US" sz="2000" b="1" dirty="0">
                <a:solidFill>
                  <a:schemeClr val="tx2">
                    <a:shade val="75000"/>
                  </a:schemeClr>
                </a:solidFill>
                <a:latin typeface="+mn-lt"/>
              </a:rPr>
              <a:t>Use proper materials</a:t>
            </a:r>
          </a:p>
          <a:p>
            <a:pPr indent="236538" algn="r">
              <a:buFont typeface="Arial" charset="0"/>
              <a:buChar char="•"/>
              <a:defRPr/>
            </a:pPr>
            <a:r>
              <a:rPr lang="en-US" sz="2000" b="1" dirty="0">
                <a:solidFill>
                  <a:schemeClr val="tx2">
                    <a:shade val="75000"/>
                  </a:schemeClr>
                </a:solidFill>
                <a:latin typeface="+mn-lt"/>
              </a:rPr>
              <a:t>Follow proper procedures</a:t>
            </a:r>
          </a:p>
          <a:p>
            <a:pPr indent="236538" algn="r">
              <a:buFont typeface="Arial" charset="0"/>
              <a:buChar char="•"/>
              <a:defRPr/>
            </a:pPr>
            <a:r>
              <a:rPr lang="en-US" sz="2000" b="1" dirty="0">
                <a:solidFill>
                  <a:schemeClr val="tx2">
                    <a:shade val="75000"/>
                  </a:schemeClr>
                </a:solidFill>
                <a:latin typeface="+mn-lt"/>
              </a:rPr>
              <a:t>Take Your Time!</a:t>
            </a:r>
          </a:p>
        </p:txBody>
      </p:sp>
      <p:sp>
        <p:nvSpPr>
          <p:cNvPr id="11" name="TextBox 10"/>
          <p:cNvSpPr txBox="1"/>
          <p:nvPr/>
        </p:nvSpPr>
        <p:spPr>
          <a:xfrm>
            <a:off x="152400" y="381000"/>
            <a:ext cx="8763000" cy="461963"/>
          </a:xfrm>
          <a:prstGeom prst="rect">
            <a:avLst/>
          </a:prstGeom>
          <a:noFill/>
        </p:spPr>
        <p:txBody>
          <a:bodyPr>
            <a:spAutoFit/>
          </a:bodyPr>
          <a:lstStyle/>
          <a:p>
            <a:pPr>
              <a:defRPr/>
            </a:pPr>
            <a:r>
              <a:rPr lang="en-US" sz="2400" b="1" dirty="0">
                <a:solidFill>
                  <a:schemeClr val="tx2">
                    <a:shade val="75000"/>
                  </a:schemeClr>
                </a:solidFill>
                <a:latin typeface="+mn-lt"/>
              </a:rPr>
              <a:t>What can I do to prevent spills?</a:t>
            </a:r>
          </a:p>
        </p:txBody>
      </p:sp>
      <p:pic>
        <p:nvPicPr>
          <p:cNvPr id="12" name="Picture 4"/>
          <p:cNvPicPr>
            <a:picLocks noChangeAspect="1" noChangeArrowheads="1"/>
          </p:cNvPicPr>
          <p:nvPr/>
        </p:nvPicPr>
        <p:blipFill>
          <a:blip r:embed="rId3" cstate="screen"/>
          <a:srcRect/>
          <a:stretch>
            <a:fillRect/>
          </a:stretch>
        </p:blipFill>
        <p:spPr bwMode="auto">
          <a:xfrm>
            <a:off x="1143000" y="1143003"/>
            <a:ext cx="2362200" cy="1574856"/>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5" descr="MVC-167S"/>
          <p:cNvPicPr>
            <a:picLocks noChangeAspect="1" noChangeArrowheads="1"/>
          </p:cNvPicPr>
          <p:nvPr/>
        </p:nvPicPr>
        <p:blipFill>
          <a:blip r:embed="rId4" cstate="screen"/>
          <a:srcRect/>
          <a:stretch>
            <a:fillRect/>
          </a:stretch>
        </p:blipFill>
        <p:spPr bwMode="auto">
          <a:xfrm>
            <a:off x="5486400" y="1143003"/>
            <a:ext cx="2362200" cy="1574856"/>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6" descr="image01"/>
          <p:cNvPicPr>
            <a:picLocks noChangeAspect="1" noChangeArrowheads="1"/>
          </p:cNvPicPr>
          <p:nvPr/>
        </p:nvPicPr>
        <p:blipFill>
          <a:blip r:embed="rId5" cstate="screen"/>
          <a:srcRect/>
          <a:stretch>
            <a:fillRect/>
          </a:stretch>
        </p:blipFill>
        <p:spPr bwMode="auto">
          <a:xfrm>
            <a:off x="1295400" y="3352800"/>
            <a:ext cx="1828800" cy="1792288"/>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4827"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8" name="TextBox 7"/>
          <p:cNvSpPr txBox="1"/>
          <p:nvPr/>
        </p:nvSpPr>
        <p:spPr>
          <a:xfrm>
            <a:off x="152400" y="381000"/>
            <a:ext cx="8763000" cy="461963"/>
          </a:xfrm>
          <a:prstGeom prst="rect">
            <a:avLst/>
          </a:prstGeom>
          <a:noFill/>
        </p:spPr>
        <p:txBody>
          <a:bodyPr>
            <a:spAutoFit/>
          </a:bodyPr>
          <a:lstStyle/>
          <a:p>
            <a:pPr>
              <a:defRPr/>
            </a:pPr>
            <a:r>
              <a:rPr lang="en-US" sz="2400" b="1" dirty="0">
                <a:solidFill>
                  <a:schemeClr val="tx2">
                    <a:shade val="75000"/>
                  </a:schemeClr>
                </a:solidFill>
                <a:latin typeface="+mn-lt"/>
              </a:rPr>
              <a:t>What is an Emergency Situation?</a:t>
            </a:r>
          </a:p>
        </p:txBody>
      </p:sp>
      <p:sp>
        <p:nvSpPr>
          <p:cNvPr id="9" name="TextBox 8"/>
          <p:cNvSpPr txBox="1">
            <a:spLocks noChangeArrowheads="1"/>
          </p:cNvSpPr>
          <p:nvPr/>
        </p:nvSpPr>
        <p:spPr bwMode="auto">
          <a:xfrm>
            <a:off x="2895600" y="1066800"/>
            <a:ext cx="5867400" cy="2554288"/>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Fire or explosion involving HM, HW, UW or NHW</a:t>
            </a:r>
          </a:p>
          <a:p>
            <a:pPr indent="236538">
              <a:buFont typeface="Arial" charset="0"/>
              <a:buChar char="•"/>
              <a:defRPr/>
            </a:pPr>
            <a:r>
              <a:rPr lang="en-US" sz="2000" b="1" dirty="0">
                <a:solidFill>
                  <a:schemeClr val="tx2">
                    <a:shade val="75000"/>
                  </a:schemeClr>
                </a:solidFill>
                <a:latin typeface="+mn-lt"/>
              </a:rPr>
              <a:t>Accidental or intentional spill (any quantity) that </a:t>
            </a:r>
          </a:p>
          <a:p>
            <a:pPr indent="236538">
              <a:defRPr/>
            </a:pPr>
            <a:r>
              <a:rPr lang="en-US" sz="2000" b="1" dirty="0">
                <a:solidFill>
                  <a:schemeClr val="tx2">
                    <a:shade val="75000"/>
                  </a:schemeClr>
                </a:solidFill>
                <a:latin typeface="+mn-lt"/>
              </a:rPr>
              <a:t>reaches the ground, drain, or water</a:t>
            </a:r>
          </a:p>
          <a:p>
            <a:pPr indent="236538">
              <a:buFont typeface="Arial" charset="0"/>
              <a:buChar char="•"/>
              <a:defRPr/>
            </a:pPr>
            <a:r>
              <a:rPr lang="en-US" sz="2000" b="1" dirty="0">
                <a:solidFill>
                  <a:schemeClr val="tx2">
                    <a:shade val="75000"/>
                  </a:schemeClr>
                </a:solidFill>
                <a:latin typeface="+mn-lt"/>
              </a:rPr>
              <a:t>Release to the air of highly volatile products, </a:t>
            </a:r>
          </a:p>
          <a:p>
            <a:pPr indent="236538">
              <a:defRPr/>
            </a:pPr>
            <a:r>
              <a:rPr lang="en-US" sz="2000" b="1" dirty="0">
                <a:solidFill>
                  <a:schemeClr val="tx2">
                    <a:shade val="75000"/>
                  </a:schemeClr>
                </a:solidFill>
                <a:latin typeface="+mn-lt"/>
              </a:rPr>
              <a:t>which could threaten human health or the </a:t>
            </a:r>
          </a:p>
          <a:p>
            <a:pPr indent="236538">
              <a:defRPr/>
            </a:pPr>
            <a:r>
              <a:rPr lang="en-US" sz="2000" b="1" dirty="0">
                <a:solidFill>
                  <a:schemeClr val="tx2">
                    <a:shade val="75000"/>
                  </a:schemeClr>
                </a:solidFill>
                <a:latin typeface="+mn-lt"/>
              </a:rPr>
              <a:t>environment</a:t>
            </a:r>
          </a:p>
          <a:p>
            <a:pPr indent="236538">
              <a:buFont typeface="Arial" charset="0"/>
              <a:buChar char="•"/>
              <a:defRPr/>
            </a:pPr>
            <a:r>
              <a:rPr lang="en-US" sz="2000" b="1" dirty="0">
                <a:solidFill>
                  <a:schemeClr val="tx2">
                    <a:shade val="75000"/>
                  </a:schemeClr>
                </a:solidFill>
                <a:latin typeface="+mn-lt"/>
              </a:rPr>
              <a:t>Call 911  and notify your supervisor (if using a </a:t>
            </a:r>
          </a:p>
          <a:p>
            <a:pPr indent="236538">
              <a:defRPr/>
            </a:pPr>
            <a:r>
              <a:rPr lang="en-US" sz="2000" b="1" dirty="0">
                <a:solidFill>
                  <a:schemeClr val="tx2">
                    <a:shade val="75000"/>
                  </a:schemeClr>
                </a:solidFill>
                <a:latin typeface="+mn-lt"/>
              </a:rPr>
              <a:t>cell phone, call 878-1008)</a:t>
            </a:r>
          </a:p>
        </p:txBody>
      </p:sp>
      <p:pic>
        <p:nvPicPr>
          <p:cNvPr id="34822" name="Picture 9" descr="FIRE_01.EPS"/>
          <p:cNvPicPr>
            <a:picLocks noChangeAspect="1"/>
          </p:cNvPicPr>
          <p:nvPr/>
        </p:nvPicPr>
        <p:blipFill>
          <a:blip r:embed="rId3" cstate="print"/>
          <a:srcRect/>
          <a:stretch>
            <a:fillRect/>
          </a:stretch>
        </p:blipFill>
        <p:spPr bwMode="auto">
          <a:xfrm>
            <a:off x="457200" y="1219200"/>
            <a:ext cx="2051050" cy="1089025"/>
          </a:xfrm>
          <a:prstGeom prst="rect">
            <a:avLst/>
          </a:prstGeom>
          <a:noFill/>
          <a:ln w="9525">
            <a:noFill/>
            <a:miter lim="800000"/>
            <a:headEnd/>
            <a:tailEnd/>
          </a:ln>
        </p:spPr>
      </p:pic>
      <p:pic>
        <p:nvPicPr>
          <p:cNvPr id="11" name="Picture 10" descr="ReportSpill.gif"/>
          <p:cNvPicPr>
            <a:picLocks noChangeAspect="1"/>
          </p:cNvPicPr>
          <p:nvPr/>
        </p:nvPicPr>
        <p:blipFill>
          <a:blip r:embed="rId4" cstate="screen"/>
          <a:stretch>
            <a:fillRect/>
          </a:stretch>
        </p:blipFill>
        <p:spPr>
          <a:xfrm>
            <a:off x="4267200" y="3962400"/>
            <a:ext cx="2590800" cy="1153716"/>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4824" name="Picture 5" descr="911_C"/>
          <p:cNvPicPr>
            <a:picLocks noChangeAspect="1" noChangeArrowheads="1"/>
          </p:cNvPicPr>
          <p:nvPr/>
        </p:nvPicPr>
        <p:blipFill>
          <a:blip r:embed="rId5" cstate="print"/>
          <a:srcRect/>
          <a:stretch>
            <a:fillRect/>
          </a:stretch>
        </p:blipFill>
        <p:spPr bwMode="auto">
          <a:xfrm>
            <a:off x="533400" y="3352800"/>
            <a:ext cx="1905000" cy="1743075"/>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xfrm>
            <a:off x="228600" y="533400"/>
            <a:ext cx="8686800" cy="838200"/>
          </a:xfrm>
        </p:spPr>
        <p:txBody>
          <a:bodyPr wrap="square" lIns="91440" tIns="45720" rIns="91440" bIns="45720" numCol="1" anchorCtr="0" compatLnSpc="1">
            <a:prstTxWarp prst="textNoShape">
              <a:avLst/>
            </a:prstTxWarp>
            <a:normAutofit fontScale="90000"/>
          </a:bodyPr>
          <a:lstStyle/>
          <a:p>
            <a:pPr algn="ctr">
              <a:defRPr/>
            </a:pPr>
            <a:r>
              <a:rPr lang="en-US" b="1" cap="none" dirty="0" smtClean="0">
                <a:solidFill>
                  <a:schemeClr val="hlink"/>
                </a:solidFill>
                <a:effectLst>
                  <a:outerShdw blurRad="38100" dist="38100" dir="2700000" algn="tl">
                    <a:srgbClr val="C0C0C0"/>
                  </a:outerShdw>
                </a:effectLst>
              </a:rPr>
              <a:t>Part I</a:t>
            </a:r>
            <a:br>
              <a:rPr lang="en-US" b="1" cap="none" dirty="0" smtClean="0">
                <a:solidFill>
                  <a:schemeClr val="hlink"/>
                </a:solidFill>
                <a:effectLst>
                  <a:outerShdw blurRad="38100" dist="38100" dir="2700000" algn="tl">
                    <a:srgbClr val="C0C0C0"/>
                  </a:outerShdw>
                </a:effectLst>
              </a:rPr>
            </a:br>
            <a:r>
              <a:rPr lang="en-US" sz="2700" b="1" cap="none" dirty="0" smtClean="0">
                <a:solidFill>
                  <a:schemeClr val="hlink"/>
                </a:solidFill>
                <a:effectLst>
                  <a:outerShdw blurRad="38100" dist="38100" dir="2700000" algn="tl">
                    <a:srgbClr val="C0C0C0"/>
                  </a:outerShdw>
                </a:effectLst>
              </a:rPr>
              <a:t>This Part Covers:</a:t>
            </a:r>
          </a:p>
        </p:txBody>
      </p:sp>
      <p:sp>
        <p:nvSpPr>
          <p:cNvPr id="6" name="TextBox 5"/>
          <p:cNvSpPr txBox="1"/>
          <p:nvPr/>
        </p:nvSpPr>
        <p:spPr>
          <a:xfrm>
            <a:off x="4343400" y="6484938"/>
            <a:ext cx="4724400" cy="254000"/>
          </a:xfrm>
          <a:prstGeom prst="rect">
            <a:avLst/>
          </a:prstGeom>
          <a:noFill/>
        </p:spPr>
        <p:txBody>
          <a:bodyPr>
            <a:spAutoFit/>
          </a:bodyPr>
          <a:lstStyle/>
          <a:p>
            <a:pPr algn="r" fontAlgn="auto">
              <a:spcBef>
                <a:spcPts val="0"/>
              </a:spcBef>
              <a:spcAft>
                <a:spcPts val="0"/>
              </a:spcAft>
              <a:defRPr/>
            </a:pPr>
            <a:r>
              <a:rPr lang="en-US" sz="1050" dirty="0">
                <a:solidFill>
                  <a:schemeClr val="accent6">
                    <a:lumMod val="75000"/>
                  </a:schemeClr>
                </a:solidFill>
                <a:latin typeface="+mn-lt"/>
              </a:rPr>
              <a:t>Leadership</a:t>
            </a:r>
            <a:r>
              <a:rPr lang="en-US" sz="1050" dirty="0">
                <a:latin typeface="+mn-lt"/>
              </a:rPr>
              <a:t> </a:t>
            </a:r>
            <a:r>
              <a:rPr lang="en-US" sz="1050" dirty="0">
                <a:solidFill>
                  <a:schemeClr val="accent6">
                    <a:lumMod val="75000"/>
                  </a:schemeClr>
                </a:solidFill>
                <a:latin typeface="+mn-lt"/>
              </a:rPr>
              <a:t>Environmental</a:t>
            </a:r>
            <a:r>
              <a:rPr lang="en-US" sz="1050" dirty="0">
                <a:latin typeface="+mn-lt"/>
              </a:rPr>
              <a:t> </a:t>
            </a:r>
            <a:r>
              <a:rPr lang="en-US" sz="1050" dirty="0">
                <a:solidFill>
                  <a:schemeClr val="accent6">
                    <a:lumMod val="75000"/>
                  </a:schemeClr>
                </a:solidFill>
                <a:latin typeface="+mn-lt"/>
              </a:rPr>
              <a:t>Management</a:t>
            </a:r>
            <a:r>
              <a:rPr lang="en-US" sz="1050" dirty="0">
                <a:latin typeface="+mn-lt"/>
              </a:rPr>
              <a:t> </a:t>
            </a:r>
            <a:r>
              <a:rPr lang="en-US" sz="1050" dirty="0">
                <a:solidFill>
                  <a:schemeClr val="accent6">
                    <a:lumMod val="75000"/>
                  </a:schemeClr>
                </a:solidFill>
                <a:latin typeface="+mn-lt"/>
              </a:rPr>
              <a:t>Awareness – Slide 4</a:t>
            </a:r>
          </a:p>
        </p:txBody>
      </p:sp>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
        <p:nvSpPr>
          <p:cNvPr id="10" name="Rectangle 3"/>
          <p:cNvSpPr txBox="1">
            <a:spLocks/>
          </p:cNvSpPr>
          <p:nvPr/>
        </p:nvSpPr>
        <p:spPr bwMode="auto">
          <a:xfrm>
            <a:off x="838200" y="1600200"/>
            <a:ext cx="7315200"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Environmental Management;</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Implementation of Environmental Management; &amp;</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Legal Aspects of Environmental Compliance</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tabLst/>
              <a:defRPr/>
            </a:pPr>
            <a:endParaRPr kumimoji="0" lang="en-US" sz="2000" b="0" i="0" u="none" strike="noStrike" kern="1200" cap="none" spc="0" normalizeH="0" baseline="0" noProof="0" dirty="0" smtClean="0">
              <a:ln>
                <a:noFill/>
              </a:ln>
              <a:solidFill>
                <a:srgbClr val="007033"/>
              </a:solidFill>
              <a:effectLst/>
              <a:uLnTx/>
              <a:uFillTx/>
              <a:latin typeface="Agency FB" pitchFamily="34" charset="0"/>
              <a:ea typeface="+mn-ea"/>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88913" y="5562600"/>
            <a:ext cx="8686800" cy="769938"/>
            <a:chOff x="188913" y="5562600"/>
            <a:chExt cx="8686800" cy="769441"/>
          </a:xfrm>
        </p:grpSpPr>
        <p:sp>
          <p:nvSpPr>
            <p:cNvPr id="7" name="Rounded Rectangle 6"/>
            <p:cNvSpPr/>
            <p:nvPr/>
          </p:nvSpPr>
          <p:spPr>
            <a:xfrm>
              <a:off x="188913" y="5562600"/>
              <a:ext cx="8686800" cy="761508"/>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849" name="TextBox 6"/>
            <p:cNvSpPr txBox="1">
              <a:spLocks noChangeArrowheads="1"/>
            </p:cNvSpPr>
            <p:nvPr/>
          </p:nvSpPr>
          <p:spPr bwMode="auto">
            <a:xfrm>
              <a:off x="228600" y="5562600"/>
              <a:ext cx="8610600" cy="769441"/>
            </a:xfrm>
            <a:prstGeom prst="rect">
              <a:avLst/>
            </a:prstGeom>
            <a:noFill/>
            <a:ln w="9525">
              <a:noFill/>
              <a:miter lim="800000"/>
              <a:headEnd/>
              <a:tailEnd/>
            </a:ln>
          </p:spPr>
          <p:txBody>
            <a:bodyPr>
              <a:spAutoFit/>
            </a:bodyPr>
            <a:lstStyle/>
            <a:p>
              <a:pPr algn="ctr"/>
              <a:r>
                <a:rPr lang="en-US" sz="2400" dirty="0">
                  <a:solidFill>
                    <a:schemeClr val="bg1"/>
                  </a:solidFill>
                </a:rPr>
                <a:t>Spills &amp; Emergency Response</a:t>
              </a:r>
            </a:p>
            <a:p>
              <a:pPr algn="ctr"/>
              <a:r>
                <a:rPr lang="en-US" sz="2000" dirty="0">
                  <a:solidFill>
                    <a:schemeClr val="bg1"/>
                  </a:solidFill>
                  <a:cs typeface="Arial" charset="0"/>
                </a:rPr>
                <a:t>Hazardous Waste Operations  &amp; Emergency Response (HazWOPER)</a:t>
              </a:r>
            </a:p>
          </p:txBody>
        </p:sp>
      </p:grpSp>
      <p:sp>
        <p:nvSpPr>
          <p:cNvPr id="8" name="TextBox 7"/>
          <p:cNvSpPr txBox="1"/>
          <p:nvPr/>
        </p:nvSpPr>
        <p:spPr>
          <a:xfrm>
            <a:off x="152400" y="381000"/>
            <a:ext cx="8763000" cy="461963"/>
          </a:xfrm>
          <a:prstGeom prst="rect">
            <a:avLst/>
          </a:prstGeom>
          <a:noFill/>
        </p:spPr>
        <p:txBody>
          <a:bodyPr>
            <a:spAutoFit/>
          </a:bodyPr>
          <a:lstStyle/>
          <a:p>
            <a:pPr>
              <a:defRPr/>
            </a:pPr>
            <a:r>
              <a:rPr lang="en-US" sz="2400" b="1" dirty="0">
                <a:solidFill>
                  <a:schemeClr val="tx2">
                    <a:shade val="75000"/>
                  </a:schemeClr>
                </a:solidFill>
                <a:latin typeface="+mn-lt"/>
              </a:rPr>
              <a:t>What is a Non-Emergency Situation?</a:t>
            </a:r>
          </a:p>
        </p:txBody>
      </p:sp>
      <p:sp>
        <p:nvSpPr>
          <p:cNvPr id="9" name="TextBox 8"/>
          <p:cNvSpPr txBox="1">
            <a:spLocks noChangeArrowheads="1"/>
          </p:cNvSpPr>
          <p:nvPr/>
        </p:nvSpPr>
        <p:spPr bwMode="auto">
          <a:xfrm>
            <a:off x="228600" y="1066800"/>
            <a:ext cx="8305800" cy="2554288"/>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Spills that can be absorbed or controlled by activity or maintenance </a:t>
            </a:r>
          </a:p>
          <a:p>
            <a:pPr indent="236538">
              <a:defRPr/>
            </a:pPr>
            <a:r>
              <a:rPr lang="en-US" sz="2000" b="1" dirty="0">
                <a:solidFill>
                  <a:schemeClr val="tx2">
                    <a:shade val="75000"/>
                  </a:schemeClr>
                </a:solidFill>
                <a:latin typeface="+mn-lt"/>
              </a:rPr>
              <a:t>personnel in the immediate area or, and:</a:t>
            </a:r>
          </a:p>
          <a:p>
            <a:pPr lvl="1" indent="236538">
              <a:buFont typeface="Arial" charset="0"/>
              <a:buChar char="•"/>
              <a:defRPr/>
            </a:pPr>
            <a:r>
              <a:rPr lang="en-US" sz="2000" b="1" dirty="0">
                <a:solidFill>
                  <a:schemeClr val="tx2">
                    <a:shade val="75000"/>
                  </a:schemeClr>
                </a:solidFill>
                <a:latin typeface="+mn-lt"/>
              </a:rPr>
              <a:t>Spill contained on hardstand, within building, or structure.  </a:t>
            </a:r>
          </a:p>
          <a:p>
            <a:pPr lvl="1" indent="236538">
              <a:buFont typeface="Arial" charset="0"/>
              <a:buChar char="•"/>
              <a:defRPr/>
            </a:pPr>
            <a:r>
              <a:rPr lang="en-US" sz="2000" b="1" dirty="0">
                <a:solidFill>
                  <a:schemeClr val="tx2">
                    <a:shade val="75000"/>
                  </a:schemeClr>
                </a:solidFill>
                <a:latin typeface="+mn-lt"/>
              </a:rPr>
              <a:t>If there is no release to the ground or drains or into a body of </a:t>
            </a:r>
          </a:p>
          <a:p>
            <a:pPr lvl="1" indent="236538">
              <a:defRPr/>
            </a:pPr>
            <a:r>
              <a:rPr lang="en-US" sz="2000" b="1" dirty="0">
                <a:solidFill>
                  <a:schemeClr val="tx2">
                    <a:shade val="75000"/>
                  </a:schemeClr>
                </a:solidFill>
                <a:latin typeface="+mn-lt"/>
              </a:rPr>
              <a:t>water</a:t>
            </a:r>
          </a:p>
          <a:p>
            <a:pPr lvl="1" indent="236538">
              <a:buFont typeface="Arial" charset="0"/>
              <a:buChar char="•"/>
              <a:defRPr/>
            </a:pPr>
            <a:r>
              <a:rPr lang="en-US" sz="2000" b="1" dirty="0">
                <a:solidFill>
                  <a:schemeClr val="tx2">
                    <a:shade val="75000"/>
                  </a:schemeClr>
                </a:solidFill>
                <a:latin typeface="+mn-lt"/>
              </a:rPr>
              <a:t>A small spill contained within a containment device is not </a:t>
            </a:r>
          </a:p>
          <a:p>
            <a:pPr lvl="1" indent="236538">
              <a:defRPr/>
            </a:pPr>
            <a:r>
              <a:rPr lang="en-US" sz="2000" b="1" dirty="0">
                <a:solidFill>
                  <a:schemeClr val="tx2">
                    <a:shade val="75000"/>
                  </a:schemeClr>
                </a:solidFill>
                <a:latin typeface="+mn-lt"/>
              </a:rPr>
              <a:t>considered an emergency spill</a:t>
            </a:r>
          </a:p>
          <a:p>
            <a:pPr indent="236538">
              <a:buFont typeface="Arial" charset="0"/>
              <a:buChar char="•"/>
              <a:defRPr/>
            </a:pPr>
            <a:r>
              <a:rPr lang="en-US" sz="2000" b="1" dirty="0">
                <a:solidFill>
                  <a:schemeClr val="tx2">
                    <a:shade val="75000"/>
                  </a:schemeClr>
                </a:solidFill>
                <a:latin typeface="+mn-lt"/>
              </a:rPr>
              <a:t>Call 911  and notify your supervisor (if using a cell phone, call 878-1008)</a:t>
            </a:r>
          </a:p>
        </p:txBody>
      </p:sp>
      <p:pic>
        <p:nvPicPr>
          <p:cNvPr id="10" name="Picture 9" descr="ReportSpill.gif"/>
          <p:cNvPicPr>
            <a:picLocks noChangeAspect="1"/>
          </p:cNvPicPr>
          <p:nvPr/>
        </p:nvPicPr>
        <p:blipFill>
          <a:blip r:embed="rId3" cstate="screen"/>
          <a:stretch>
            <a:fillRect/>
          </a:stretch>
        </p:blipFill>
        <p:spPr>
          <a:xfrm>
            <a:off x="2819400" y="3886200"/>
            <a:ext cx="2667000" cy="1187649"/>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7526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20687" y="1905000"/>
            <a:ext cx="8382000" cy="762000"/>
          </a:xfrm>
        </p:spPr>
        <p:txBody>
          <a:bodyPr>
            <a:normAutofit/>
          </a:bodyPr>
          <a:lstStyle/>
          <a:p>
            <a:pPr algn="ctr" eaLnBrk="1" fontAlgn="auto" hangingPunct="1">
              <a:spcAft>
                <a:spcPts val="0"/>
              </a:spcAft>
              <a:defRPr/>
            </a:pPr>
            <a:r>
              <a:rPr lang="en-US" dirty="0" smtClean="0">
                <a:solidFill>
                  <a:schemeClr val="bg1"/>
                </a:solidFill>
              </a:rPr>
              <a:t>Hazardous Materials Management </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381000" y="457200"/>
            <a:ext cx="5257800" cy="1477328"/>
          </a:xfrm>
          <a:prstGeom prst="rect">
            <a:avLst/>
          </a:prstGeom>
          <a:noFill/>
          <a:ln w="9525">
            <a:noFill/>
            <a:miter lim="800000"/>
            <a:headEnd/>
            <a:tailEnd/>
          </a:ln>
        </p:spPr>
        <p:txBody>
          <a:bodyPr>
            <a:spAutoFit/>
          </a:bodyPr>
          <a:lstStyle/>
          <a:p>
            <a:pPr indent="236538">
              <a:buFont typeface="Arial" charset="0"/>
              <a:buChar char="•"/>
              <a:defRPr/>
            </a:pPr>
            <a:r>
              <a:rPr lang="en-US" dirty="0">
                <a:solidFill>
                  <a:schemeClr val="tx2">
                    <a:shade val="75000"/>
                  </a:schemeClr>
                </a:solidFill>
                <a:latin typeface="Agency FB" pitchFamily="34" charset="0"/>
              </a:rPr>
              <a:t>Hazardous Materials (HMs) – any </a:t>
            </a:r>
          </a:p>
          <a:p>
            <a:pPr indent="236538">
              <a:defRPr/>
            </a:pPr>
            <a:r>
              <a:rPr lang="en-US" dirty="0">
                <a:solidFill>
                  <a:schemeClr val="tx2">
                    <a:shade val="75000"/>
                  </a:schemeClr>
                </a:solidFill>
                <a:latin typeface="Agency FB" pitchFamily="34" charset="0"/>
              </a:rPr>
              <a:t>serviceable material or product, which </a:t>
            </a:r>
          </a:p>
          <a:p>
            <a:pPr indent="236538">
              <a:defRPr/>
            </a:pPr>
            <a:r>
              <a:rPr lang="en-US" dirty="0">
                <a:solidFill>
                  <a:schemeClr val="tx2">
                    <a:shade val="75000"/>
                  </a:schemeClr>
                </a:solidFill>
                <a:latin typeface="Agency FB" pitchFamily="34" charset="0"/>
              </a:rPr>
              <a:t>has a chemical, physical, or health hazard</a:t>
            </a:r>
          </a:p>
          <a:p>
            <a:pPr lvl="1" indent="236538">
              <a:buFont typeface="Arial" pitchFamily="34" charset="0"/>
              <a:buChar char="•"/>
              <a:defRPr/>
            </a:pPr>
            <a:r>
              <a:rPr lang="en-US" dirty="0">
                <a:solidFill>
                  <a:schemeClr val="tx2">
                    <a:shade val="75000"/>
                  </a:schemeClr>
                </a:solidFill>
                <a:latin typeface="Agency FB" pitchFamily="34" charset="0"/>
              </a:rPr>
              <a:t>As defined by DOT</a:t>
            </a:r>
          </a:p>
          <a:p>
            <a:pPr lvl="1" indent="236538">
              <a:buFont typeface="Arial" pitchFamily="34" charset="0"/>
              <a:buChar char="•"/>
              <a:defRPr/>
            </a:pPr>
            <a:r>
              <a:rPr lang="en-US" dirty="0">
                <a:solidFill>
                  <a:schemeClr val="tx2">
                    <a:shade val="75000"/>
                  </a:schemeClr>
                </a:solidFill>
                <a:latin typeface="Agency FB" pitchFamily="34" charset="0"/>
              </a:rPr>
              <a:t>As defined by OSHA</a:t>
            </a:r>
          </a:p>
        </p:txBody>
      </p:sp>
      <p:graphicFrame>
        <p:nvGraphicFramePr>
          <p:cNvPr id="1026" name="Object 4"/>
          <p:cNvGraphicFramePr>
            <a:graphicFrameLocks noChangeAspect="1"/>
          </p:cNvGraphicFramePr>
          <p:nvPr/>
        </p:nvGraphicFramePr>
        <p:xfrm>
          <a:off x="5715000" y="346075"/>
          <a:ext cx="2438400" cy="2625725"/>
        </p:xfrm>
        <a:graphic>
          <a:graphicData uri="http://schemas.openxmlformats.org/presentationml/2006/ole">
            <p:oleObj spid="_x0000_s1026" name="Clip" r:id="rId4" imgW="1463040" imgH="3006720" progId="">
              <p:embed/>
            </p:oleObj>
          </a:graphicData>
        </a:graphic>
      </p:graphicFrame>
      <p:sp>
        <p:nvSpPr>
          <p:cNvPr id="1030" name="TextBox 14"/>
          <p:cNvSpPr txBox="1">
            <a:spLocks noChangeArrowheads="1"/>
          </p:cNvSpPr>
          <p:nvPr/>
        </p:nvSpPr>
        <p:spPr bwMode="auto">
          <a:xfrm>
            <a:off x="2743200" y="2971800"/>
            <a:ext cx="6019800" cy="2585323"/>
          </a:xfrm>
          <a:prstGeom prst="rect">
            <a:avLst/>
          </a:prstGeom>
          <a:noFill/>
          <a:ln w="9525">
            <a:noFill/>
            <a:miter lim="800000"/>
            <a:headEnd/>
            <a:tailEnd/>
          </a:ln>
        </p:spPr>
        <p:txBody>
          <a:bodyPr>
            <a:spAutoFit/>
          </a:bodyPr>
          <a:lstStyle/>
          <a:p>
            <a:pPr indent="236538">
              <a:buFont typeface="Arial" charset="0"/>
              <a:buChar char="•"/>
            </a:pPr>
            <a:r>
              <a:rPr lang="en-US" dirty="0">
                <a:solidFill>
                  <a:srgbClr val="443329"/>
                </a:solidFill>
                <a:latin typeface="Agency FB" pitchFamily="34" charset="0"/>
              </a:rPr>
              <a:t>The HazMart – Your One-Stop Shop </a:t>
            </a:r>
            <a:r>
              <a:rPr lang="en-US" dirty="0" smtClean="0">
                <a:solidFill>
                  <a:srgbClr val="443329"/>
                </a:solidFill>
                <a:latin typeface="Agency FB" pitchFamily="34" charset="0"/>
              </a:rPr>
              <a:t>for Purchases &amp; Approvals of </a:t>
            </a:r>
            <a:r>
              <a:rPr lang="en-US" dirty="0">
                <a:solidFill>
                  <a:srgbClr val="443329"/>
                </a:solidFill>
                <a:latin typeface="Agency FB" pitchFamily="34" charset="0"/>
              </a:rPr>
              <a:t>HazMat?</a:t>
            </a:r>
          </a:p>
          <a:p>
            <a:pPr lvl="1" indent="236538">
              <a:buFont typeface="Arial" charset="0"/>
              <a:buChar char="•"/>
            </a:pPr>
            <a:r>
              <a:rPr lang="en-US" dirty="0">
                <a:solidFill>
                  <a:srgbClr val="443329"/>
                </a:solidFill>
                <a:latin typeface="Agency FB" pitchFamily="34" charset="0"/>
              </a:rPr>
              <a:t>All HMs must be </a:t>
            </a:r>
            <a:r>
              <a:rPr lang="en-US" dirty="0" smtClean="0">
                <a:solidFill>
                  <a:srgbClr val="443329"/>
                </a:solidFill>
                <a:latin typeface="Agency FB" pitchFamily="34" charset="0"/>
              </a:rPr>
              <a:t>approved and added to your AUL by </a:t>
            </a:r>
            <a:r>
              <a:rPr lang="en-US" dirty="0">
                <a:solidFill>
                  <a:srgbClr val="443329"/>
                </a:solidFill>
                <a:latin typeface="Agency FB" pitchFamily="34" charset="0"/>
              </a:rPr>
              <a:t>the HazMart </a:t>
            </a:r>
          </a:p>
          <a:p>
            <a:pPr lvl="1" indent="236538"/>
            <a:r>
              <a:rPr lang="en-US" dirty="0">
                <a:solidFill>
                  <a:srgbClr val="443329"/>
                </a:solidFill>
                <a:latin typeface="Agency FB" pitchFamily="34" charset="0"/>
              </a:rPr>
              <a:t>(Bldg 1205)</a:t>
            </a:r>
          </a:p>
          <a:p>
            <a:pPr indent="236538">
              <a:buFont typeface="Arial" charset="0"/>
              <a:buChar char="•"/>
            </a:pPr>
            <a:r>
              <a:rPr lang="en-US" dirty="0">
                <a:solidFill>
                  <a:srgbClr val="443329"/>
                </a:solidFill>
                <a:latin typeface="Agency FB" pitchFamily="34" charset="0"/>
              </a:rPr>
              <a:t>DO NOT use credit </a:t>
            </a:r>
            <a:r>
              <a:rPr lang="en-US" dirty="0" smtClean="0">
                <a:solidFill>
                  <a:srgbClr val="443329"/>
                </a:solidFill>
                <a:latin typeface="Agency FB" pitchFamily="34" charset="0"/>
              </a:rPr>
              <a:t>cards, except Local Purchased approved by the HazMart</a:t>
            </a:r>
            <a:endParaRPr lang="en-US" dirty="0">
              <a:solidFill>
                <a:srgbClr val="443329"/>
              </a:solidFill>
              <a:latin typeface="Agency FB" pitchFamily="34" charset="0"/>
            </a:endParaRPr>
          </a:p>
          <a:p>
            <a:pPr indent="236538">
              <a:buFont typeface="Arial" charset="0"/>
              <a:buChar char="•"/>
            </a:pPr>
            <a:r>
              <a:rPr lang="en-US" dirty="0">
                <a:solidFill>
                  <a:srgbClr val="443329"/>
                </a:solidFill>
                <a:latin typeface="Agency FB" pitchFamily="34" charset="0"/>
              </a:rPr>
              <a:t>DO NOT purchase HMs outside of the post with your </a:t>
            </a:r>
          </a:p>
          <a:p>
            <a:pPr indent="236538"/>
            <a:r>
              <a:rPr lang="en-US" dirty="0">
                <a:solidFill>
                  <a:srgbClr val="443329"/>
                </a:solidFill>
                <a:latin typeface="Agency FB" pitchFamily="34" charset="0"/>
              </a:rPr>
              <a:t>money and bring to work!!</a:t>
            </a:r>
          </a:p>
          <a:p>
            <a:pPr indent="236538">
              <a:buFont typeface="Arial" charset="0"/>
              <a:buChar char="•"/>
            </a:pPr>
            <a:r>
              <a:rPr lang="en-US" dirty="0">
                <a:solidFill>
                  <a:srgbClr val="443329"/>
                </a:solidFill>
                <a:latin typeface="Agency FB" pitchFamily="34" charset="0"/>
              </a:rPr>
              <a:t>DO NOT use your POV to transport </a:t>
            </a:r>
            <a:r>
              <a:rPr lang="en-US" dirty="0" smtClean="0">
                <a:solidFill>
                  <a:srgbClr val="443329"/>
                </a:solidFill>
                <a:latin typeface="Agency FB" pitchFamily="34" charset="0"/>
              </a:rPr>
              <a:t>HMs</a:t>
            </a:r>
          </a:p>
          <a:p>
            <a:pPr indent="236538">
              <a:buFont typeface="Arial" charset="0"/>
              <a:buChar char="•"/>
            </a:pPr>
            <a:r>
              <a:rPr lang="en-US" dirty="0" smtClean="0">
                <a:solidFill>
                  <a:srgbClr val="443329"/>
                </a:solidFill>
                <a:latin typeface="Agency FB" pitchFamily="34" charset="0"/>
              </a:rPr>
              <a:t>Containers must be properly labeled</a:t>
            </a:r>
          </a:p>
          <a:p>
            <a:pPr indent="236538">
              <a:buFont typeface="Arial" charset="0"/>
              <a:buChar char="•"/>
            </a:pPr>
            <a:r>
              <a:rPr lang="en-US" dirty="0" smtClean="0">
                <a:solidFill>
                  <a:srgbClr val="443329"/>
                </a:solidFill>
                <a:latin typeface="Agency FB" pitchFamily="34" charset="0"/>
              </a:rPr>
              <a:t>Containers must be CLOSED when not in use</a:t>
            </a:r>
            <a:endParaRPr lang="en-US" dirty="0">
              <a:solidFill>
                <a:srgbClr val="443329"/>
              </a:solidFill>
              <a:latin typeface="Agency FB" pitchFamily="34" charset="0"/>
            </a:endParaRPr>
          </a:p>
        </p:txBody>
      </p:sp>
      <p:pic>
        <p:nvPicPr>
          <p:cNvPr id="14" name="Picture 13" descr="hazmart.tif"/>
          <p:cNvPicPr>
            <a:picLocks noChangeAspect="1"/>
          </p:cNvPicPr>
          <p:nvPr/>
        </p:nvPicPr>
        <p:blipFill>
          <a:blip r:embed="rId5" cstate="print"/>
          <a:stretch>
            <a:fillRect/>
          </a:stretch>
        </p:blipFill>
        <p:spPr>
          <a:xfrm>
            <a:off x="279400" y="3048000"/>
            <a:ext cx="2387600" cy="17907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2" name="Rounded Rectangle 11"/>
          <p:cNvSpPr/>
          <p:nvPr/>
        </p:nvSpPr>
        <p:spPr>
          <a:xfrm>
            <a:off x="188913"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Title 1"/>
          <p:cNvSpPr>
            <a:spLocks noGrp="1"/>
          </p:cNvSpPr>
          <p:nvPr>
            <p:ph type="ctrTitle"/>
          </p:nvPr>
        </p:nvSpPr>
        <p:spPr>
          <a:xfrm>
            <a:off x="381000" y="5562600"/>
            <a:ext cx="8382000" cy="762000"/>
          </a:xfrm>
        </p:spPr>
        <p:txBody>
          <a:bodyPr/>
          <a:lstStyle/>
          <a:p>
            <a:pPr algn="ctr" eaLnBrk="1" fontAlgn="auto" hangingPunct="1">
              <a:spcAft>
                <a:spcPts val="0"/>
              </a:spcAft>
              <a:defRPr/>
            </a:pPr>
            <a:r>
              <a:rPr lang="en-US" sz="2800" dirty="0" smtClean="0">
                <a:solidFill>
                  <a:schemeClr val="bg1"/>
                </a:solidFill>
              </a:rPr>
              <a:t>Hazardous Materials Management</a:t>
            </a:r>
            <a:endParaRPr lang="en-US" sz="2800"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81000" y="5562600"/>
            <a:ext cx="8382000" cy="762000"/>
          </a:xfrm>
        </p:spPr>
        <p:txBody>
          <a:bodyPr/>
          <a:lstStyle/>
          <a:p>
            <a:pPr algn="ctr" eaLnBrk="1" fontAlgn="auto" hangingPunct="1">
              <a:spcAft>
                <a:spcPts val="0"/>
              </a:spcAft>
              <a:defRPr/>
            </a:pPr>
            <a:r>
              <a:rPr lang="en-US" sz="2800" dirty="0" smtClean="0">
                <a:solidFill>
                  <a:schemeClr val="bg1"/>
                </a:solidFill>
              </a:rPr>
              <a:t>Hazardous Materials Management</a:t>
            </a:r>
            <a:endParaRPr lang="en-US" sz="2800" dirty="0">
              <a:solidFill>
                <a:schemeClr val="bg1"/>
              </a:solidFill>
            </a:endParaRPr>
          </a:p>
        </p:txBody>
      </p:sp>
      <p:grpSp>
        <p:nvGrpSpPr>
          <p:cNvPr id="2" name="Group 27"/>
          <p:cNvGrpSpPr>
            <a:grpSpLocks/>
          </p:cNvGrpSpPr>
          <p:nvPr/>
        </p:nvGrpSpPr>
        <p:grpSpPr bwMode="auto">
          <a:xfrm>
            <a:off x="152400" y="520700"/>
            <a:ext cx="8763000" cy="2197100"/>
            <a:chOff x="152400" y="521112"/>
            <a:chExt cx="8763000" cy="2197085"/>
          </a:xfrm>
        </p:grpSpPr>
        <p:sp>
          <p:nvSpPr>
            <p:cNvPr id="6" name="TextBox 14"/>
            <p:cNvSpPr txBox="1">
              <a:spLocks noChangeArrowheads="1"/>
            </p:cNvSpPr>
            <p:nvPr/>
          </p:nvSpPr>
          <p:spPr bwMode="auto">
            <a:xfrm>
              <a:off x="152400" y="521112"/>
              <a:ext cx="8763000" cy="584196"/>
            </a:xfrm>
            <a:prstGeom prst="rect">
              <a:avLst/>
            </a:prstGeom>
            <a:noFill/>
            <a:ln w="9525">
              <a:noFill/>
              <a:miter lim="800000"/>
              <a:headEnd/>
              <a:tailEnd/>
            </a:ln>
          </p:spPr>
          <p:txBody>
            <a:bodyPr>
              <a:spAutoFit/>
            </a:bodyPr>
            <a:lstStyle/>
            <a:p>
              <a:pPr indent="236538">
                <a:buFont typeface="Arial" charset="0"/>
                <a:buChar char="•"/>
                <a:defRPr/>
              </a:pPr>
              <a:r>
                <a:rPr lang="en-US" sz="3200" b="1" dirty="0">
                  <a:solidFill>
                    <a:schemeClr val="tx2">
                      <a:shade val="75000"/>
                    </a:schemeClr>
                  </a:solidFill>
                  <a:latin typeface="+mn-lt"/>
                </a:rPr>
                <a:t>The Correct Way to Store Hazardous Materials</a:t>
              </a:r>
            </a:p>
          </p:txBody>
        </p:sp>
        <p:pic>
          <p:nvPicPr>
            <p:cNvPr id="9" name="Picture 3" descr="MVC-875S"/>
            <p:cNvPicPr>
              <a:picLocks noChangeAspect="1" noChangeArrowheads="1"/>
            </p:cNvPicPr>
            <p:nvPr/>
          </p:nvPicPr>
          <p:blipFill>
            <a:blip r:embed="rId2" cstate="screen"/>
            <a:srcRect/>
            <a:stretch>
              <a:fillRect/>
            </a:stretch>
          </p:blipFill>
          <p:spPr bwMode="auto">
            <a:xfrm>
              <a:off x="762000" y="1371600"/>
              <a:ext cx="1774422" cy="133056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0" name="Picture 8" descr="MVC-876S"/>
            <p:cNvPicPr>
              <a:picLocks noChangeAspect="1" noChangeArrowheads="1"/>
            </p:cNvPicPr>
            <p:nvPr/>
          </p:nvPicPr>
          <p:blipFill>
            <a:blip r:embed="rId3" cstate="screen"/>
            <a:srcRect/>
            <a:stretch>
              <a:fillRect/>
            </a:stretch>
          </p:blipFill>
          <p:spPr bwMode="auto">
            <a:xfrm>
              <a:off x="6096001" y="1371600"/>
              <a:ext cx="1752380" cy="131453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1" name="Picture 7" descr="MVC-872S"/>
            <p:cNvPicPr>
              <a:picLocks noChangeAspect="1" noChangeArrowheads="1"/>
            </p:cNvPicPr>
            <p:nvPr/>
          </p:nvPicPr>
          <p:blipFill>
            <a:blip r:embed="rId4" cstate="screen"/>
            <a:srcRect/>
            <a:stretch>
              <a:fillRect/>
            </a:stretch>
          </p:blipFill>
          <p:spPr bwMode="auto">
            <a:xfrm>
              <a:off x="3309938" y="1371600"/>
              <a:ext cx="1795462" cy="1346597"/>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grpSp>
        <p:nvGrpSpPr>
          <p:cNvPr id="3" name="Group 28"/>
          <p:cNvGrpSpPr>
            <a:grpSpLocks/>
          </p:cNvGrpSpPr>
          <p:nvPr/>
        </p:nvGrpSpPr>
        <p:grpSpPr bwMode="auto">
          <a:xfrm>
            <a:off x="152400" y="3073400"/>
            <a:ext cx="8839200" cy="2219325"/>
            <a:chOff x="152400" y="3072825"/>
            <a:chExt cx="8839200" cy="2219373"/>
          </a:xfrm>
        </p:grpSpPr>
        <p:grpSp>
          <p:nvGrpSpPr>
            <p:cNvPr id="4" name="Group 26"/>
            <p:cNvGrpSpPr>
              <a:grpSpLocks/>
            </p:cNvGrpSpPr>
            <p:nvPr/>
          </p:nvGrpSpPr>
          <p:grpSpPr bwMode="auto">
            <a:xfrm>
              <a:off x="3352800" y="3810000"/>
              <a:ext cx="1742054" cy="1371600"/>
              <a:chOff x="168" y="2928"/>
              <a:chExt cx="1680" cy="1260"/>
            </a:xfrm>
          </p:grpSpPr>
          <p:pic>
            <p:nvPicPr>
              <p:cNvPr id="13" name="Picture 25" descr="IMG_0708"/>
              <p:cNvPicPr>
                <a:picLocks noChangeAspect="1" noChangeArrowheads="1"/>
              </p:cNvPicPr>
              <p:nvPr/>
            </p:nvPicPr>
            <p:blipFill>
              <a:blip r:embed="rId5" cstate="screen"/>
              <a:srcRect/>
              <a:stretch>
                <a:fillRect/>
              </a:stretch>
            </p:blipFill>
            <p:spPr bwMode="auto">
              <a:xfrm>
                <a:off x="168" y="2928"/>
                <a:ext cx="1680" cy="126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5" name="Group 16"/>
              <p:cNvGrpSpPr>
                <a:grpSpLocks/>
              </p:cNvGrpSpPr>
              <p:nvPr/>
            </p:nvGrpSpPr>
            <p:grpSpPr bwMode="auto">
              <a:xfrm>
                <a:off x="360" y="2976"/>
                <a:ext cx="1200" cy="1152"/>
                <a:chOff x="4224" y="960"/>
                <a:chExt cx="960" cy="960"/>
              </a:xfrm>
            </p:grpSpPr>
            <p:sp>
              <p:nvSpPr>
                <p:cNvPr id="37913" name="Oval 17"/>
                <p:cNvSpPr>
                  <a:spLocks noChangeArrowheads="1"/>
                </p:cNvSpPr>
                <p:nvPr/>
              </p:nvSpPr>
              <p:spPr bwMode="auto">
                <a:xfrm>
                  <a:off x="4224" y="960"/>
                  <a:ext cx="960" cy="96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37914" name="Line 18"/>
                <p:cNvSpPr>
                  <a:spLocks noChangeShapeType="1"/>
                </p:cNvSpPr>
                <p:nvPr/>
              </p:nvSpPr>
              <p:spPr bwMode="auto">
                <a:xfrm flipH="1">
                  <a:off x="4368" y="1056"/>
                  <a:ext cx="624" cy="749"/>
                </a:xfrm>
                <a:prstGeom prst="line">
                  <a:avLst/>
                </a:prstGeom>
                <a:noFill/>
                <a:ln w="38100">
                  <a:solidFill>
                    <a:srgbClr val="FF0000"/>
                  </a:solidFill>
                  <a:round/>
                  <a:headEnd/>
                  <a:tailEnd/>
                </a:ln>
              </p:spPr>
              <p:txBody>
                <a:bodyPr/>
                <a:lstStyle/>
                <a:p>
                  <a:endParaRPr lang="en-US" dirty="0"/>
                </a:p>
              </p:txBody>
            </p:sp>
          </p:grpSp>
        </p:grpSp>
        <p:grpSp>
          <p:nvGrpSpPr>
            <p:cNvPr id="12" name="Group 30"/>
            <p:cNvGrpSpPr>
              <a:grpSpLocks/>
            </p:cNvGrpSpPr>
            <p:nvPr/>
          </p:nvGrpSpPr>
          <p:grpSpPr bwMode="auto">
            <a:xfrm>
              <a:off x="762000" y="3810000"/>
              <a:ext cx="1716305" cy="1447800"/>
              <a:chOff x="168" y="2832"/>
              <a:chExt cx="1632" cy="1224"/>
            </a:xfrm>
          </p:grpSpPr>
          <p:pic>
            <p:nvPicPr>
              <p:cNvPr id="18" name="Picture 27" descr="IMG_0707"/>
              <p:cNvPicPr>
                <a:picLocks noChangeAspect="1" noChangeArrowheads="1"/>
              </p:cNvPicPr>
              <p:nvPr/>
            </p:nvPicPr>
            <p:blipFill>
              <a:blip r:embed="rId6" cstate="screen"/>
              <a:srcRect/>
              <a:stretch>
                <a:fillRect/>
              </a:stretch>
            </p:blipFill>
            <p:spPr bwMode="auto">
              <a:xfrm>
                <a:off x="168" y="2832"/>
                <a:ext cx="1632" cy="1224"/>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4" name="Group 19"/>
              <p:cNvGrpSpPr>
                <a:grpSpLocks/>
              </p:cNvGrpSpPr>
              <p:nvPr/>
            </p:nvGrpSpPr>
            <p:grpSpPr bwMode="auto">
              <a:xfrm>
                <a:off x="312" y="2880"/>
                <a:ext cx="1296" cy="1152"/>
                <a:chOff x="4224" y="960"/>
                <a:chExt cx="960" cy="960"/>
              </a:xfrm>
            </p:grpSpPr>
            <p:sp>
              <p:nvSpPr>
                <p:cNvPr id="37909" name="Oval 20"/>
                <p:cNvSpPr>
                  <a:spLocks noChangeArrowheads="1"/>
                </p:cNvSpPr>
                <p:nvPr/>
              </p:nvSpPr>
              <p:spPr bwMode="auto">
                <a:xfrm>
                  <a:off x="4224" y="960"/>
                  <a:ext cx="960" cy="96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37910" name="Line 21"/>
                <p:cNvSpPr>
                  <a:spLocks noChangeShapeType="1"/>
                </p:cNvSpPr>
                <p:nvPr/>
              </p:nvSpPr>
              <p:spPr bwMode="auto">
                <a:xfrm flipH="1">
                  <a:off x="4368" y="1056"/>
                  <a:ext cx="624" cy="749"/>
                </a:xfrm>
                <a:prstGeom prst="line">
                  <a:avLst/>
                </a:prstGeom>
                <a:noFill/>
                <a:ln w="38100">
                  <a:solidFill>
                    <a:srgbClr val="FF0000"/>
                  </a:solidFill>
                  <a:round/>
                  <a:headEnd/>
                  <a:tailEnd/>
                </a:ln>
              </p:spPr>
              <p:txBody>
                <a:bodyPr/>
                <a:lstStyle/>
                <a:p>
                  <a:endParaRPr lang="en-US" dirty="0"/>
                </a:p>
              </p:txBody>
            </p:sp>
          </p:grpSp>
        </p:grpSp>
        <p:grpSp>
          <p:nvGrpSpPr>
            <p:cNvPr id="15" name="Group 29"/>
            <p:cNvGrpSpPr>
              <a:grpSpLocks/>
            </p:cNvGrpSpPr>
            <p:nvPr/>
          </p:nvGrpSpPr>
          <p:grpSpPr bwMode="auto">
            <a:xfrm>
              <a:off x="6172200" y="3810000"/>
              <a:ext cx="1600200" cy="1482198"/>
              <a:chOff x="4632" y="2823"/>
              <a:chExt cx="1296" cy="1231"/>
            </a:xfrm>
          </p:grpSpPr>
          <p:pic>
            <p:nvPicPr>
              <p:cNvPr id="23" name="Picture 13" descr="Paint Locker"/>
              <p:cNvPicPr>
                <a:picLocks noChangeAspect="1" noChangeArrowheads="1"/>
              </p:cNvPicPr>
              <p:nvPr/>
            </p:nvPicPr>
            <p:blipFill>
              <a:blip r:embed="rId7" cstate="screen"/>
              <a:srcRect/>
              <a:stretch>
                <a:fillRect/>
              </a:stretch>
            </p:blipFill>
            <p:spPr bwMode="auto">
              <a:xfrm>
                <a:off x="4632" y="2823"/>
                <a:ext cx="1296" cy="1231"/>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6" name="Group 22"/>
              <p:cNvGrpSpPr>
                <a:grpSpLocks/>
              </p:cNvGrpSpPr>
              <p:nvPr/>
            </p:nvGrpSpPr>
            <p:grpSpPr bwMode="auto">
              <a:xfrm>
                <a:off x="4728" y="2880"/>
                <a:ext cx="1104" cy="1105"/>
                <a:chOff x="4224" y="960"/>
                <a:chExt cx="960" cy="961"/>
              </a:xfrm>
            </p:grpSpPr>
            <p:sp>
              <p:nvSpPr>
                <p:cNvPr id="37905" name="Oval 23"/>
                <p:cNvSpPr>
                  <a:spLocks noChangeArrowheads="1"/>
                </p:cNvSpPr>
                <p:nvPr/>
              </p:nvSpPr>
              <p:spPr bwMode="auto">
                <a:xfrm>
                  <a:off x="4224" y="960"/>
                  <a:ext cx="960" cy="961"/>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37906" name="Line 24"/>
                <p:cNvSpPr>
                  <a:spLocks noChangeShapeType="1"/>
                </p:cNvSpPr>
                <p:nvPr/>
              </p:nvSpPr>
              <p:spPr bwMode="auto">
                <a:xfrm flipH="1">
                  <a:off x="4368" y="1056"/>
                  <a:ext cx="624" cy="749"/>
                </a:xfrm>
                <a:prstGeom prst="line">
                  <a:avLst/>
                </a:prstGeom>
                <a:noFill/>
                <a:ln w="38100">
                  <a:solidFill>
                    <a:srgbClr val="FF0000"/>
                  </a:solidFill>
                  <a:round/>
                  <a:headEnd/>
                  <a:tailEnd/>
                </a:ln>
              </p:spPr>
              <p:txBody>
                <a:bodyPr/>
                <a:lstStyle/>
                <a:p>
                  <a:endParaRPr lang="en-US" dirty="0"/>
                </a:p>
              </p:txBody>
            </p:sp>
          </p:grpSp>
        </p:grpSp>
        <p:sp>
          <p:nvSpPr>
            <p:cNvPr id="27" name="TextBox 14"/>
            <p:cNvSpPr txBox="1">
              <a:spLocks noChangeArrowheads="1"/>
            </p:cNvSpPr>
            <p:nvPr/>
          </p:nvSpPr>
          <p:spPr bwMode="auto">
            <a:xfrm>
              <a:off x="152400" y="3072825"/>
              <a:ext cx="8839200" cy="584213"/>
            </a:xfrm>
            <a:prstGeom prst="rect">
              <a:avLst/>
            </a:prstGeom>
            <a:noFill/>
            <a:ln w="9525">
              <a:noFill/>
              <a:miter lim="800000"/>
              <a:headEnd/>
              <a:tailEnd/>
            </a:ln>
          </p:spPr>
          <p:txBody>
            <a:bodyPr>
              <a:spAutoFit/>
            </a:bodyPr>
            <a:lstStyle/>
            <a:p>
              <a:pPr indent="236538">
                <a:buFont typeface="Arial" charset="0"/>
                <a:buChar char="•"/>
                <a:defRPr/>
              </a:pPr>
              <a:r>
                <a:rPr lang="en-US" sz="3200" b="1" dirty="0">
                  <a:solidFill>
                    <a:schemeClr val="tx2">
                      <a:shade val="75000"/>
                    </a:schemeClr>
                  </a:solidFill>
                  <a:latin typeface="+mn-lt"/>
                </a:rPr>
                <a:t>The Incorrect Way to Store Hazardous Materials</a:t>
              </a:r>
            </a:p>
          </p:txBody>
        </p:sp>
      </p:grpSp>
      <p:pic>
        <p:nvPicPr>
          <p:cNvPr id="37895" name="Picture 24" descr="BMP.gif"/>
          <p:cNvPicPr>
            <a:picLocks noChangeAspect="1"/>
          </p:cNvPicPr>
          <p:nvPr/>
        </p:nvPicPr>
        <p:blipFill>
          <a:blip r:embed="rId8" cstate="print"/>
          <a:srcRect/>
          <a:stretch>
            <a:fillRect/>
          </a:stretch>
        </p:blipFill>
        <p:spPr bwMode="auto">
          <a:xfrm>
            <a:off x="3124200" y="1004888"/>
            <a:ext cx="2133600" cy="250825"/>
          </a:xfrm>
          <a:prstGeom prst="rect">
            <a:avLst/>
          </a:prstGeom>
          <a:noFill/>
          <a:ln w="9525">
            <a:noFill/>
            <a:miter lim="800000"/>
            <a:headEnd/>
            <a:tailEnd/>
          </a:ln>
        </p:spPr>
      </p:pic>
      <p:cxnSp>
        <p:nvCxnSpPr>
          <p:cNvPr id="30" name="Straight Arrow Connector 29"/>
          <p:cNvCxnSpPr/>
          <p:nvPr/>
        </p:nvCxnSpPr>
        <p:spPr>
          <a:xfrm rot="10800000">
            <a:off x="1143000" y="11430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410200" y="1143000"/>
            <a:ext cx="1828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22098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2395332"/>
            <a:ext cx="8382000" cy="762000"/>
          </a:xfrm>
        </p:spPr>
        <p:txBody>
          <a:bodyPr>
            <a:normAutofit fontScale="90000"/>
          </a:bodyPr>
          <a:lstStyle/>
          <a:p>
            <a:pPr algn="ctr" eaLnBrk="1" fontAlgn="auto" hangingPunct="1">
              <a:spcAft>
                <a:spcPts val="0"/>
              </a:spcAft>
              <a:defRPr/>
            </a:pPr>
            <a:r>
              <a:rPr lang="en-US" dirty="0" smtClean="0">
                <a:solidFill>
                  <a:schemeClr val="bg1"/>
                </a:solidFill>
              </a:rPr>
              <a:t>Wastewater &amp; Stormwater Management </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Wastewater &amp; StormWater Management</a:t>
            </a:r>
          </a:p>
        </p:txBody>
      </p:sp>
      <p:pic>
        <p:nvPicPr>
          <p:cNvPr id="39941" name="Picture 11" descr="questions_answers_ch5.WMF"/>
          <p:cNvPicPr>
            <a:picLocks noChangeAspect="1"/>
          </p:cNvPicPr>
          <p:nvPr/>
        </p:nvPicPr>
        <p:blipFill>
          <a:blip r:embed="rId3" cstate="print"/>
          <a:srcRect/>
          <a:stretch>
            <a:fillRect/>
          </a:stretch>
        </p:blipFill>
        <p:spPr bwMode="auto">
          <a:xfrm>
            <a:off x="457200" y="3211513"/>
            <a:ext cx="1371600" cy="1436687"/>
          </a:xfrm>
          <a:prstGeom prst="rect">
            <a:avLst/>
          </a:prstGeom>
          <a:noFill/>
          <a:ln w="9525">
            <a:noFill/>
            <a:miter lim="800000"/>
            <a:headEnd/>
            <a:tailEnd/>
          </a:ln>
        </p:spPr>
      </p:pic>
      <p:grpSp>
        <p:nvGrpSpPr>
          <p:cNvPr id="2" name="Group 15"/>
          <p:cNvGrpSpPr>
            <a:grpSpLocks/>
          </p:cNvGrpSpPr>
          <p:nvPr/>
        </p:nvGrpSpPr>
        <p:grpSpPr bwMode="auto">
          <a:xfrm>
            <a:off x="3429000" y="2971800"/>
            <a:ext cx="6483350" cy="2714625"/>
            <a:chOff x="298585" y="2961475"/>
            <a:chExt cx="6483215" cy="2714294"/>
          </a:xfrm>
        </p:grpSpPr>
        <p:sp>
          <p:nvSpPr>
            <p:cNvPr id="10" name="TextBox 14"/>
            <p:cNvSpPr txBox="1">
              <a:spLocks noChangeArrowheads="1"/>
            </p:cNvSpPr>
            <p:nvPr/>
          </p:nvSpPr>
          <p:spPr bwMode="auto">
            <a:xfrm>
              <a:off x="762125" y="3429731"/>
              <a:ext cx="6019675" cy="2246038"/>
            </a:xfrm>
            <a:prstGeom prst="rect">
              <a:avLst/>
            </a:prstGeom>
            <a:noFill/>
            <a:ln w="9525">
              <a:noFill/>
              <a:miter lim="800000"/>
              <a:headEnd/>
              <a:tailEnd/>
            </a:ln>
          </p:spPr>
          <p:txBody>
            <a:bodyPr>
              <a:spAutoFit/>
            </a:bodyPr>
            <a:lstStyle/>
            <a:p>
              <a:pPr indent="236538">
                <a:buFont typeface="Arial" pitchFamily="34" charset="0"/>
                <a:buChar char="•"/>
                <a:defRPr/>
              </a:pPr>
              <a:r>
                <a:rPr lang="en-US" sz="2000" dirty="0">
                  <a:solidFill>
                    <a:schemeClr val="tx2">
                      <a:shade val="75000"/>
                    </a:schemeClr>
                  </a:solidFill>
                  <a:latin typeface="+mn-lt"/>
                </a:rPr>
                <a:t>Domestic sewage</a:t>
              </a:r>
            </a:p>
            <a:p>
              <a:pPr indent="236538">
                <a:buFont typeface="Arial" pitchFamily="34" charset="0"/>
                <a:buChar char="•"/>
                <a:defRPr/>
              </a:pPr>
              <a:r>
                <a:rPr lang="en-US" sz="2000" dirty="0">
                  <a:solidFill>
                    <a:schemeClr val="tx2">
                      <a:shade val="75000"/>
                    </a:schemeClr>
                  </a:solidFill>
                  <a:latin typeface="+mn-lt"/>
                </a:rPr>
                <a:t>Water from industrial  operations</a:t>
              </a:r>
            </a:p>
            <a:p>
              <a:pPr lvl="1" indent="236538">
                <a:buFont typeface="Arial" pitchFamily="34" charset="0"/>
                <a:buChar char="•"/>
                <a:defRPr/>
              </a:pPr>
              <a:r>
                <a:rPr lang="en-US" sz="2000" dirty="0">
                  <a:solidFill>
                    <a:schemeClr val="tx2">
                      <a:shade val="75000"/>
                    </a:schemeClr>
                  </a:solidFill>
                  <a:latin typeface="+mn-lt"/>
                </a:rPr>
                <a:t>Discharges from</a:t>
              </a:r>
            </a:p>
            <a:p>
              <a:pPr lvl="2" indent="236538">
                <a:buFont typeface="Arial" pitchFamily="34" charset="0"/>
                <a:buChar char="•"/>
                <a:defRPr/>
              </a:pPr>
              <a:r>
                <a:rPr lang="en-US" sz="2000" dirty="0">
                  <a:solidFill>
                    <a:schemeClr val="tx2">
                      <a:shade val="75000"/>
                    </a:schemeClr>
                  </a:solidFill>
                  <a:latin typeface="+mn-lt"/>
                </a:rPr>
                <a:t>motor pools</a:t>
              </a:r>
            </a:p>
            <a:p>
              <a:pPr lvl="2" indent="236538">
                <a:buFont typeface="Arial" pitchFamily="34" charset="0"/>
                <a:buChar char="•"/>
                <a:defRPr/>
              </a:pPr>
              <a:r>
                <a:rPr lang="en-US" sz="2000" dirty="0">
                  <a:solidFill>
                    <a:schemeClr val="tx2">
                      <a:shade val="75000"/>
                    </a:schemeClr>
                  </a:solidFill>
                  <a:latin typeface="+mn-lt"/>
                </a:rPr>
                <a:t>washing facilities</a:t>
              </a:r>
            </a:p>
            <a:p>
              <a:pPr lvl="2" indent="236538">
                <a:buFont typeface="Arial" pitchFamily="34" charset="0"/>
                <a:buChar char="•"/>
                <a:defRPr/>
              </a:pPr>
              <a:r>
                <a:rPr lang="en-US" sz="2000" dirty="0">
                  <a:solidFill>
                    <a:schemeClr val="tx2">
                      <a:shade val="75000"/>
                    </a:schemeClr>
                  </a:solidFill>
                  <a:latin typeface="+mn-lt"/>
                </a:rPr>
                <a:t>industrial sinks</a:t>
              </a:r>
            </a:p>
            <a:p>
              <a:pPr lvl="2" indent="236538">
                <a:buFont typeface="Arial" pitchFamily="34" charset="0"/>
                <a:buChar char="•"/>
                <a:defRPr/>
              </a:pPr>
              <a:r>
                <a:rPr lang="en-US" sz="2000" dirty="0">
                  <a:solidFill>
                    <a:schemeClr val="tx2">
                      <a:shade val="75000"/>
                    </a:schemeClr>
                  </a:solidFill>
                  <a:latin typeface="+mn-lt"/>
                </a:rPr>
                <a:t>oil water separators</a:t>
              </a:r>
            </a:p>
          </p:txBody>
        </p:sp>
        <p:sp>
          <p:nvSpPr>
            <p:cNvPr id="11" name="TextBox 14"/>
            <p:cNvSpPr txBox="1">
              <a:spLocks noChangeArrowheads="1"/>
            </p:cNvSpPr>
            <p:nvPr/>
          </p:nvSpPr>
          <p:spPr bwMode="auto">
            <a:xfrm>
              <a:off x="298585" y="2961475"/>
              <a:ext cx="3968667" cy="461907"/>
            </a:xfrm>
            <a:prstGeom prst="rect">
              <a:avLst/>
            </a:prstGeom>
            <a:noFill/>
            <a:ln w="9525">
              <a:noFill/>
              <a:miter lim="800000"/>
              <a:headEnd/>
              <a:tailEnd/>
            </a:ln>
          </p:spPr>
          <p:txBody>
            <a:bodyPr>
              <a:spAutoFit/>
            </a:bodyPr>
            <a:lstStyle/>
            <a:p>
              <a:pPr indent="236538">
                <a:defRPr/>
              </a:pPr>
              <a:r>
                <a:rPr lang="en-US" sz="2400" b="1" dirty="0">
                  <a:solidFill>
                    <a:schemeClr val="tx2">
                      <a:shade val="75000"/>
                    </a:schemeClr>
                  </a:solidFill>
                  <a:latin typeface="+mn-lt"/>
                </a:rPr>
                <a:t>What is Wastewater?</a:t>
              </a:r>
            </a:p>
          </p:txBody>
        </p:sp>
        <p:cxnSp>
          <p:nvCxnSpPr>
            <p:cNvPr id="13" name="Straight Connector 12"/>
            <p:cNvCxnSpPr/>
            <p:nvPr/>
          </p:nvCxnSpPr>
          <p:spPr>
            <a:xfrm>
              <a:off x="533530" y="3358302"/>
              <a:ext cx="2895540" cy="0"/>
            </a:xfrm>
            <a:prstGeom prst="line">
              <a:avLst/>
            </a:prstGeom>
            <a:ln w="28575">
              <a:solidFill>
                <a:srgbClr val="2C563C"/>
              </a:solidFill>
            </a:ln>
          </p:spPr>
          <p:style>
            <a:lnRef idx="1">
              <a:schemeClr val="accent1"/>
            </a:lnRef>
            <a:fillRef idx="0">
              <a:schemeClr val="accent1"/>
            </a:fillRef>
            <a:effectRef idx="0">
              <a:schemeClr val="accent1"/>
            </a:effectRef>
            <a:fontRef idx="minor">
              <a:schemeClr val="tx1"/>
            </a:fontRef>
          </p:style>
        </p:cxnSp>
      </p:grpSp>
      <p:grpSp>
        <p:nvGrpSpPr>
          <p:cNvPr id="3" name="Group 14"/>
          <p:cNvGrpSpPr>
            <a:grpSpLocks/>
          </p:cNvGrpSpPr>
          <p:nvPr/>
        </p:nvGrpSpPr>
        <p:grpSpPr bwMode="auto">
          <a:xfrm>
            <a:off x="304800" y="496888"/>
            <a:ext cx="8305800" cy="2627312"/>
            <a:chOff x="304800" y="381000"/>
            <a:chExt cx="8305800" cy="2627769"/>
          </a:xfrm>
        </p:grpSpPr>
        <p:sp>
          <p:nvSpPr>
            <p:cNvPr id="8" name="TextBox 14"/>
            <p:cNvSpPr txBox="1">
              <a:spLocks noChangeArrowheads="1"/>
            </p:cNvSpPr>
            <p:nvPr/>
          </p:nvSpPr>
          <p:spPr bwMode="auto">
            <a:xfrm>
              <a:off x="304800" y="381000"/>
              <a:ext cx="8305800" cy="462042"/>
            </a:xfrm>
            <a:prstGeom prst="rect">
              <a:avLst/>
            </a:prstGeom>
            <a:noFill/>
            <a:ln w="9525">
              <a:noFill/>
              <a:miter lim="800000"/>
              <a:headEnd/>
              <a:tailEnd/>
            </a:ln>
          </p:spPr>
          <p:txBody>
            <a:bodyPr>
              <a:spAutoFit/>
            </a:bodyPr>
            <a:lstStyle/>
            <a:p>
              <a:pPr indent="236538">
                <a:defRPr/>
              </a:pPr>
              <a:r>
                <a:rPr lang="en-US" sz="2400" b="1" dirty="0">
                  <a:solidFill>
                    <a:schemeClr val="tx2">
                      <a:shade val="75000"/>
                    </a:schemeClr>
                  </a:solidFill>
                  <a:latin typeface="+mn-lt"/>
                </a:rPr>
                <a:t>What is Storm Water ?</a:t>
              </a:r>
            </a:p>
          </p:txBody>
        </p:sp>
        <p:sp>
          <p:nvSpPr>
            <p:cNvPr id="9" name="TextBox 14"/>
            <p:cNvSpPr txBox="1">
              <a:spLocks noChangeArrowheads="1"/>
            </p:cNvSpPr>
            <p:nvPr/>
          </p:nvSpPr>
          <p:spPr bwMode="auto">
            <a:xfrm>
              <a:off x="762000" y="762066"/>
              <a:ext cx="7848600" cy="2246703"/>
            </a:xfrm>
            <a:prstGeom prst="rect">
              <a:avLst/>
            </a:prstGeom>
            <a:noFill/>
            <a:ln w="9525">
              <a:noFill/>
              <a:miter lim="800000"/>
              <a:headEnd/>
              <a:tailEnd/>
            </a:ln>
          </p:spPr>
          <p:txBody>
            <a:bodyPr>
              <a:spAutoFit/>
            </a:bodyPr>
            <a:lstStyle/>
            <a:p>
              <a:pPr indent="236538">
                <a:buFont typeface="Arial" pitchFamily="34" charset="0"/>
                <a:buChar char="•"/>
                <a:defRPr/>
              </a:pPr>
              <a:r>
                <a:rPr lang="en-US" sz="2000" dirty="0">
                  <a:solidFill>
                    <a:schemeClr val="tx2">
                      <a:shade val="75000"/>
                    </a:schemeClr>
                  </a:solidFill>
                  <a:latin typeface="+mn-lt"/>
                </a:rPr>
                <a:t>Water that falls from the sky is clean storm water</a:t>
              </a:r>
            </a:p>
            <a:p>
              <a:pPr indent="236538">
                <a:buFont typeface="Arial" pitchFamily="34" charset="0"/>
                <a:buChar char="•"/>
                <a:defRPr/>
              </a:pPr>
              <a:r>
                <a:rPr lang="en-US" sz="2000" dirty="0">
                  <a:solidFill>
                    <a:schemeClr val="tx2">
                      <a:shade val="75000"/>
                    </a:schemeClr>
                  </a:solidFill>
                  <a:latin typeface="+mn-lt"/>
                </a:rPr>
                <a:t>Polluted storm water does not fall from the sky</a:t>
              </a:r>
            </a:p>
            <a:p>
              <a:pPr lvl="1" indent="236538">
                <a:buFont typeface="Arial" pitchFamily="34" charset="0"/>
                <a:buChar char="•"/>
                <a:defRPr/>
              </a:pPr>
              <a:r>
                <a:rPr lang="en-US" sz="2000" dirty="0">
                  <a:solidFill>
                    <a:schemeClr val="tx2">
                      <a:shade val="75000"/>
                    </a:schemeClr>
                  </a:solidFill>
                  <a:latin typeface="+mn-lt"/>
                </a:rPr>
                <a:t>Hazardous material spills</a:t>
              </a:r>
            </a:p>
            <a:p>
              <a:pPr lvl="1" indent="236538">
                <a:buFont typeface="Arial" pitchFamily="34" charset="0"/>
                <a:buChar char="•"/>
                <a:defRPr/>
              </a:pPr>
              <a:r>
                <a:rPr lang="en-US" sz="2000" dirty="0">
                  <a:solidFill>
                    <a:schemeClr val="tx2">
                      <a:shade val="75000"/>
                    </a:schemeClr>
                  </a:solidFill>
                  <a:latin typeface="+mn-lt"/>
                </a:rPr>
                <a:t>Leaks &amp; drips from vehicles, pipes, etc.</a:t>
              </a:r>
            </a:p>
            <a:p>
              <a:pPr lvl="1" indent="236538">
                <a:buFont typeface="Arial" pitchFamily="34" charset="0"/>
                <a:buChar char="•"/>
                <a:defRPr/>
              </a:pPr>
              <a:r>
                <a:rPr lang="en-US" sz="2000" dirty="0">
                  <a:solidFill>
                    <a:schemeClr val="tx2">
                      <a:shade val="75000"/>
                    </a:schemeClr>
                  </a:solidFill>
                  <a:latin typeface="+mn-lt"/>
                </a:rPr>
                <a:t>Water from garden hoses</a:t>
              </a:r>
            </a:p>
            <a:p>
              <a:pPr lvl="1" indent="236538">
                <a:buFont typeface="Arial" pitchFamily="34" charset="0"/>
                <a:buChar char="•"/>
                <a:defRPr/>
              </a:pPr>
              <a:r>
                <a:rPr lang="en-US" sz="2000" dirty="0">
                  <a:solidFill>
                    <a:schemeClr val="tx2">
                      <a:shade val="75000"/>
                    </a:schemeClr>
                  </a:solidFill>
                  <a:latin typeface="+mn-lt"/>
                </a:rPr>
                <a:t>Water from washing vehicles and other equipment in non-</a:t>
              </a:r>
            </a:p>
            <a:p>
              <a:pPr lvl="1" indent="236538">
                <a:defRPr/>
              </a:pPr>
              <a:r>
                <a:rPr lang="en-US" sz="2000" dirty="0">
                  <a:solidFill>
                    <a:schemeClr val="tx2">
                      <a:shade val="75000"/>
                    </a:schemeClr>
                  </a:solidFill>
                  <a:latin typeface="+mn-lt"/>
                </a:rPr>
                <a:t>approved washing areas</a:t>
              </a:r>
            </a:p>
          </p:txBody>
        </p:sp>
        <p:pic>
          <p:nvPicPr>
            <p:cNvPr id="39947" name="Picture 8" descr="C:\Documents and Settings\karen.harveyharris\My Documents\My Pictures\Microsoft Clip Organizer\AG00434_.gif"/>
            <p:cNvPicPr>
              <a:picLocks noChangeAspect="1" noChangeArrowheads="1" noCrop="1"/>
            </p:cNvPicPr>
            <p:nvPr/>
          </p:nvPicPr>
          <p:blipFill>
            <a:blip r:embed="rId4" cstate="print"/>
            <a:srcRect/>
            <a:stretch>
              <a:fillRect/>
            </a:stretch>
          </p:blipFill>
          <p:spPr bwMode="auto">
            <a:xfrm>
              <a:off x="6629400" y="838200"/>
              <a:ext cx="1447800" cy="1039813"/>
            </a:xfrm>
            <a:prstGeom prst="rect">
              <a:avLst/>
            </a:prstGeom>
            <a:noFill/>
            <a:ln w="9525">
              <a:noFill/>
              <a:miter lim="800000"/>
              <a:headEnd/>
              <a:tailEnd/>
            </a:ln>
          </p:spPr>
        </p:pic>
        <p:cxnSp>
          <p:nvCxnSpPr>
            <p:cNvPr id="14" name="Straight Connector 13"/>
            <p:cNvCxnSpPr/>
            <p:nvPr/>
          </p:nvCxnSpPr>
          <p:spPr>
            <a:xfrm>
              <a:off x="533400" y="762066"/>
              <a:ext cx="2895600" cy="0"/>
            </a:xfrm>
            <a:prstGeom prst="line">
              <a:avLst/>
            </a:prstGeom>
            <a:ln w="28575">
              <a:solidFill>
                <a:srgbClr val="2C563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Wastewater &amp; StormWater Management</a:t>
            </a:r>
          </a:p>
        </p:txBody>
      </p:sp>
      <p:pic>
        <p:nvPicPr>
          <p:cNvPr id="8" name="Picture 24" descr="BMP.gif"/>
          <p:cNvPicPr>
            <a:picLocks noChangeAspect="1"/>
          </p:cNvPicPr>
          <p:nvPr/>
        </p:nvPicPr>
        <p:blipFill>
          <a:blip r:embed="rId3" cstate="screen"/>
          <a:srcRect/>
          <a:stretch>
            <a:fillRect/>
          </a:stretch>
        </p:blipFill>
        <p:spPr bwMode="auto">
          <a:xfrm>
            <a:off x="381001" y="304800"/>
            <a:ext cx="3276600" cy="385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4"/>
          <p:cNvSpPr txBox="1">
            <a:spLocks noChangeArrowheads="1"/>
          </p:cNvSpPr>
          <p:nvPr/>
        </p:nvSpPr>
        <p:spPr bwMode="auto">
          <a:xfrm>
            <a:off x="304800" y="838200"/>
            <a:ext cx="8305800" cy="4247317"/>
          </a:xfrm>
          <a:prstGeom prst="rect">
            <a:avLst/>
          </a:prstGeom>
          <a:noFill/>
          <a:ln w="9525">
            <a:noFill/>
            <a:miter lim="800000"/>
            <a:headEnd/>
            <a:tailEnd/>
          </a:ln>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Good housekeeping practices</a:t>
            </a:r>
          </a:p>
          <a:p>
            <a:pPr indent="236538">
              <a:buFont typeface="Arial" pitchFamily="34" charset="0"/>
              <a:buChar char="•"/>
              <a:defRPr/>
            </a:pPr>
            <a:r>
              <a:rPr lang="en-US" dirty="0">
                <a:solidFill>
                  <a:schemeClr val="tx2">
                    <a:shade val="75000"/>
                  </a:schemeClr>
                </a:solidFill>
                <a:latin typeface="Agency FB" pitchFamily="34" charset="0"/>
              </a:rPr>
              <a:t>Prevent Spills</a:t>
            </a:r>
          </a:p>
          <a:p>
            <a:pPr indent="236538">
              <a:buFont typeface="Arial" pitchFamily="34" charset="0"/>
              <a:buChar char="•"/>
              <a:defRPr/>
            </a:pPr>
            <a:r>
              <a:rPr lang="en-US" dirty="0">
                <a:solidFill>
                  <a:schemeClr val="tx2">
                    <a:shade val="75000"/>
                  </a:schemeClr>
                </a:solidFill>
                <a:latin typeface="Agency FB" pitchFamily="34" charset="0"/>
              </a:rPr>
              <a:t>Use drain covers</a:t>
            </a:r>
          </a:p>
          <a:p>
            <a:pPr indent="236538">
              <a:buFont typeface="Arial" pitchFamily="34" charset="0"/>
              <a:buChar char="•"/>
              <a:defRPr/>
            </a:pPr>
            <a:r>
              <a:rPr lang="en-US" dirty="0">
                <a:solidFill>
                  <a:schemeClr val="tx2">
                    <a:shade val="75000"/>
                  </a:schemeClr>
                </a:solidFill>
                <a:latin typeface="Agency FB" pitchFamily="34" charset="0"/>
              </a:rPr>
              <a:t>Maintain drip pans for tactical vehicles</a:t>
            </a:r>
          </a:p>
          <a:p>
            <a:pPr indent="236538">
              <a:buFont typeface="Arial" pitchFamily="34" charset="0"/>
              <a:buChar char="•"/>
              <a:defRPr/>
            </a:pPr>
            <a:r>
              <a:rPr lang="en-US" dirty="0">
                <a:solidFill>
                  <a:schemeClr val="tx2">
                    <a:shade val="75000"/>
                  </a:schemeClr>
                </a:solidFill>
                <a:latin typeface="Agency FB" pitchFamily="34" charset="0"/>
              </a:rPr>
              <a:t>Wash vehicle/equipment at approved washing facilities</a:t>
            </a:r>
          </a:p>
          <a:p>
            <a:pPr indent="236538">
              <a:buFont typeface="Arial" pitchFamily="34" charset="0"/>
              <a:buChar char="•"/>
              <a:defRPr/>
            </a:pPr>
            <a:r>
              <a:rPr lang="en-US" dirty="0">
                <a:solidFill>
                  <a:schemeClr val="tx2">
                    <a:shade val="75000"/>
                  </a:schemeClr>
                </a:solidFill>
                <a:latin typeface="Agency FB" pitchFamily="34" charset="0"/>
              </a:rPr>
              <a:t>Appropriate storage of hazardous materials and waste in accumulation </a:t>
            </a:r>
          </a:p>
          <a:p>
            <a:pPr indent="236538">
              <a:defRPr/>
            </a:pPr>
            <a:r>
              <a:rPr lang="en-US" dirty="0">
                <a:solidFill>
                  <a:schemeClr val="tx2">
                    <a:shade val="75000"/>
                  </a:schemeClr>
                </a:solidFill>
                <a:latin typeface="Agency FB" pitchFamily="34" charset="0"/>
              </a:rPr>
              <a:t>areas</a:t>
            </a:r>
          </a:p>
          <a:p>
            <a:pPr indent="236538">
              <a:buFont typeface="Arial" pitchFamily="34" charset="0"/>
              <a:buChar char="•"/>
              <a:defRPr/>
            </a:pPr>
            <a:r>
              <a:rPr lang="en-US" dirty="0">
                <a:solidFill>
                  <a:schemeClr val="tx2">
                    <a:shade val="75000"/>
                  </a:schemeClr>
                </a:solidFill>
                <a:latin typeface="Agency FB" pitchFamily="34" charset="0"/>
              </a:rPr>
              <a:t>Appropriate use of containment systems</a:t>
            </a:r>
          </a:p>
          <a:p>
            <a:pPr lvl="1" indent="236538">
              <a:buFont typeface="Arial" pitchFamily="34" charset="0"/>
              <a:buChar char="•"/>
              <a:defRPr/>
            </a:pPr>
            <a:r>
              <a:rPr lang="en-US" dirty="0">
                <a:solidFill>
                  <a:schemeClr val="tx2">
                    <a:shade val="75000"/>
                  </a:schemeClr>
                </a:solidFill>
                <a:latin typeface="Agency FB" pitchFamily="34" charset="0"/>
              </a:rPr>
              <a:t>Must hold 110% of largest container</a:t>
            </a:r>
          </a:p>
          <a:p>
            <a:pPr indent="236538">
              <a:buFont typeface="Arial" pitchFamily="34" charset="0"/>
              <a:buChar char="•"/>
              <a:defRPr/>
            </a:pPr>
            <a:r>
              <a:rPr lang="en-US" dirty="0">
                <a:solidFill>
                  <a:schemeClr val="tx2">
                    <a:shade val="75000"/>
                  </a:schemeClr>
                </a:solidFill>
                <a:latin typeface="Agency FB" pitchFamily="34" charset="0"/>
              </a:rPr>
              <a:t>Be aware of where your spill kit is maintained</a:t>
            </a:r>
          </a:p>
          <a:p>
            <a:pPr indent="236538">
              <a:buFont typeface="Arial" pitchFamily="34" charset="0"/>
              <a:buChar char="•"/>
              <a:defRPr/>
            </a:pPr>
            <a:r>
              <a:rPr lang="en-US" dirty="0">
                <a:solidFill>
                  <a:schemeClr val="tx2">
                    <a:shade val="75000"/>
                  </a:schemeClr>
                </a:solidFill>
                <a:latin typeface="Agency FB" pitchFamily="34" charset="0"/>
              </a:rPr>
              <a:t>Keep containers </a:t>
            </a:r>
            <a:r>
              <a:rPr lang="en-US" dirty="0" smtClean="0">
                <a:solidFill>
                  <a:schemeClr val="tx2">
                    <a:shade val="75000"/>
                  </a:schemeClr>
                </a:solidFill>
                <a:latin typeface="Agency FB" pitchFamily="34" charset="0"/>
              </a:rPr>
              <a:t>closed</a:t>
            </a:r>
          </a:p>
          <a:p>
            <a:pPr indent="236538">
              <a:buFont typeface="Arial" pitchFamily="34" charset="0"/>
              <a:buChar char="•"/>
              <a:defRPr/>
            </a:pPr>
            <a:r>
              <a:rPr lang="en-US" dirty="0" smtClean="0">
                <a:solidFill>
                  <a:schemeClr val="tx2">
                    <a:shade val="75000"/>
                  </a:schemeClr>
                </a:solidFill>
                <a:latin typeface="Agency FB" pitchFamily="34" charset="0"/>
              </a:rPr>
              <a:t>Only rain water can be discharged to the stormwater system</a:t>
            </a:r>
          </a:p>
          <a:p>
            <a:pPr lvl="1" indent="236538">
              <a:buFont typeface="Arial" pitchFamily="34" charset="0"/>
              <a:buChar char="•"/>
              <a:defRPr/>
            </a:pPr>
            <a:r>
              <a:rPr lang="en-US" dirty="0" smtClean="0">
                <a:solidFill>
                  <a:schemeClr val="tx2">
                    <a:shade val="75000"/>
                  </a:schemeClr>
                </a:solidFill>
                <a:latin typeface="Agency FB" pitchFamily="34" charset="0"/>
              </a:rPr>
              <a:t>BPAs prevention other discharges</a:t>
            </a:r>
          </a:p>
          <a:p>
            <a:pPr lvl="1" indent="236538">
              <a:buFont typeface="Arial" pitchFamily="34" charset="0"/>
              <a:buChar char="•"/>
              <a:defRPr/>
            </a:pPr>
            <a:r>
              <a:rPr lang="en-US" dirty="0" smtClean="0">
                <a:solidFill>
                  <a:schemeClr val="tx2">
                    <a:shade val="75000"/>
                  </a:schemeClr>
                </a:solidFill>
                <a:latin typeface="Agency FB" pitchFamily="34" charset="0"/>
              </a:rPr>
              <a:t>All other discharges must be approved</a:t>
            </a:r>
          </a:p>
          <a:p>
            <a:pPr indent="236538">
              <a:buFont typeface="Arial" pitchFamily="34" charset="0"/>
              <a:buChar char="•"/>
              <a:defRPr/>
            </a:pPr>
            <a:r>
              <a:rPr lang="en-US" dirty="0" smtClean="0">
                <a:solidFill>
                  <a:schemeClr val="tx2">
                    <a:shade val="75000"/>
                  </a:schemeClr>
                </a:solidFill>
                <a:latin typeface="Agency FB" pitchFamily="34" charset="0"/>
              </a:rPr>
              <a:t>Other than sewage, other wastewater discharges must be approved</a:t>
            </a:r>
            <a:endParaRPr lang="en-US" dirty="0">
              <a:solidFill>
                <a:schemeClr val="tx2">
                  <a:shade val="75000"/>
                </a:schemeClr>
              </a:solidFill>
              <a:latin typeface="Agency FB" pitchFamily="34" charset="0"/>
            </a:endParaRPr>
          </a:p>
        </p:txBody>
      </p:sp>
      <p:pic>
        <p:nvPicPr>
          <p:cNvPr id="13" name="Picture 12" descr="Drip_pan.jpg"/>
          <p:cNvPicPr>
            <a:picLocks noChangeAspect="1"/>
          </p:cNvPicPr>
          <p:nvPr/>
        </p:nvPicPr>
        <p:blipFill>
          <a:blip r:embed="rId4" cstate="print"/>
          <a:stretch>
            <a:fillRect/>
          </a:stretch>
        </p:blipFill>
        <p:spPr>
          <a:xfrm>
            <a:off x="6477000" y="3200400"/>
            <a:ext cx="2362200" cy="173352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5" descr="MVC-159S"/>
          <p:cNvPicPr>
            <a:picLocks noChangeAspect="1" noChangeArrowheads="1"/>
          </p:cNvPicPr>
          <p:nvPr/>
        </p:nvPicPr>
        <p:blipFill>
          <a:blip r:embed="rId5" cstate="print"/>
          <a:srcRect/>
          <a:stretch>
            <a:fillRect/>
          </a:stretch>
        </p:blipFill>
        <p:spPr bwMode="auto">
          <a:xfrm>
            <a:off x="6705600" y="609600"/>
            <a:ext cx="1760537" cy="133826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Wastewater &amp; Storm Water Management</a:t>
            </a:r>
          </a:p>
        </p:txBody>
      </p:sp>
      <p:pic>
        <p:nvPicPr>
          <p:cNvPr id="25" name="Picture 24" descr="oil_water.gif"/>
          <p:cNvPicPr>
            <a:picLocks noChangeAspect="1"/>
          </p:cNvPicPr>
          <p:nvPr/>
        </p:nvPicPr>
        <p:blipFill>
          <a:blip r:embed="rId3" cstate="screen"/>
          <a:stretch>
            <a:fillRect/>
          </a:stretch>
        </p:blipFill>
        <p:spPr>
          <a:xfrm>
            <a:off x="381000" y="533400"/>
            <a:ext cx="2590800" cy="38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14"/>
          <p:cNvSpPr txBox="1">
            <a:spLocks noChangeArrowheads="1"/>
          </p:cNvSpPr>
          <p:nvPr/>
        </p:nvSpPr>
        <p:spPr bwMode="auto">
          <a:xfrm>
            <a:off x="152400" y="990600"/>
            <a:ext cx="8534400" cy="1631950"/>
          </a:xfrm>
          <a:prstGeom prst="rect">
            <a:avLst/>
          </a:prstGeom>
          <a:noFill/>
          <a:ln w="9525">
            <a:noFill/>
            <a:miter lim="800000"/>
            <a:headEnd/>
            <a:tailEnd/>
          </a:ln>
        </p:spPr>
        <p:txBody>
          <a:bodyPr>
            <a:spAutoFit/>
          </a:bodyPr>
          <a:lstStyle/>
          <a:p>
            <a:pPr indent="236538">
              <a:buFont typeface="Arial" pitchFamily="34" charset="0"/>
              <a:buChar char="•"/>
              <a:defRPr/>
            </a:pPr>
            <a:r>
              <a:rPr lang="en-US" sz="2000" dirty="0">
                <a:solidFill>
                  <a:schemeClr val="tx2">
                    <a:shade val="75000"/>
                  </a:schemeClr>
                </a:solidFill>
                <a:latin typeface="+mn-lt"/>
              </a:rPr>
              <a:t>Used to separate a small amount (less than 5%) of oil from a larger volume </a:t>
            </a:r>
          </a:p>
          <a:p>
            <a:pPr indent="236538">
              <a:defRPr/>
            </a:pPr>
            <a:r>
              <a:rPr lang="en-US" sz="2000" dirty="0">
                <a:solidFill>
                  <a:schemeClr val="tx2">
                    <a:shade val="75000"/>
                  </a:schemeClr>
                </a:solidFill>
                <a:latin typeface="+mn-lt"/>
              </a:rPr>
              <a:t>of water</a:t>
            </a:r>
          </a:p>
          <a:p>
            <a:pPr indent="236538">
              <a:buFont typeface="Arial" pitchFamily="34" charset="0"/>
              <a:buChar char="•"/>
              <a:defRPr/>
            </a:pPr>
            <a:r>
              <a:rPr lang="en-US" sz="2000" dirty="0">
                <a:solidFill>
                  <a:schemeClr val="tx2">
                    <a:shade val="75000"/>
                  </a:schemeClr>
                </a:solidFill>
                <a:latin typeface="+mn-lt"/>
              </a:rPr>
              <a:t>Degreasers prohibited</a:t>
            </a:r>
          </a:p>
          <a:p>
            <a:pPr indent="236538">
              <a:buFont typeface="Arial" pitchFamily="34" charset="0"/>
              <a:buChar char="•"/>
              <a:defRPr/>
            </a:pPr>
            <a:r>
              <a:rPr lang="en-US" sz="2000" dirty="0">
                <a:solidFill>
                  <a:schemeClr val="tx2">
                    <a:shade val="75000"/>
                  </a:schemeClr>
                </a:solidFill>
                <a:latin typeface="+mn-lt"/>
              </a:rPr>
              <a:t>Don’t use as a dumping spot</a:t>
            </a:r>
          </a:p>
          <a:p>
            <a:pPr lvl="1" indent="236538">
              <a:buFont typeface="Arial" pitchFamily="34" charset="0"/>
              <a:buChar char="•"/>
              <a:defRPr/>
            </a:pPr>
            <a:r>
              <a:rPr lang="en-US" sz="2000" dirty="0">
                <a:solidFill>
                  <a:schemeClr val="tx2">
                    <a:shade val="75000"/>
                  </a:schemeClr>
                </a:solidFill>
                <a:latin typeface="+mn-lt"/>
              </a:rPr>
              <a:t>Used oil should be properly disposed</a:t>
            </a:r>
          </a:p>
        </p:txBody>
      </p:sp>
      <p:pic>
        <p:nvPicPr>
          <p:cNvPr id="9" name="Picture 8" descr="washracks.gif"/>
          <p:cNvPicPr>
            <a:picLocks noChangeAspect="1"/>
          </p:cNvPicPr>
          <p:nvPr/>
        </p:nvPicPr>
        <p:blipFill>
          <a:blip r:embed="rId4" cstate="screen"/>
          <a:stretch>
            <a:fillRect/>
          </a:stretch>
        </p:blipFill>
        <p:spPr>
          <a:xfrm>
            <a:off x="5867400" y="2365375"/>
            <a:ext cx="2590800" cy="3886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1992" name="TextBox 14"/>
          <p:cNvSpPr txBox="1">
            <a:spLocks noChangeArrowheads="1"/>
          </p:cNvSpPr>
          <p:nvPr/>
        </p:nvSpPr>
        <p:spPr bwMode="auto">
          <a:xfrm>
            <a:off x="76200" y="2819400"/>
            <a:ext cx="8991600" cy="2835275"/>
          </a:xfrm>
          <a:prstGeom prst="rect">
            <a:avLst/>
          </a:prstGeom>
          <a:noFill/>
          <a:ln w="9525">
            <a:noFill/>
            <a:miter lim="800000"/>
            <a:headEnd/>
            <a:tailEnd/>
          </a:ln>
        </p:spPr>
        <p:txBody>
          <a:bodyPr>
            <a:spAutoFit/>
          </a:bodyPr>
          <a:lstStyle/>
          <a:p>
            <a:pPr indent="236538">
              <a:buFont typeface="Arial" charset="0"/>
              <a:buChar char="•"/>
            </a:pPr>
            <a:r>
              <a:rPr lang="en-US" sz="2000" dirty="0">
                <a:solidFill>
                  <a:srgbClr val="443329"/>
                </a:solidFill>
                <a:latin typeface="Franklin Gothic Book" pitchFamily="34" charset="0"/>
              </a:rPr>
              <a:t>Only approved wash racks will be used for military vehicle and equipment </a:t>
            </a:r>
          </a:p>
          <a:p>
            <a:pPr indent="236538"/>
            <a:r>
              <a:rPr lang="en-US" sz="2000" dirty="0">
                <a:solidFill>
                  <a:srgbClr val="443329"/>
                </a:solidFill>
                <a:latin typeface="Franklin Gothic Book" pitchFamily="34" charset="0"/>
              </a:rPr>
              <a:t>cleaning</a:t>
            </a:r>
          </a:p>
          <a:p>
            <a:pPr indent="236538">
              <a:buFont typeface="Arial" charset="0"/>
              <a:buChar char="•"/>
            </a:pPr>
            <a:r>
              <a:rPr lang="en-US" sz="2000" dirty="0">
                <a:solidFill>
                  <a:srgbClr val="443329"/>
                </a:solidFill>
                <a:latin typeface="Franklin Gothic Book" pitchFamily="34" charset="0"/>
              </a:rPr>
              <a:t>Generally, wash racks are connected to oil water separators</a:t>
            </a:r>
          </a:p>
          <a:p>
            <a:pPr lvl="1" indent="236538">
              <a:buFont typeface="Arial" charset="0"/>
              <a:buChar char="•"/>
            </a:pPr>
            <a:r>
              <a:rPr lang="en-US" sz="2000" dirty="0">
                <a:solidFill>
                  <a:srgbClr val="443329"/>
                </a:solidFill>
                <a:latin typeface="Franklin Gothic Book" pitchFamily="34" charset="0"/>
              </a:rPr>
              <a:t>Degreasers prohibited</a:t>
            </a:r>
          </a:p>
          <a:p>
            <a:pPr lvl="1" indent="236538">
              <a:buFont typeface="Arial" charset="0"/>
              <a:buChar char="•"/>
            </a:pPr>
            <a:r>
              <a:rPr lang="en-US" sz="2000" dirty="0">
                <a:solidFill>
                  <a:srgbClr val="443329"/>
                </a:solidFill>
                <a:latin typeface="Franklin Gothic Book" pitchFamily="34" charset="0"/>
              </a:rPr>
              <a:t>Don’t use as a dumping spot</a:t>
            </a:r>
          </a:p>
          <a:p>
            <a:pPr indent="236538">
              <a:buFont typeface="Arial" charset="0"/>
              <a:buChar char="•"/>
            </a:pPr>
            <a:r>
              <a:rPr lang="en-US" sz="2000" dirty="0">
                <a:solidFill>
                  <a:srgbClr val="443329"/>
                </a:solidFill>
                <a:latin typeface="Franklin Gothic Book" pitchFamily="34" charset="0"/>
              </a:rPr>
              <a:t>DO NOT wash equipment using garden hoses (ex: lawn mowers, weed eaters)</a:t>
            </a:r>
          </a:p>
          <a:p>
            <a:pPr indent="236538">
              <a:buFont typeface="Arial" charset="0"/>
              <a:buChar char="•"/>
            </a:pPr>
            <a:r>
              <a:rPr lang="en-US" sz="2000" dirty="0">
                <a:solidFill>
                  <a:srgbClr val="C00000"/>
                </a:solidFill>
                <a:latin typeface="Franklin Gothic Book" pitchFamily="34" charset="0"/>
              </a:rPr>
              <a:t>No POV maintenance in Family housing or at barracks – Only at Auto Craft Shop</a:t>
            </a:r>
          </a:p>
          <a:p>
            <a:pPr indent="236538">
              <a:buFont typeface="Arial" charset="0"/>
              <a:buChar char="•"/>
            </a:pPr>
            <a:r>
              <a:rPr lang="en-US" sz="2000" dirty="0">
                <a:solidFill>
                  <a:srgbClr val="443329"/>
                </a:solidFill>
                <a:latin typeface="Franklin Gothic Book" pitchFamily="34" charset="0"/>
              </a:rPr>
              <a:t>Family Housing (</a:t>
            </a:r>
            <a:r>
              <a:rPr lang="en-US" sz="2000" dirty="0">
                <a:solidFill>
                  <a:srgbClr val="C00000"/>
                </a:solidFill>
                <a:latin typeface="Franklin Gothic Book" pitchFamily="34" charset="0"/>
              </a:rPr>
              <a:t>ONLY EXCEPTION</a:t>
            </a:r>
            <a:r>
              <a:rPr lang="en-US" sz="2000" dirty="0">
                <a:solidFill>
                  <a:srgbClr val="443329"/>
                </a:solidFill>
                <a:latin typeface="Franklin Gothic Book" pitchFamily="34" charset="0"/>
              </a:rPr>
              <a:t>)</a:t>
            </a:r>
          </a:p>
          <a:p>
            <a:pPr lvl="1" indent="236538">
              <a:buFont typeface="Arial" charset="0"/>
              <a:buChar char="•"/>
            </a:pPr>
            <a:r>
              <a:rPr lang="en-US" sz="2000" dirty="0">
                <a:solidFill>
                  <a:srgbClr val="443329"/>
                </a:solidFill>
                <a:latin typeface="Franklin Gothic Book" pitchFamily="34" charset="0"/>
              </a:rPr>
              <a:t>Residents can wash their POVs in family housing with mild detergents only</a:t>
            </a:r>
          </a:p>
        </p:txBody>
      </p:sp>
    </p:spTree>
  </p:cSld>
  <p:clrMapOvr>
    <a:masterClrMapping/>
  </p:clrMapOvr>
  <p:transition advClick="0">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812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2362200"/>
            <a:ext cx="8382000" cy="762000"/>
          </a:xfrm>
        </p:spPr>
        <p:txBody>
          <a:bodyPr/>
          <a:lstStyle/>
          <a:p>
            <a:pPr algn="ctr" eaLnBrk="1" fontAlgn="auto" hangingPunct="1">
              <a:spcAft>
                <a:spcPts val="0"/>
              </a:spcAft>
              <a:defRPr/>
            </a:pPr>
            <a:r>
              <a:rPr lang="en-US" dirty="0" smtClean="0">
                <a:solidFill>
                  <a:schemeClr val="bg1"/>
                </a:solidFill>
              </a:rPr>
              <a:t>Air Quality</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330201" y="5746291"/>
            <a:ext cx="8382000" cy="569844"/>
          </a:xfrm>
        </p:spPr>
        <p:txBody>
          <a:bodyPr>
            <a:noAutofit/>
          </a:bodyPr>
          <a:lstStyle/>
          <a:p>
            <a:pPr algn="ctr" eaLnBrk="1" fontAlgn="auto" hangingPunct="1">
              <a:spcAft>
                <a:spcPts val="0"/>
              </a:spcAft>
              <a:defRPr/>
            </a:pPr>
            <a:r>
              <a:rPr lang="en-US" sz="2400" dirty="0" smtClean="0">
                <a:solidFill>
                  <a:schemeClr val="bg1"/>
                </a:solidFill>
              </a:rPr>
              <a:t>Air Quality</a:t>
            </a:r>
            <a:endParaRPr lang="en-US" sz="2400" dirty="0">
              <a:solidFill>
                <a:schemeClr val="bg1"/>
              </a:solidFill>
            </a:endParaRPr>
          </a:p>
        </p:txBody>
      </p:sp>
      <p:sp>
        <p:nvSpPr>
          <p:cNvPr id="8" name="Rounded Rectangle 7"/>
          <p:cNvSpPr/>
          <p:nvPr/>
        </p:nvSpPr>
        <p:spPr>
          <a:xfrm>
            <a:off x="152400"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5608" name="TextBox 10"/>
          <p:cNvSpPr txBox="1">
            <a:spLocks noChangeArrowheads="1"/>
          </p:cNvSpPr>
          <p:nvPr/>
        </p:nvSpPr>
        <p:spPr bwMode="auto">
          <a:xfrm>
            <a:off x="381000" y="685800"/>
            <a:ext cx="7391400" cy="708025"/>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The </a:t>
            </a:r>
            <a:r>
              <a:rPr lang="en-US" sz="2000" b="1" smtClean="0">
                <a:solidFill>
                  <a:schemeClr val="tx2">
                    <a:shade val="75000"/>
                  </a:schemeClr>
                </a:solidFill>
                <a:latin typeface="+mn-lt"/>
              </a:rPr>
              <a:t>JBLE  air </a:t>
            </a:r>
            <a:r>
              <a:rPr lang="en-US" sz="2000" b="1" dirty="0">
                <a:solidFill>
                  <a:schemeClr val="tx2">
                    <a:shade val="75000"/>
                  </a:schemeClr>
                </a:solidFill>
                <a:latin typeface="+mn-lt"/>
              </a:rPr>
              <a:t>permits regulate the amount of emissions </a:t>
            </a:r>
          </a:p>
          <a:p>
            <a:pPr indent="236538">
              <a:defRPr/>
            </a:pPr>
            <a:r>
              <a:rPr lang="en-US" sz="2000" b="1" dirty="0">
                <a:solidFill>
                  <a:schemeClr val="tx2">
                    <a:shade val="75000"/>
                  </a:schemeClr>
                </a:solidFill>
                <a:latin typeface="+mn-lt"/>
              </a:rPr>
              <a:t>being emitted </a:t>
            </a:r>
            <a:r>
              <a:rPr lang="en-US" sz="2000" b="1" dirty="0" smtClean="0">
                <a:solidFill>
                  <a:schemeClr val="tx2">
                    <a:shade val="75000"/>
                  </a:schemeClr>
                </a:solidFill>
                <a:latin typeface="+mn-lt"/>
              </a:rPr>
              <a:t>from </a:t>
            </a:r>
            <a:r>
              <a:rPr lang="en-US" sz="2000" b="1" dirty="0">
                <a:solidFill>
                  <a:schemeClr val="tx2">
                    <a:shade val="75000"/>
                  </a:schemeClr>
                </a:solidFill>
                <a:latin typeface="+mn-lt"/>
              </a:rPr>
              <a:t>stationary sources</a:t>
            </a:r>
          </a:p>
        </p:txBody>
      </p:sp>
      <p:pic>
        <p:nvPicPr>
          <p:cNvPr id="14" name="Picture 13" descr="emissions-emitted-from-stat.jpg"/>
          <p:cNvPicPr>
            <a:picLocks noChangeAspect="1"/>
          </p:cNvPicPr>
          <p:nvPr/>
        </p:nvPicPr>
        <p:blipFill>
          <a:blip r:embed="rId3" cstate="screen"/>
          <a:stretch>
            <a:fillRect/>
          </a:stretch>
        </p:blipFill>
        <p:spPr bwMode="auto">
          <a:xfrm>
            <a:off x="1752600" y="1676400"/>
            <a:ext cx="2514600" cy="25146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5607" name="TextBox 14"/>
          <p:cNvSpPr txBox="1">
            <a:spLocks noChangeArrowheads="1"/>
          </p:cNvSpPr>
          <p:nvPr/>
        </p:nvSpPr>
        <p:spPr bwMode="auto">
          <a:xfrm>
            <a:off x="381000" y="4724400"/>
            <a:ext cx="8153400" cy="708025"/>
          </a:xfrm>
          <a:prstGeom prst="rect">
            <a:avLst/>
          </a:prstGeom>
          <a:noFill/>
          <a:ln w="9525">
            <a:noFill/>
            <a:miter lim="800000"/>
            <a:headEnd/>
            <a:tailEnd/>
          </a:ln>
        </p:spPr>
        <p:txBody>
          <a:bodyPr>
            <a:spAutoFit/>
          </a:bodyPr>
          <a:lstStyle/>
          <a:p>
            <a:pPr indent="236538">
              <a:buFont typeface="Arial" charset="0"/>
              <a:buChar char="•"/>
              <a:defRPr/>
            </a:pPr>
            <a:r>
              <a:rPr lang="en-US" sz="2000" b="1" dirty="0">
                <a:solidFill>
                  <a:schemeClr val="tx2">
                    <a:shade val="75000"/>
                  </a:schemeClr>
                </a:solidFill>
                <a:latin typeface="+mn-lt"/>
              </a:rPr>
              <a:t>Individuals operating this type of equipment, must have specific training  </a:t>
            </a:r>
          </a:p>
          <a:p>
            <a:pPr indent="236538">
              <a:defRPr/>
            </a:pPr>
            <a:r>
              <a:rPr lang="en-US" sz="2000" b="1" dirty="0">
                <a:solidFill>
                  <a:schemeClr val="tx2">
                    <a:shade val="75000"/>
                  </a:schemeClr>
                </a:solidFill>
                <a:latin typeface="+mn-lt"/>
              </a:rPr>
              <a:t>and certain certifications, which follow the established SOPs</a:t>
            </a:r>
          </a:p>
        </p:txBody>
      </p:sp>
      <p:sp>
        <p:nvSpPr>
          <p:cNvPr id="19" name="Left-Up Arrow 18"/>
          <p:cNvSpPr/>
          <p:nvPr/>
        </p:nvSpPr>
        <p:spPr>
          <a:xfrm>
            <a:off x="4572000" y="1219200"/>
            <a:ext cx="762000" cy="2667000"/>
          </a:xfrm>
          <a:prstGeom prst="leftUpArrow">
            <a:avLst/>
          </a:prstGeom>
          <a:solidFill>
            <a:srgbClr val="C00000"/>
          </a:solidFill>
          <a:ln>
            <a:solidFill>
              <a:srgbClr val="2C563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itle 1"/>
          <p:cNvSpPr txBox="1">
            <a:spLocks/>
          </p:cNvSpPr>
          <p:nvPr/>
        </p:nvSpPr>
        <p:spPr>
          <a:xfrm>
            <a:off x="381000" y="5700252"/>
            <a:ext cx="8382000" cy="624348"/>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Air Quality</a:t>
            </a:r>
          </a:p>
        </p:txBody>
      </p:sp>
      <p:grpSp>
        <p:nvGrpSpPr>
          <p:cNvPr id="2" name="Group 31"/>
          <p:cNvGrpSpPr>
            <a:grpSpLocks/>
          </p:cNvGrpSpPr>
          <p:nvPr/>
        </p:nvGrpSpPr>
        <p:grpSpPr bwMode="auto">
          <a:xfrm>
            <a:off x="5943600" y="3886200"/>
            <a:ext cx="2779713" cy="923925"/>
            <a:chOff x="5943600" y="3733800"/>
            <a:chExt cx="2779713" cy="923330"/>
          </a:xfrm>
        </p:grpSpPr>
        <p:sp>
          <p:nvSpPr>
            <p:cNvPr id="44054" name="TextBox 45"/>
            <p:cNvSpPr txBox="1">
              <a:spLocks noChangeArrowheads="1"/>
            </p:cNvSpPr>
            <p:nvPr/>
          </p:nvSpPr>
          <p:spPr bwMode="auto">
            <a:xfrm>
              <a:off x="6096000" y="3733800"/>
              <a:ext cx="228600" cy="923330"/>
            </a:xfrm>
            <a:prstGeom prst="rect">
              <a:avLst/>
            </a:prstGeom>
            <a:noFill/>
            <a:ln w="9525">
              <a:noFill/>
              <a:miter lim="800000"/>
              <a:headEnd/>
              <a:tailEnd/>
            </a:ln>
          </p:spPr>
          <p:txBody>
            <a:bodyPr>
              <a:spAutoFit/>
            </a:bodyPr>
            <a:lstStyle/>
            <a:p>
              <a:pPr algn="ctr"/>
              <a:r>
                <a:rPr lang="en-US" sz="5400" b="1" dirty="0">
                  <a:solidFill>
                    <a:srgbClr val="C00000"/>
                  </a:solidFill>
                  <a:latin typeface="Arial Black" pitchFamily="34" charset="0"/>
                </a:rPr>
                <a:t>!</a:t>
              </a:r>
            </a:p>
          </p:txBody>
        </p:sp>
        <p:sp>
          <p:nvSpPr>
            <p:cNvPr id="23" name="TextBox 22"/>
            <p:cNvSpPr txBox="1"/>
            <p:nvPr/>
          </p:nvSpPr>
          <p:spPr bwMode="auto">
            <a:xfrm>
              <a:off x="5943600" y="3886102"/>
              <a:ext cx="2779713" cy="553681"/>
            </a:xfrm>
            <a:prstGeom prst="rect">
              <a:avLst/>
            </a:prstGeom>
            <a:noFill/>
          </p:spPr>
          <p:txBody>
            <a:bodyPr>
              <a:spAutoFit/>
            </a:bodyPr>
            <a:lstStyle/>
            <a:p>
              <a:pPr algn="ctr">
                <a:defRPr/>
              </a:pPr>
              <a:r>
                <a:rPr lang="en-US" sz="1500" b="1" dirty="0">
                  <a:solidFill>
                    <a:schemeClr val="tx2">
                      <a:shade val="75000"/>
                    </a:schemeClr>
                  </a:solidFill>
                </a:rPr>
                <a:t>Remember to keep all containers closed.</a:t>
              </a:r>
              <a:endParaRPr lang="en-US" sz="1500" dirty="0"/>
            </a:p>
          </p:txBody>
        </p:sp>
        <p:sp>
          <p:nvSpPr>
            <p:cNvPr id="44056" name="TextBox 45"/>
            <p:cNvSpPr txBox="1">
              <a:spLocks noChangeArrowheads="1"/>
            </p:cNvSpPr>
            <p:nvPr/>
          </p:nvSpPr>
          <p:spPr bwMode="auto">
            <a:xfrm>
              <a:off x="8382000" y="3733800"/>
              <a:ext cx="228600" cy="923330"/>
            </a:xfrm>
            <a:prstGeom prst="rect">
              <a:avLst/>
            </a:prstGeom>
            <a:noFill/>
            <a:ln w="9525">
              <a:noFill/>
              <a:miter lim="800000"/>
              <a:headEnd/>
              <a:tailEnd/>
            </a:ln>
          </p:spPr>
          <p:txBody>
            <a:bodyPr>
              <a:spAutoFit/>
            </a:bodyPr>
            <a:lstStyle/>
            <a:p>
              <a:pPr algn="ctr"/>
              <a:r>
                <a:rPr lang="en-US" sz="5400" b="1" dirty="0">
                  <a:solidFill>
                    <a:srgbClr val="C00000"/>
                  </a:solidFill>
                  <a:latin typeface="Arial Black" pitchFamily="34" charset="0"/>
                </a:rPr>
                <a:t>!</a:t>
              </a:r>
            </a:p>
          </p:txBody>
        </p:sp>
      </p:grpSp>
      <p:grpSp>
        <p:nvGrpSpPr>
          <p:cNvPr id="3" name="Group 33"/>
          <p:cNvGrpSpPr>
            <a:grpSpLocks/>
          </p:cNvGrpSpPr>
          <p:nvPr/>
        </p:nvGrpSpPr>
        <p:grpSpPr bwMode="auto">
          <a:xfrm>
            <a:off x="5715000" y="1219200"/>
            <a:ext cx="1625600" cy="1219200"/>
            <a:chOff x="5715000" y="1219200"/>
            <a:chExt cx="1625600" cy="1219200"/>
          </a:xfrm>
        </p:grpSpPr>
        <p:pic>
          <p:nvPicPr>
            <p:cNvPr id="12" name="Picture 11" descr="IMG_0200_.jpg"/>
            <p:cNvPicPr>
              <a:picLocks noChangeAspect="1"/>
            </p:cNvPicPr>
            <p:nvPr/>
          </p:nvPicPr>
          <p:blipFill>
            <a:blip r:embed="rId4" cstate="print"/>
            <a:stretch>
              <a:fillRect/>
            </a:stretch>
          </p:blipFill>
          <p:spPr>
            <a:xfrm>
              <a:off x="5715000" y="1219200"/>
              <a:ext cx="1625600" cy="1219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4" name="Group 25"/>
            <p:cNvGrpSpPr>
              <a:grpSpLocks/>
            </p:cNvGrpSpPr>
            <p:nvPr/>
          </p:nvGrpSpPr>
          <p:grpSpPr bwMode="auto">
            <a:xfrm>
              <a:off x="5867400" y="1219200"/>
              <a:ext cx="1219200" cy="1066800"/>
              <a:chOff x="6400800" y="1219200"/>
              <a:chExt cx="1676400" cy="1752600"/>
            </a:xfrm>
          </p:grpSpPr>
          <p:sp>
            <p:nvSpPr>
              <p:cNvPr id="44052" name="Oval 20"/>
              <p:cNvSpPr>
                <a:spLocks noChangeArrowheads="1"/>
              </p:cNvSpPr>
              <p:nvPr/>
            </p:nvSpPr>
            <p:spPr bwMode="auto">
              <a:xfrm>
                <a:off x="6400800" y="1219200"/>
                <a:ext cx="1676400" cy="17526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44053" name="Line 21"/>
              <p:cNvSpPr>
                <a:spLocks noChangeShapeType="1"/>
              </p:cNvSpPr>
              <p:nvPr/>
            </p:nvSpPr>
            <p:spPr bwMode="auto">
              <a:xfrm flipH="1">
                <a:off x="6685252" y="1388957"/>
                <a:ext cx="1089660" cy="1367394"/>
              </a:xfrm>
              <a:prstGeom prst="line">
                <a:avLst/>
              </a:prstGeom>
              <a:noFill/>
              <a:ln w="38100">
                <a:solidFill>
                  <a:srgbClr val="FF0000"/>
                </a:solidFill>
                <a:round/>
                <a:headEnd/>
                <a:tailEnd/>
              </a:ln>
            </p:spPr>
            <p:txBody>
              <a:bodyPr/>
              <a:lstStyle/>
              <a:p>
                <a:endParaRPr lang="en-US" dirty="0"/>
              </a:p>
            </p:txBody>
          </p:sp>
        </p:grpSp>
      </p:grpSp>
      <p:grpSp>
        <p:nvGrpSpPr>
          <p:cNvPr id="5" name="Group 34"/>
          <p:cNvGrpSpPr>
            <a:grpSpLocks/>
          </p:cNvGrpSpPr>
          <p:nvPr/>
        </p:nvGrpSpPr>
        <p:grpSpPr bwMode="auto">
          <a:xfrm>
            <a:off x="6553200" y="2667000"/>
            <a:ext cx="1638300" cy="1250950"/>
            <a:chOff x="4953000" y="2667000"/>
            <a:chExt cx="1638605" cy="1250899"/>
          </a:xfrm>
        </p:grpSpPr>
        <p:pic>
          <p:nvPicPr>
            <p:cNvPr id="33" name="Picture 32" descr="opencontainer.jpg"/>
            <p:cNvPicPr>
              <a:picLocks noChangeAspect="1"/>
            </p:cNvPicPr>
            <p:nvPr/>
          </p:nvPicPr>
          <p:blipFill>
            <a:blip r:embed="rId5" cstate="print"/>
            <a:stretch>
              <a:fillRect/>
            </a:stretch>
          </p:blipFill>
          <p:spPr>
            <a:xfrm>
              <a:off x="4953000" y="2667000"/>
              <a:ext cx="1638605" cy="1250899"/>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6" name="Group 26"/>
            <p:cNvGrpSpPr>
              <a:grpSpLocks/>
            </p:cNvGrpSpPr>
            <p:nvPr/>
          </p:nvGrpSpPr>
          <p:grpSpPr bwMode="auto">
            <a:xfrm>
              <a:off x="5181600" y="2743200"/>
              <a:ext cx="1219200" cy="1066800"/>
              <a:chOff x="6400800" y="1219200"/>
              <a:chExt cx="1676400" cy="1752600"/>
            </a:xfrm>
          </p:grpSpPr>
          <p:sp>
            <p:nvSpPr>
              <p:cNvPr id="44048" name="Oval 20"/>
              <p:cNvSpPr>
                <a:spLocks noChangeArrowheads="1"/>
              </p:cNvSpPr>
              <p:nvPr/>
            </p:nvSpPr>
            <p:spPr bwMode="auto">
              <a:xfrm>
                <a:off x="6400800" y="1219200"/>
                <a:ext cx="1676400" cy="17526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44049" name="Line 21"/>
              <p:cNvSpPr>
                <a:spLocks noChangeShapeType="1"/>
              </p:cNvSpPr>
              <p:nvPr/>
            </p:nvSpPr>
            <p:spPr bwMode="auto">
              <a:xfrm flipH="1">
                <a:off x="6685252" y="1388957"/>
                <a:ext cx="1089660" cy="1367394"/>
              </a:xfrm>
              <a:prstGeom prst="line">
                <a:avLst/>
              </a:prstGeom>
              <a:noFill/>
              <a:ln w="38100">
                <a:solidFill>
                  <a:srgbClr val="FF0000"/>
                </a:solidFill>
                <a:round/>
                <a:headEnd/>
                <a:tailEnd/>
              </a:ln>
            </p:spPr>
            <p:txBody>
              <a:bodyPr/>
              <a:lstStyle/>
              <a:p>
                <a:endParaRPr lang="en-US" dirty="0"/>
              </a:p>
            </p:txBody>
          </p:sp>
        </p:grpSp>
      </p:grpSp>
    </p:spTree>
  </p:cSld>
  <p:clrMapOvr>
    <a:masterClrMapping/>
  </p:clrMapOvr>
  <p:transition advClick="0">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p:cNvSpPr>
          <p:nvPr>
            <p:ph type="title" idx="4294967295"/>
          </p:nvPr>
        </p:nvSpPr>
        <p:spPr bwMode="auto">
          <a:xfrm>
            <a:off x="304800" y="152400"/>
            <a:ext cx="8686800" cy="838200"/>
          </a:xfrm>
        </p:spPr>
        <p:txBody>
          <a:bodyPr wrap="square" lIns="91440" tIns="45720" rIns="91440" bIns="45720" numCol="1" anchorCtr="0" compatLnSpc="1">
            <a:prstTxWarp prst="textNoShape">
              <a:avLst/>
            </a:prstTxWarp>
          </a:bodyPr>
          <a:lstStyle/>
          <a:p>
            <a:pPr algn="ctr">
              <a:defRPr/>
            </a:pPr>
            <a:r>
              <a:rPr lang="en-US" b="1" cap="none" dirty="0" smtClean="0">
                <a:solidFill>
                  <a:schemeClr val="hlink"/>
                </a:solidFill>
                <a:effectLst>
                  <a:outerShdw blurRad="38100" dist="38100" dir="2700000" algn="tl">
                    <a:srgbClr val="C0C0C0"/>
                  </a:outerShdw>
                </a:effectLst>
              </a:rPr>
              <a:t>Leadership Responsibilities</a:t>
            </a:r>
          </a:p>
        </p:txBody>
      </p:sp>
      <p:sp>
        <p:nvSpPr>
          <p:cNvPr id="13315" name="Rectangle 3"/>
          <p:cNvSpPr>
            <a:spLocks noGrp="1"/>
          </p:cNvSpPr>
          <p:nvPr>
            <p:ph type="body" idx="4294967295"/>
          </p:nvPr>
        </p:nvSpPr>
        <p:spPr>
          <a:xfrm>
            <a:off x="152400" y="1295400"/>
            <a:ext cx="8686800" cy="2895600"/>
          </a:xfrm>
        </p:spPr>
        <p:txBody>
          <a:bodyPr/>
          <a:lstStyle/>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Be the Champion of Environmental Stewardship and Pollution Prevention</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Be Knowledgeable with Your Roles, Responsibilities, and the Requirements as specified in JBLE-I 32-101, Environmental Management</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Ensure your personnel are familiar with the Installation’s Environmental Policy</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Instill Environmental Stewardship through the use of the personnel evaluation system</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Integrate environmental sustainable practices into short and long range planning</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Ensure your personnel are appropriately trained and supervised</a:t>
            </a:r>
          </a:p>
          <a:p>
            <a:pPr>
              <a:lnSpc>
                <a:spcPct val="9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Like Safety, Everyone is responsible for Environmental Stewardship</a:t>
            </a:r>
          </a:p>
        </p:txBody>
      </p:sp>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
        <p:nvSpPr>
          <p:cNvPr id="8" name="TextBox 7"/>
          <p:cNvSpPr txBox="1"/>
          <p:nvPr/>
        </p:nvSpPr>
        <p:spPr>
          <a:xfrm>
            <a:off x="838200" y="4648200"/>
            <a:ext cx="7162800" cy="369332"/>
          </a:xfrm>
          <a:prstGeom prst="rect">
            <a:avLst/>
          </a:prstGeom>
          <a:noFill/>
        </p:spPr>
        <p:txBody>
          <a:bodyPr wrap="square" rtlCol="0">
            <a:spAutoFit/>
          </a:bodyPr>
          <a:lstStyle/>
          <a:p>
            <a:r>
              <a:rPr lang="en-US" dirty="0" smtClean="0">
                <a:latin typeface="Agency FB" pitchFamily="34" charset="0"/>
              </a:rPr>
              <a:t>Note:  When You Issue a Command, Directive, Order, Instruction etc.</a:t>
            </a:r>
            <a:endParaRPr lang="en-US" dirty="0">
              <a:latin typeface="Agency FB" pitchFamily="34" charset="0"/>
            </a:endParaRPr>
          </a:p>
        </p:txBody>
      </p:sp>
      <p:sp>
        <p:nvSpPr>
          <p:cNvPr id="9" name="TextBox 8"/>
          <p:cNvSpPr txBox="1"/>
          <p:nvPr/>
        </p:nvSpPr>
        <p:spPr>
          <a:xfrm>
            <a:off x="838200" y="5181600"/>
            <a:ext cx="7467600" cy="381000"/>
          </a:xfrm>
          <a:prstGeom prst="rect">
            <a:avLst/>
          </a:prstGeom>
          <a:noFill/>
        </p:spPr>
        <p:txBody>
          <a:bodyPr wrap="square" rtlCol="0">
            <a:spAutoFit/>
          </a:bodyPr>
          <a:lstStyle/>
          <a:p>
            <a:pPr algn="ctr"/>
            <a:r>
              <a:rPr lang="en-US" b="1" dirty="0" smtClean="0">
                <a:solidFill>
                  <a:srgbClr val="FF0000"/>
                </a:solidFill>
                <a:latin typeface="Agency FB" pitchFamily="34" charset="0"/>
              </a:rPr>
              <a:t>Do Your Personnel Know the Correct Procedures?</a:t>
            </a:r>
            <a:endParaRPr lang="en-US" b="1" dirty="0">
              <a:solidFill>
                <a:srgbClr val="FF0000"/>
              </a:solidFill>
              <a:latin typeface="Agency FB"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812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20687" y="2133600"/>
            <a:ext cx="8382000" cy="762000"/>
          </a:xfrm>
        </p:spPr>
        <p:txBody>
          <a:bodyPr/>
          <a:lstStyle/>
          <a:p>
            <a:pPr algn="ctr" eaLnBrk="1" fontAlgn="auto" hangingPunct="1">
              <a:spcAft>
                <a:spcPts val="0"/>
              </a:spcAft>
              <a:defRPr/>
            </a:pPr>
            <a:r>
              <a:rPr lang="en-US" dirty="0" smtClean="0">
                <a:solidFill>
                  <a:schemeClr val="bg1"/>
                </a:solidFill>
              </a:rPr>
              <a:t>Pollution Prevention</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700252"/>
            <a:ext cx="8382000" cy="624348"/>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Pollution Prevention</a:t>
            </a:r>
          </a:p>
        </p:txBody>
      </p:sp>
      <p:sp>
        <p:nvSpPr>
          <p:cNvPr id="9" name="TextBox 14"/>
          <p:cNvSpPr txBox="1">
            <a:spLocks noChangeArrowheads="1"/>
          </p:cNvSpPr>
          <p:nvPr/>
        </p:nvSpPr>
        <p:spPr bwMode="auto">
          <a:xfrm>
            <a:off x="304800" y="304800"/>
            <a:ext cx="8305800" cy="461963"/>
          </a:xfrm>
          <a:prstGeom prst="rect">
            <a:avLst/>
          </a:prstGeom>
          <a:noFill/>
          <a:ln w="9525">
            <a:noFill/>
            <a:miter lim="800000"/>
            <a:headEnd/>
            <a:tailEnd/>
          </a:ln>
        </p:spPr>
        <p:txBody>
          <a:bodyPr>
            <a:spAutoFit/>
          </a:bodyPr>
          <a:lstStyle/>
          <a:p>
            <a:pPr indent="236538">
              <a:buFont typeface="Arial" charset="0"/>
              <a:buChar char="•"/>
              <a:defRPr/>
            </a:pPr>
            <a:r>
              <a:rPr lang="en-US" sz="2400" b="1" dirty="0">
                <a:solidFill>
                  <a:schemeClr val="tx2">
                    <a:shade val="75000"/>
                  </a:schemeClr>
                </a:solidFill>
                <a:latin typeface="+mn-lt"/>
              </a:rPr>
              <a:t>What is Pollution Prevention (P2) and What Can I Do?</a:t>
            </a:r>
          </a:p>
        </p:txBody>
      </p:sp>
      <p:grpSp>
        <p:nvGrpSpPr>
          <p:cNvPr id="2" name="Group 15"/>
          <p:cNvGrpSpPr>
            <a:grpSpLocks/>
          </p:cNvGrpSpPr>
          <p:nvPr/>
        </p:nvGrpSpPr>
        <p:grpSpPr bwMode="auto">
          <a:xfrm>
            <a:off x="304800" y="838200"/>
            <a:ext cx="8610600" cy="4708525"/>
            <a:chOff x="304800" y="838200"/>
            <a:chExt cx="8610600" cy="4708525"/>
          </a:xfrm>
        </p:grpSpPr>
        <p:sp>
          <p:nvSpPr>
            <p:cNvPr id="10" name="TextBox 14"/>
            <p:cNvSpPr txBox="1">
              <a:spLocks noChangeArrowheads="1"/>
            </p:cNvSpPr>
            <p:nvPr/>
          </p:nvSpPr>
          <p:spPr bwMode="auto">
            <a:xfrm>
              <a:off x="304800" y="838200"/>
              <a:ext cx="8610600" cy="4708525"/>
            </a:xfrm>
            <a:prstGeom prst="rect">
              <a:avLst/>
            </a:prstGeom>
            <a:noFill/>
            <a:ln w="9525">
              <a:noFill/>
              <a:miter lim="800000"/>
              <a:headEnd/>
              <a:tailEnd/>
            </a:ln>
          </p:spPr>
          <p:txBody>
            <a:bodyPr>
              <a:spAutoFit/>
            </a:bodyPr>
            <a:lstStyle/>
            <a:p>
              <a:pPr indent="236538">
                <a:buFont typeface="Arial" charset="0"/>
                <a:buChar char="•"/>
                <a:defRPr/>
              </a:pPr>
              <a:r>
                <a:rPr lang="en-US" sz="2000" dirty="0">
                  <a:solidFill>
                    <a:schemeClr val="tx2">
                      <a:shade val="75000"/>
                    </a:schemeClr>
                  </a:solidFill>
                  <a:latin typeface="+mn-lt"/>
                </a:rPr>
                <a:t>Pollution – the discharge of waste materials into the air, water, or land</a:t>
              </a:r>
            </a:p>
            <a:p>
              <a:pPr lvl="1" indent="236538">
                <a:buFont typeface="Arial" charset="0"/>
                <a:buChar char="•"/>
                <a:defRPr/>
              </a:pPr>
              <a:r>
                <a:rPr lang="en-US" sz="2000" dirty="0">
                  <a:solidFill>
                    <a:schemeClr val="tx2">
                      <a:shade val="75000"/>
                    </a:schemeClr>
                  </a:solidFill>
                  <a:latin typeface="+mn-lt"/>
                </a:rPr>
                <a:t>Examples: car exhaust, oily water from motor pools, household and </a:t>
              </a:r>
            </a:p>
            <a:p>
              <a:pPr lvl="1" indent="236538">
                <a:defRPr/>
              </a:pPr>
              <a:r>
                <a:rPr lang="en-US" sz="2000" dirty="0">
                  <a:solidFill>
                    <a:schemeClr val="tx2">
                      <a:shade val="75000"/>
                    </a:schemeClr>
                  </a:solidFill>
                  <a:latin typeface="+mn-lt"/>
                </a:rPr>
                <a:t>office garbage</a:t>
              </a:r>
            </a:p>
            <a:p>
              <a:pPr lvl="1" indent="236538">
                <a:defRPr/>
              </a:pPr>
              <a:endParaRPr lang="en-US" sz="2000" b="1" dirty="0">
                <a:solidFill>
                  <a:schemeClr val="tx2">
                    <a:shade val="75000"/>
                  </a:schemeClr>
                </a:solidFill>
                <a:latin typeface="+mn-lt"/>
              </a:endParaRPr>
            </a:p>
            <a:p>
              <a:pPr lvl="1" indent="236538">
                <a:defRPr/>
              </a:pPr>
              <a:endParaRPr lang="en-US" sz="2000" b="1" dirty="0">
                <a:solidFill>
                  <a:schemeClr val="tx2">
                    <a:shade val="75000"/>
                  </a:schemeClr>
                </a:solidFill>
                <a:latin typeface="+mn-lt"/>
              </a:endParaRPr>
            </a:p>
            <a:p>
              <a:pPr lvl="1" indent="236538">
                <a:defRPr/>
              </a:pPr>
              <a:endParaRPr lang="en-US" sz="2000" b="1" dirty="0">
                <a:solidFill>
                  <a:schemeClr val="tx2">
                    <a:shade val="75000"/>
                  </a:schemeClr>
                </a:solidFill>
                <a:latin typeface="+mn-lt"/>
              </a:endParaRPr>
            </a:p>
            <a:p>
              <a:pPr lvl="1" indent="236538">
                <a:defRPr/>
              </a:pPr>
              <a:endParaRPr lang="en-US" sz="2000" b="1" dirty="0">
                <a:solidFill>
                  <a:schemeClr val="tx2">
                    <a:shade val="75000"/>
                  </a:schemeClr>
                </a:solidFill>
                <a:latin typeface="+mn-lt"/>
              </a:endParaRPr>
            </a:p>
            <a:p>
              <a:pPr lvl="1" indent="236538">
                <a:defRPr/>
              </a:pPr>
              <a:endParaRPr lang="en-US" sz="2000" b="1" dirty="0">
                <a:solidFill>
                  <a:schemeClr val="tx2">
                    <a:shade val="75000"/>
                  </a:schemeClr>
                </a:solidFill>
                <a:latin typeface="+mn-lt"/>
              </a:endParaRPr>
            </a:p>
            <a:p>
              <a:pPr lvl="1" indent="236538">
                <a:defRPr/>
              </a:pPr>
              <a:endParaRPr lang="en-US" sz="2000" b="1" dirty="0">
                <a:solidFill>
                  <a:schemeClr val="tx2">
                    <a:shade val="75000"/>
                  </a:schemeClr>
                </a:solidFill>
                <a:latin typeface="+mn-lt"/>
              </a:endParaRPr>
            </a:p>
            <a:p>
              <a:pPr indent="236538">
                <a:buFont typeface="Arial" pitchFamily="34" charset="0"/>
                <a:buChar char="•"/>
                <a:defRPr/>
              </a:pPr>
              <a:r>
                <a:rPr lang="en-US" sz="2000" dirty="0">
                  <a:solidFill>
                    <a:schemeClr val="tx2">
                      <a:shade val="75000"/>
                    </a:schemeClr>
                  </a:solidFill>
                  <a:latin typeface="+mn-lt"/>
                </a:rPr>
                <a:t>Methods to reduce or prevent pollution</a:t>
              </a:r>
            </a:p>
            <a:p>
              <a:pPr lvl="1" indent="236538">
                <a:buFont typeface="Arial" pitchFamily="34" charset="0"/>
                <a:buChar char="•"/>
                <a:defRPr/>
              </a:pPr>
              <a:r>
                <a:rPr lang="en-US" sz="2000" dirty="0">
                  <a:solidFill>
                    <a:schemeClr val="tx2">
                      <a:shade val="75000"/>
                    </a:schemeClr>
                  </a:solidFill>
                  <a:latin typeface="+mn-lt"/>
                </a:rPr>
                <a:t>Reduce (best choice) – ex: carpool, use less plastics and paper that </a:t>
              </a:r>
            </a:p>
            <a:p>
              <a:pPr lvl="1" indent="236538">
                <a:defRPr/>
              </a:pPr>
              <a:r>
                <a:rPr lang="en-US" sz="2000" dirty="0">
                  <a:solidFill>
                    <a:schemeClr val="tx2">
                      <a:shade val="75000"/>
                    </a:schemeClr>
                  </a:solidFill>
                  <a:latin typeface="+mn-lt"/>
                </a:rPr>
                <a:t>require disposal</a:t>
              </a:r>
            </a:p>
            <a:p>
              <a:pPr lvl="1" indent="236538">
                <a:buFont typeface="Arial" pitchFamily="34" charset="0"/>
                <a:buChar char="•"/>
                <a:defRPr/>
              </a:pPr>
              <a:r>
                <a:rPr lang="en-US" sz="2000" dirty="0">
                  <a:solidFill>
                    <a:schemeClr val="tx2">
                      <a:shade val="75000"/>
                    </a:schemeClr>
                  </a:solidFill>
                  <a:latin typeface="+mn-lt"/>
                </a:rPr>
                <a:t>Reuse – ex: wash oily rags, clean and reuse antifreeze</a:t>
              </a:r>
            </a:p>
            <a:p>
              <a:pPr lvl="1" indent="236538">
                <a:buFont typeface="Arial" pitchFamily="34" charset="0"/>
                <a:buChar char="•"/>
                <a:defRPr/>
              </a:pPr>
              <a:r>
                <a:rPr lang="en-US" sz="2000" dirty="0">
                  <a:solidFill>
                    <a:schemeClr val="tx2">
                      <a:shade val="75000"/>
                    </a:schemeClr>
                  </a:solidFill>
                  <a:latin typeface="+mn-lt"/>
                </a:rPr>
                <a:t>Recycle – ex: cans, plastics bottles, metals, CD/DVDs, paper, cardboard</a:t>
              </a:r>
            </a:p>
            <a:p>
              <a:pPr lvl="1" indent="236538">
                <a:buFont typeface="Arial" pitchFamily="34" charset="0"/>
                <a:buChar char="•"/>
                <a:defRPr/>
              </a:pPr>
              <a:r>
                <a:rPr lang="en-US" sz="2000" dirty="0">
                  <a:solidFill>
                    <a:schemeClr val="tx2">
                      <a:shade val="75000"/>
                    </a:schemeClr>
                  </a:solidFill>
                  <a:latin typeface="+mn-lt"/>
                </a:rPr>
                <a:t>Recover/disposal – ex: waste-to-energy plant, composting</a:t>
              </a:r>
            </a:p>
          </p:txBody>
        </p:sp>
        <p:sp>
          <p:nvSpPr>
            <p:cNvPr id="18" name="Quad Arrow 17"/>
            <p:cNvSpPr/>
            <p:nvPr/>
          </p:nvSpPr>
          <p:spPr bwMode="auto">
            <a:xfrm>
              <a:off x="762000" y="3962400"/>
              <a:ext cx="304800" cy="304800"/>
            </a:xfrm>
            <a:prstGeom prst="quad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 name="Group 14"/>
          <p:cNvGrpSpPr>
            <a:grpSpLocks/>
          </p:cNvGrpSpPr>
          <p:nvPr/>
        </p:nvGrpSpPr>
        <p:grpSpPr bwMode="auto">
          <a:xfrm>
            <a:off x="1219200" y="2051050"/>
            <a:ext cx="6400800" cy="1377950"/>
            <a:chOff x="457200" y="2133600"/>
            <a:chExt cx="6400800" cy="1377696"/>
          </a:xfrm>
        </p:grpSpPr>
        <p:pic>
          <p:nvPicPr>
            <p:cNvPr id="44056" name="Picture 24" descr="C:\Documents and Settings\karen.harveyharris\Local Settings\Temporary Internet Files\Content.IE5\R6QI7G2C\MPj04373730000[1].jpg"/>
            <p:cNvPicPr>
              <a:picLocks noChangeAspect="1" noChangeArrowheads="1"/>
            </p:cNvPicPr>
            <p:nvPr/>
          </p:nvPicPr>
          <p:blipFill>
            <a:blip r:embed="rId3" cstate="screen"/>
            <a:stretch>
              <a:fillRect/>
            </a:stretch>
          </p:blipFill>
          <p:spPr bwMode="auto">
            <a:xfrm>
              <a:off x="457200" y="2133600"/>
              <a:ext cx="2054352" cy="1377696"/>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1998" name="Picture 14" descr="C:\Documents and Settings\karen.harveyharris\Local Settings\Temporary Internet Files\Content.IE5\U8E2QXRL\MPj04373170000[1].jpg"/>
            <p:cNvPicPr>
              <a:picLocks noChangeAspect="1" noChangeArrowheads="1"/>
            </p:cNvPicPr>
            <p:nvPr/>
          </p:nvPicPr>
          <p:blipFill>
            <a:blip r:embed="rId4" cstate="print"/>
            <a:srcRect/>
            <a:stretch>
              <a:fillRect/>
            </a:stretch>
          </p:blipFill>
          <p:spPr bwMode="auto">
            <a:xfrm>
              <a:off x="1676400" y="2133600"/>
              <a:ext cx="2057400" cy="13716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4058" name="Picture 26" descr="C:\Documents and Settings\karen.harveyharris\Local Settings\Temporary Internet Files\Content.IE5\KCTEZJGJ\MPj04371940000[1].jpg"/>
            <p:cNvPicPr>
              <a:picLocks noChangeAspect="1" noChangeArrowheads="1"/>
            </p:cNvPicPr>
            <p:nvPr/>
          </p:nvPicPr>
          <p:blipFill>
            <a:blip r:embed="rId5" cstate="screen"/>
            <a:stretch>
              <a:fillRect/>
            </a:stretch>
          </p:blipFill>
          <p:spPr bwMode="auto">
            <a:xfrm>
              <a:off x="3429000" y="2133600"/>
              <a:ext cx="2054352" cy="13716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4053" name="Picture 21" descr="C:\Documents and Settings\karen.harveyharris\Local Settings\Temporary Internet Files\Content.IE5\732M2EEJ\MPj04372920000[1].jpg"/>
            <p:cNvPicPr>
              <a:picLocks noChangeAspect="1" noChangeArrowheads="1"/>
            </p:cNvPicPr>
            <p:nvPr/>
          </p:nvPicPr>
          <p:blipFill>
            <a:blip r:embed="rId6" cstate="screen"/>
            <a:stretch>
              <a:fillRect/>
            </a:stretch>
          </p:blipFill>
          <p:spPr bwMode="auto">
            <a:xfrm>
              <a:off x="5486400" y="2133600"/>
              <a:ext cx="1371600" cy="13716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spTree>
  </p:cSld>
  <p:clrMapOvr>
    <a:masterClrMapping/>
  </p:clrMapOvr>
  <p:transition advClick="0">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653088"/>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638800"/>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Pollution Prevention</a:t>
            </a:r>
          </a:p>
        </p:txBody>
      </p:sp>
      <p:sp>
        <p:nvSpPr>
          <p:cNvPr id="11" name="TextBox 14"/>
          <p:cNvSpPr txBox="1">
            <a:spLocks noChangeArrowheads="1"/>
          </p:cNvSpPr>
          <p:nvPr/>
        </p:nvSpPr>
        <p:spPr bwMode="auto">
          <a:xfrm>
            <a:off x="533400" y="728663"/>
            <a:ext cx="8610600" cy="1938337"/>
          </a:xfrm>
          <a:prstGeom prst="rect">
            <a:avLst/>
          </a:prstGeom>
          <a:noFill/>
          <a:ln w="9525">
            <a:noFill/>
            <a:miter lim="800000"/>
            <a:headEnd/>
            <a:tailEnd/>
          </a:ln>
        </p:spPr>
        <p:txBody>
          <a:bodyPr>
            <a:spAutoFit/>
          </a:bodyPr>
          <a:lstStyle/>
          <a:p>
            <a:pPr indent="236538">
              <a:buFont typeface="Arial" charset="0"/>
              <a:buChar char="•"/>
              <a:defRPr/>
            </a:pPr>
            <a:r>
              <a:rPr lang="en-US" sz="2000" dirty="0">
                <a:solidFill>
                  <a:schemeClr val="tx2">
                    <a:shade val="75000"/>
                  </a:schemeClr>
                </a:solidFill>
                <a:latin typeface="+mn-lt"/>
              </a:rPr>
              <a:t>Be a champion for P2</a:t>
            </a:r>
          </a:p>
          <a:p>
            <a:pPr indent="236538">
              <a:buFont typeface="Arial" charset="0"/>
              <a:buChar char="•"/>
              <a:defRPr/>
            </a:pPr>
            <a:r>
              <a:rPr lang="en-US" sz="2000" dirty="0">
                <a:solidFill>
                  <a:schemeClr val="tx2">
                    <a:shade val="75000"/>
                  </a:schemeClr>
                </a:solidFill>
                <a:latin typeface="+mn-lt"/>
              </a:rPr>
              <a:t>Recycle, Recycle, Recycle – think before you toss </a:t>
            </a:r>
          </a:p>
          <a:p>
            <a:pPr indent="236538">
              <a:defRPr/>
            </a:pPr>
            <a:r>
              <a:rPr lang="en-US" sz="2000" dirty="0">
                <a:solidFill>
                  <a:schemeClr val="tx2">
                    <a:shade val="75000"/>
                  </a:schemeClr>
                </a:solidFill>
                <a:latin typeface="+mn-lt"/>
              </a:rPr>
              <a:t>anything into the trash bin</a:t>
            </a:r>
          </a:p>
          <a:p>
            <a:pPr indent="236538">
              <a:buFont typeface="Arial" charset="0"/>
              <a:buChar char="•"/>
              <a:defRPr/>
            </a:pPr>
            <a:r>
              <a:rPr lang="en-US" sz="2000" dirty="0">
                <a:solidFill>
                  <a:schemeClr val="tx2">
                    <a:shade val="75000"/>
                  </a:schemeClr>
                </a:solidFill>
                <a:latin typeface="+mn-lt"/>
              </a:rPr>
              <a:t>Buy “green” items made from recycled materials</a:t>
            </a:r>
          </a:p>
          <a:p>
            <a:pPr indent="236538">
              <a:buFont typeface="Arial" charset="0"/>
              <a:buChar char="•"/>
              <a:defRPr/>
            </a:pPr>
            <a:r>
              <a:rPr lang="en-US" sz="2000" dirty="0">
                <a:solidFill>
                  <a:schemeClr val="tx2">
                    <a:shade val="75000"/>
                  </a:schemeClr>
                </a:solidFill>
                <a:latin typeface="+mn-lt"/>
              </a:rPr>
              <a:t>Buy “green” items that can be recycled</a:t>
            </a:r>
          </a:p>
          <a:p>
            <a:pPr indent="236538">
              <a:buFont typeface="Arial" charset="0"/>
              <a:buChar char="•"/>
              <a:defRPr/>
            </a:pPr>
            <a:r>
              <a:rPr lang="en-US" sz="2000" dirty="0">
                <a:solidFill>
                  <a:schemeClr val="tx2">
                    <a:shade val="75000"/>
                  </a:schemeClr>
                </a:solidFill>
                <a:latin typeface="+mn-lt"/>
              </a:rPr>
              <a:t>Be careful with hazardous materials and wastes</a:t>
            </a:r>
          </a:p>
        </p:txBody>
      </p:sp>
      <p:pic>
        <p:nvPicPr>
          <p:cNvPr id="44039" name="Picture 8" descr="C:\Documents and Settings\karen.harveyharris\Local Settings\Temporary Internet Files\Content.IE5\U8E2QXRL\MPj04373290000[1].jpg"/>
          <p:cNvPicPr>
            <a:picLocks noChangeAspect="1" noChangeArrowheads="1"/>
          </p:cNvPicPr>
          <p:nvPr/>
        </p:nvPicPr>
        <p:blipFill>
          <a:blip r:embed="rId3" cstate="print"/>
          <a:srcRect l="26190" t="15475" r="23810" b="37164"/>
          <a:stretch>
            <a:fillRect/>
          </a:stretch>
        </p:blipFill>
        <p:spPr bwMode="auto">
          <a:xfrm>
            <a:off x="5562600" y="3276600"/>
            <a:ext cx="2044700" cy="193675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47111" name="Picture 10" descr="C:\Documents and Settings\karen.harveyharris\Local Settings\Temporary Internet Files\Content.IE5\13GH25J4\MCj04380700000[1].png"/>
          <p:cNvPicPr>
            <a:picLocks noChangeAspect="1" noChangeArrowheads="1"/>
          </p:cNvPicPr>
          <p:nvPr/>
        </p:nvPicPr>
        <p:blipFill>
          <a:blip r:embed="rId4" cstate="print"/>
          <a:srcRect/>
          <a:stretch>
            <a:fillRect/>
          </a:stretch>
        </p:blipFill>
        <p:spPr bwMode="auto">
          <a:xfrm>
            <a:off x="6400800" y="609600"/>
            <a:ext cx="2133600" cy="2133600"/>
          </a:xfrm>
          <a:prstGeom prst="rect">
            <a:avLst/>
          </a:prstGeom>
          <a:noFill/>
          <a:ln w="9525">
            <a:noFill/>
            <a:miter lim="800000"/>
            <a:headEnd/>
            <a:tailEnd/>
          </a:ln>
        </p:spPr>
      </p:pic>
      <p:pic>
        <p:nvPicPr>
          <p:cNvPr id="9" name="Picture 8" descr="Recyclers.jpg"/>
          <p:cNvPicPr>
            <a:picLocks noChangeAspect="1"/>
          </p:cNvPicPr>
          <p:nvPr/>
        </p:nvPicPr>
        <p:blipFill>
          <a:blip r:embed="rId5" cstate="print"/>
          <a:stretch>
            <a:fillRect/>
          </a:stretch>
        </p:blipFill>
        <p:spPr>
          <a:xfrm>
            <a:off x="1524000" y="3352800"/>
            <a:ext cx="2623967" cy="19050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8" name="TextBox 7"/>
          <p:cNvSpPr txBox="1"/>
          <p:nvPr/>
        </p:nvSpPr>
        <p:spPr>
          <a:xfrm>
            <a:off x="685800" y="228600"/>
            <a:ext cx="3048000" cy="400110"/>
          </a:xfrm>
          <a:prstGeom prst="rect">
            <a:avLst/>
          </a:prstGeom>
          <a:noFill/>
        </p:spPr>
        <p:txBody>
          <a:bodyPr wrap="square" rtlCol="0">
            <a:spAutoFit/>
          </a:bodyPr>
          <a:lstStyle/>
          <a:p>
            <a:r>
              <a:rPr lang="en-US" sz="2000" b="1" dirty="0" smtClean="0">
                <a:solidFill>
                  <a:srgbClr val="C00000"/>
                </a:solidFill>
                <a:latin typeface="Agency FB" pitchFamily="34" charset="0"/>
              </a:rPr>
              <a:t>Implementation</a:t>
            </a:r>
            <a:endParaRPr lang="en-US" sz="2000" b="1" dirty="0">
              <a:solidFill>
                <a:srgbClr val="C00000"/>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653088"/>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638800"/>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Pollution Prevention</a:t>
            </a:r>
          </a:p>
        </p:txBody>
      </p:sp>
      <p:graphicFrame>
        <p:nvGraphicFramePr>
          <p:cNvPr id="10" name="Diagram 9"/>
          <p:cNvGraphicFramePr/>
          <p:nvPr/>
        </p:nvGraphicFramePr>
        <p:xfrm>
          <a:off x="152400" y="381000"/>
          <a:ext cx="8839200" cy="5164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8135" name="TextBox 12"/>
          <p:cNvSpPr txBox="1">
            <a:spLocks noChangeArrowheads="1"/>
          </p:cNvSpPr>
          <p:nvPr/>
        </p:nvSpPr>
        <p:spPr bwMode="auto">
          <a:xfrm>
            <a:off x="1828800" y="3000375"/>
            <a:ext cx="5638800" cy="276225"/>
          </a:xfrm>
          <a:prstGeom prst="rect">
            <a:avLst/>
          </a:prstGeom>
          <a:noFill/>
          <a:ln w="9525">
            <a:noFill/>
            <a:miter lim="800000"/>
            <a:headEnd/>
            <a:tailEnd/>
          </a:ln>
        </p:spPr>
        <p:txBody>
          <a:bodyPr>
            <a:spAutoFit/>
          </a:bodyPr>
          <a:lstStyle/>
          <a:p>
            <a:r>
              <a:rPr lang="en-US" sz="1200" dirty="0"/>
              <a:t>EPA Environmentally Preferable Purchasing Database:  </a:t>
            </a:r>
            <a:r>
              <a:rPr lang="en-US" sz="1200" dirty="0">
                <a:hlinkClick r:id="rId8"/>
              </a:rPr>
              <a:t>www.epa.gov/oppt/epp</a:t>
            </a:r>
            <a:r>
              <a:rPr lang="en-US" sz="1200" dirty="0"/>
              <a:t> </a:t>
            </a:r>
          </a:p>
        </p:txBody>
      </p:sp>
    </p:spTree>
  </p:cSld>
  <p:clrMapOvr>
    <a:masterClrMapping/>
  </p:clrMapOvr>
  <p:transition advClick="0">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866775"/>
            <a:ext cx="5867400" cy="400050"/>
          </a:xfrm>
          <a:prstGeom prst="rect">
            <a:avLst/>
          </a:prstGeom>
          <a:noFill/>
        </p:spPr>
        <p:txBody>
          <a:bodyPr>
            <a:spAutoFit/>
          </a:bodyPr>
          <a:lstStyle/>
          <a:p>
            <a:pPr>
              <a:defRPr/>
            </a:pPr>
            <a:r>
              <a:rPr lang="en-US" b="1" dirty="0">
                <a:solidFill>
                  <a:schemeClr val="tx2">
                    <a:shade val="75000"/>
                  </a:schemeClr>
                </a:solidFill>
                <a:latin typeface="Agency FB" pitchFamily="34" charset="0"/>
              </a:rPr>
              <a:t>Conservation</a:t>
            </a:r>
            <a:r>
              <a:rPr lang="en-US" sz="2000" b="1" dirty="0">
                <a:solidFill>
                  <a:schemeClr val="tx2">
                    <a:shade val="75000"/>
                  </a:schemeClr>
                </a:solidFill>
                <a:latin typeface="+mn-lt"/>
              </a:rPr>
              <a:t> of Water and Energy</a:t>
            </a:r>
          </a:p>
        </p:txBody>
      </p:sp>
      <p:sp>
        <p:nvSpPr>
          <p:cNvPr id="10" name="TextBox 9"/>
          <p:cNvSpPr txBox="1"/>
          <p:nvPr/>
        </p:nvSpPr>
        <p:spPr>
          <a:xfrm>
            <a:off x="304800" y="1144587"/>
            <a:ext cx="8610600" cy="1200150"/>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Water and energy are limited resources</a:t>
            </a:r>
          </a:p>
          <a:p>
            <a:pPr indent="236538">
              <a:buFont typeface="Arial" pitchFamily="34" charset="0"/>
              <a:buChar char="•"/>
              <a:defRPr/>
            </a:pPr>
            <a:r>
              <a:rPr lang="en-US" dirty="0">
                <a:solidFill>
                  <a:schemeClr val="tx2">
                    <a:shade val="75000"/>
                  </a:schemeClr>
                </a:solidFill>
                <a:latin typeface="Agency FB" pitchFamily="34" charset="0"/>
              </a:rPr>
              <a:t>Expensive</a:t>
            </a:r>
          </a:p>
          <a:p>
            <a:pPr indent="236538">
              <a:buFont typeface="Arial" pitchFamily="34" charset="0"/>
              <a:buChar char="•"/>
              <a:defRPr/>
            </a:pPr>
            <a:r>
              <a:rPr lang="en-US" dirty="0">
                <a:solidFill>
                  <a:schemeClr val="tx2">
                    <a:shade val="75000"/>
                  </a:schemeClr>
                </a:solidFill>
                <a:latin typeface="Agency FB" pitchFamily="34" charset="0"/>
              </a:rPr>
              <a:t>Producing water and energy is hard on the environment</a:t>
            </a:r>
          </a:p>
          <a:p>
            <a:pPr indent="236538">
              <a:buFont typeface="Arial" pitchFamily="34" charset="0"/>
              <a:buChar char="•"/>
              <a:defRPr/>
            </a:pPr>
            <a:r>
              <a:rPr lang="en-US" dirty="0" smtClean="0">
                <a:solidFill>
                  <a:schemeClr val="tx2">
                    <a:shade val="75000"/>
                  </a:schemeClr>
                </a:solidFill>
                <a:latin typeface="Agency FB" pitchFamily="34" charset="0"/>
              </a:rPr>
              <a:t>JBLE-Eustis </a:t>
            </a:r>
            <a:r>
              <a:rPr lang="en-US" dirty="0">
                <a:solidFill>
                  <a:schemeClr val="tx2">
                    <a:shade val="75000"/>
                  </a:schemeClr>
                </a:solidFill>
                <a:latin typeface="Agency FB" pitchFamily="34" charset="0"/>
              </a:rPr>
              <a:t>has an active conservation program</a:t>
            </a:r>
          </a:p>
        </p:txBody>
      </p:sp>
      <p:sp>
        <p:nvSpPr>
          <p:cNvPr id="11" name="Rounded Rectangle 10"/>
          <p:cNvSpPr/>
          <p:nvPr/>
        </p:nvSpPr>
        <p:spPr>
          <a:xfrm>
            <a:off x="188913" y="573405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txBox="1">
            <a:spLocks/>
          </p:cNvSpPr>
          <p:nvPr/>
        </p:nvSpPr>
        <p:spPr>
          <a:xfrm>
            <a:off x="347134" y="5774267"/>
            <a:ext cx="8382000" cy="474133"/>
          </a:xfrm>
          <a:prstGeom prst="rect">
            <a:avLst/>
          </a:prstGeom>
        </p:spPr>
        <p:txBody>
          <a:bodyPr/>
          <a:lstStyle/>
          <a:p>
            <a:pPr algn="ctr" fontAlgn="auto">
              <a:spcAft>
                <a:spcPts val="0"/>
              </a:spcAft>
              <a:defRPr/>
            </a:pPr>
            <a:r>
              <a:rPr lang="en-US" sz="2000" cap="all" dirty="0" smtClean="0">
                <a:solidFill>
                  <a:schemeClr val="bg1"/>
                </a:solidFill>
                <a:effectLst>
                  <a:reflection blurRad="12700" stA="48000" endA="300" endPos="55000" dir="5400000" sy="-90000" algn="bl" rotWithShape="0"/>
                </a:effectLst>
                <a:latin typeface="+mj-lt"/>
                <a:ea typeface="+mj-ea"/>
                <a:cs typeface="+mj-cs"/>
              </a:rPr>
              <a:t>Pollution Prevention</a:t>
            </a:r>
            <a:endParaRPr lang="en-US" sz="2000" cap="all" dirty="0">
              <a:solidFill>
                <a:schemeClr val="bg1"/>
              </a:solidFill>
              <a:effectLst>
                <a:reflection blurRad="12700" stA="48000" endA="300" endPos="55000" dir="5400000" sy="-90000" algn="bl" rotWithShape="0"/>
              </a:effectLst>
              <a:latin typeface="+mj-lt"/>
              <a:ea typeface="+mj-ea"/>
              <a:cs typeface="+mj-cs"/>
            </a:endParaRPr>
          </a:p>
        </p:txBody>
      </p:sp>
      <p:sp>
        <p:nvSpPr>
          <p:cNvPr id="15" name="TextBox 14"/>
          <p:cNvSpPr txBox="1"/>
          <p:nvPr/>
        </p:nvSpPr>
        <p:spPr>
          <a:xfrm>
            <a:off x="304800" y="2763619"/>
            <a:ext cx="5867400" cy="369888"/>
          </a:xfrm>
          <a:prstGeom prst="rect">
            <a:avLst/>
          </a:prstGeom>
          <a:noFill/>
        </p:spPr>
        <p:txBody>
          <a:bodyPr>
            <a:spAutoFit/>
          </a:bodyPr>
          <a:lstStyle/>
          <a:p>
            <a:pPr>
              <a:defRPr/>
            </a:pPr>
            <a:r>
              <a:rPr lang="en-US" b="1" dirty="0">
                <a:solidFill>
                  <a:schemeClr val="tx2">
                    <a:shade val="75000"/>
                  </a:schemeClr>
                </a:solidFill>
                <a:latin typeface="Agency FB" pitchFamily="34" charset="0"/>
              </a:rPr>
              <a:t>Water Tips</a:t>
            </a:r>
          </a:p>
        </p:txBody>
      </p:sp>
      <p:sp>
        <p:nvSpPr>
          <p:cNvPr id="16" name="TextBox 15"/>
          <p:cNvSpPr txBox="1"/>
          <p:nvPr/>
        </p:nvSpPr>
        <p:spPr>
          <a:xfrm>
            <a:off x="304800" y="3011269"/>
            <a:ext cx="8610600" cy="646331"/>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Short showers</a:t>
            </a:r>
          </a:p>
          <a:p>
            <a:pPr indent="236538">
              <a:buFont typeface="Arial" pitchFamily="34" charset="0"/>
              <a:buChar char="•"/>
              <a:defRPr/>
            </a:pPr>
            <a:r>
              <a:rPr lang="en-US" dirty="0">
                <a:solidFill>
                  <a:schemeClr val="tx2">
                    <a:shade val="75000"/>
                  </a:schemeClr>
                </a:solidFill>
                <a:latin typeface="Agency FB" pitchFamily="34" charset="0"/>
              </a:rPr>
              <a:t>Turnoff while brushing teeth, </a:t>
            </a:r>
            <a:r>
              <a:rPr lang="en-US" dirty="0" smtClean="0">
                <a:solidFill>
                  <a:schemeClr val="tx2">
                    <a:shade val="75000"/>
                  </a:schemeClr>
                </a:solidFill>
                <a:latin typeface="Agency FB" pitchFamily="34" charset="0"/>
              </a:rPr>
              <a:t>shaving</a:t>
            </a:r>
            <a:endParaRPr lang="en-US" dirty="0">
              <a:solidFill>
                <a:schemeClr val="tx2">
                  <a:shade val="75000"/>
                </a:schemeClr>
              </a:solidFill>
              <a:latin typeface="Agency FB" pitchFamily="34" charset="0"/>
            </a:endParaRPr>
          </a:p>
        </p:txBody>
      </p:sp>
      <p:sp>
        <p:nvSpPr>
          <p:cNvPr id="17" name="TextBox 16"/>
          <p:cNvSpPr txBox="1"/>
          <p:nvPr/>
        </p:nvSpPr>
        <p:spPr>
          <a:xfrm>
            <a:off x="304800" y="3841750"/>
            <a:ext cx="5867400" cy="369887"/>
          </a:xfrm>
          <a:prstGeom prst="rect">
            <a:avLst/>
          </a:prstGeom>
          <a:noFill/>
        </p:spPr>
        <p:txBody>
          <a:bodyPr>
            <a:spAutoFit/>
          </a:bodyPr>
          <a:lstStyle/>
          <a:p>
            <a:pPr>
              <a:defRPr/>
            </a:pPr>
            <a:r>
              <a:rPr lang="en-US" b="1" dirty="0">
                <a:solidFill>
                  <a:schemeClr val="tx2">
                    <a:shade val="75000"/>
                  </a:schemeClr>
                </a:solidFill>
                <a:latin typeface="Agency FB" pitchFamily="34" charset="0"/>
              </a:rPr>
              <a:t>Energy Use</a:t>
            </a:r>
          </a:p>
        </p:txBody>
      </p:sp>
      <p:sp>
        <p:nvSpPr>
          <p:cNvPr id="18" name="TextBox 17"/>
          <p:cNvSpPr txBox="1"/>
          <p:nvPr/>
        </p:nvSpPr>
        <p:spPr>
          <a:xfrm>
            <a:off x="304800" y="4105275"/>
            <a:ext cx="8610600" cy="923925"/>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Turnoff lights/monitor</a:t>
            </a:r>
          </a:p>
          <a:p>
            <a:pPr indent="236538">
              <a:buFont typeface="Arial" pitchFamily="34" charset="0"/>
              <a:buChar char="•"/>
              <a:defRPr/>
            </a:pPr>
            <a:r>
              <a:rPr lang="en-US" dirty="0">
                <a:solidFill>
                  <a:schemeClr val="tx2">
                    <a:shade val="75000"/>
                  </a:schemeClr>
                </a:solidFill>
                <a:latin typeface="Agency FB" pitchFamily="34" charset="0"/>
              </a:rPr>
              <a:t>Close windows</a:t>
            </a:r>
          </a:p>
          <a:p>
            <a:pPr indent="236538">
              <a:buFont typeface="Arial" pitchFamily="34" charset="0"/>
              <a:buChar char="•"/>
              <a:defRPr/>
            </a:pPr>
            <a:r>
              <a:rPr lang="en-US" dirty="0">
                <a:solidFill>
                  <a:schemeClr val="tx2">
                    <a:shade val="75000"/>
                  </a:schemeClr>
                </a:solidFill>
                <a:latin typeface="Agency FB" pitchFamily="34" charset="0"/>
              </a:rPr>
              <a:t>Adjust thermostat</a:t>
            </a:r>
          </a:p>
        </p:txBody>
      </p:sp>
      <p:sp>
        <p:nvSpPr>
          <p:cNvPr id="65547" name="TextBox 18"/>
          <p:cNvSpPr txBox="1">
            <a:spLocks noChangeArrowheads="1"/>
          </p:cNvSpPr>
          <p:nvPr/>
        </p:nvSpPr>
        <p:spPr bwMode="auto">
          <a:xfrm>
            <a:off x="228600" y="5257800"/>
            <a:ext cx="8686800" cy="307975"/>
          </a:xfrm>
          <a:prstGeom prst="rect">
            <a:avLst/>
          </a:prstGeom>
          <a:noFill/>
          <a:ln w="9525">
            <a:noFill/>
            <a:miter lim="800000"/>
            <a:headEnd/>
            <a:tailEnd/>
          </a:ln>
        </p:spPr>
        <p:txBody>
          <a:bodyPr>
            <a:spAutoFit/>
          </a:bodyPr>
          <a:lstStyle/>
          <a:p>
            <a:r>
              <a:rPr lang="en-US" sz="1400" b="1" dirty="0">
                <a:latin typeface="Agency FB" pitchFamily="34" charset="0"/>
              </a:rPr>
              <a:t>For more tips go to Conservation Tips: http://www.eustis.army.mil/enrd/Green%20Perspectives.htm</a:t>
            </a:r>
          </a:p>
        </p:txBody>
      </p:sp>
      <p:pic>
        <p:nvPicPr>
          <p:cNvPr id="77827" name="Picture 3" descr="C:\Documents and Settings\karen.harveyharris\Local Settings\Temporary Internet Files\Content.IE5\U8E2QXRL\MPj04372700000[1].jpg"/>
          <p:cNvPicPr>
            <a:picLocks noChangeAspect="1" noChangeArrowheads="1"/>
          </p:cNvPicPr>
          <p:nvPr/>
        </p:nvPicPr>
        <p:blipFill>
          <a:blip r:embed="rId3" cstate="print"/>
          <a:srcRect/>
          <a:stretch>
            <a:fillRect/>
          </a:stretch>
        </p:blipFill>
        <p:spPr bwMode="auto">
          <a:xfrm>
            <a:off x="6248400" y="3124200"/>
            <a:ext cx="1830542" cy="18288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7828" name="Picture 4" descr="C:\Documents and Settings\karen.harveyharris\Local Settings\Temporary Internet Files\Content.IE5\D2MK51I8\MPj04372760000[1].jpg"/>
          <p:cNvPicPr>
            <a:picLocks noChangeAspect="1" noChangeArrowheads="1"/>
          </p:cNvPicPr>
          <p:nvPr/>
        </p:nvPicPr>
        <p:blipFill>
          <a:blip r:embed="rId4" cstate="print"/>
          <a:srcRect/>
          <a:stretch>
            <a:fillRect/>
          </a:stretch>
        </p:blipFill>
        <p:spPr bwMode="auto">
          <a:xfrm>
            <a:off x="7239000" y="609600"/>
            <a:ext cx="1493883" cy="207758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685800" y="228600"/>
            <a:ext cx="3048000" cy="400110"/>
          </a:xfrm>
          <a:prstGeom prst="rect">
            <a:avLst/>
          </a:prstGeom>
          <a:noFill/>
        </p:spPr>
        <p:txBody>
          <a:bodyPr wrap="square" rtlCol="0">
            <a:spAutoFit/>
          </a:bodyPr>
          <a:lstStyle/>
          <a:p>
            <a:r>
              <a:rPr lang="en-US" sz="2000" b="1" dirty="0" smtClean="0">
                <a:solidFill>
                  <a:srgbClr val="C00000"/>
                </a:solidFill>
                <a:latin typeface="Agency FB" pitchFamily="34" charset="0"/>
              </a:rPr>
              <a:t>Implementation</a:t>
            </a:r>
            <a:endParaRPr lang="en-US" sz="2000" b="1" dirty="0">
              <a:solidFill>
                <a:srgbClr val="C00000"/>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6484938"/>
            <a:ext cx="4724400" cy="254000"/>
          </a:xfrm>
          <a:prstGeom prst="rect">
            <a:avLst/>
          </a:prstGeom>
          <a:noFill/>
        </p:spPr>
        <p:txBody>
          <a:bodyPr>
            <a:spAutoFit/>
          </a:bodyPr>
          <a:lstStyle/>
          <a:p>
            <a:pPr algn="r" fontAlgn="auto">
              <a:spcBef>
                <a:spcPts val="0"/>
              </a:spcBef>
              <a:spcAft>
                <a:spcPts val="0"/>
              </a:spcAft>
              <a:defRPr/>
            </a:pPr>
            <a:r>
              <a:rPr lang="en-US" sz="1050" dirty="0">
                <a:solidFill>
                  <a:schemeClr val="accent6">
                    <a:lumMod val="75000"/>
                  </a:schemeClr>
                </a:solidFill>
                <a:latin typeface="+mn-lt"/>
              </a:rPr>
              <a:t>Leadership</a:t>
            </a:r>
            <a:r>
              <a:rPr lang="en-US" sz="1050" dirty="0">
                <a:latin typeface="+mn-lt"/>
              </a:rPr>
              <a:t> </a:t>
            </a:r>
            <a:r>
              <a:rPr lang="en-US" sz="1050" dirty="0">
                <a:solidFill>
                  <a:schemeClr val="accent6">
                    <a:lumMod val="75000"/>
                  </a:schemeClr>
                </a:solidFill>
                <a:latin typeface="+mn-lt"/>
              </a:rPr>
              <a:t>Environmental</a:t>
            </a:r>
            <a:r>
              <a:rPr lang="en-US" sz="1050" dirty="0">
                <a:latin typeface="+mn-lt"/>
              </a:rPr>
              <a:t> </a:t>
            </a:r>
            <a:r>
              <a:rPr lang="en-US" sz="1050" dirty="0">
                <a:solidFill>
                  <a:schemeClr val="accent6">
                    <a:lumMod val="75000"/>
                  </a:schemeClr>
                </a:solidFill>
                <a:latin typeface="+mn-lt"/>
              </a:rPr>
              <a:t>Management</a:t>
            </a:r>
            <a:r>
              <a:rPr lang="en-US" sz="1050" dirty="0">
                <a:latin typeface="+mn-lt"/>
              </a:rPr>
              <a:t> </a:t>
            </a:r>
            <a:r>
              <a:rPr lang="en-US" sz="1050" dirty="0">
                <a:solidFill>
                  <a:schemeClr val="accent6">
                    <a:lumMod val="75000"/>
                  </a:schemeClr>
                </a:solidFill>
                <a:latin typeface="+mn-lt"/>
              </a:rPr>
              <a:t>Awareness – Slide 4</a:t>
            </a:r>
          </a:p>
        </p:txBody>
      </p:sp>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343"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
        <p:nvSpPr>
          <p:cNvPr id="10" name="Rectangle 3"/>
          <p:cNvSpPr txBox="1">
            <a:spLocks/>
          </p:cNvSpPr>
          <p:nvPr/>
        </p:nvSpPr>
        <p:spPr bwMode="auto">
          <a:xfrm>
            <a:off x="838200" y="1600200"/>
            <a:ext cx="73152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Solid Waste and Recycling;</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Hazardous Waste Management (HWM);</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Universal Waste Management (UWM);</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Electronic Waste;</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Natural Resources, cultural Resources and Pesticides;</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Environmental Restoration; &amp;</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buFont typeface="Wingdings" pitchFamily="2" charset="2"/>
              <a:buChar char="§"/>
              <a:tabLst/>
              <a:defRPr/>
            </a:pPr>
            <a:r>
              <a:rPr lang="en-US" sz="2800" b="1" dirty="0" smtClean="0">
                <a:solidFill>
                  <a:schemeClr val="hlink"/>
                </a:solidFill>
                <a:effectLst>
                  <a:outerShdw blurRad="38100" dist="38100" dir="2700000" algn="tl">
                    <a:srgbClr val="C0C0C0"/>
                  </a:outerShdw>
                </a:effectLst>
                <a:latin typeface="Agency FB" pitchFamily="34" charset="0"/>
                <a:ea typeface="+mj-ea"/>
                <a:cs typeface="+mj-cs"/>
              </a:rPr>
              <a:t>Summary of Responsibilities</a:t>
            </a:r>
          </a:p>
          <a:p>
            <a:pPr marL="342900" marR="0" lvl="0" indent="-342900" algn="l" defTabSz="914400" rtl="0" eaLnBrk="0" fontAlgn="base" latinLnBrk="0" hangingPunct="0">
              <a:lnSpc>
                <a:spcPct val="90000"/>
              </a:lnSpc>
              <a:spcBef>
                <a:spcPct val="20000"/>
              </a:spcBef>
              <a:spcAft>
                <a:spcPct val="0"/>
              </a:spcAft>
              <a:buClr>
                <a:schemeClr val="accent2">
                  <a:lumMod val="50000"/>
                </a:schemeClr>
              </a:buClr>
              <a:buSzPct val="70000"/>
              <a:tabLst/>
              <a:defRPr/>
            </a:pPr>
            <a:endParaRPr kumimoji="0" lang="en-US" sz="2000" b="0" i="0" u="none" strike="noStrike" kern="1200" cap="none" spc="0" normalizeH="0" baseline="0" noProof="0" dirty="0" smtClean="0">
              <a:ln>
                <a:noFill/>
              </a:ln>
              <a:solidFill>
                <a:srgbClr val="007033"/>
              </a:solidFill>
              <a:effectLst/>
              <a:uLnTx/>
              <a:uFillTx/>
              <a:latin typeface="Agency FB" pitchFamily="34" charset="0"/>
              <a:ea typeface="+mn-ea"/>
              <a:cs typeface="+mn-cs"/>
            </a:endParaRPr>
          </a:p>
        </p:txBody>
      </p:sp>
      <p:sp>
        <p:nvSpPr>
          <p:cNvPr id="8" name="Rectangle 2"/>
          <p:cNvSpPr txBox="1">
            <a:spLocks/>
          </p:cNvSpPr>
          <p:nvPr/>
        </p:nvSpPr>
        <p:spPr bwMode="auto">
          <a:xfrm>
            <a:off x="230369" y="457200"/>
            <a:ext cx="8686800" cy="838200"/>
          </a:xfrm>
          <a:prstGeom prst="rect">
            <a:avLst/>
          </a:prstGeom>
        </p:spPr>
        <p:txBody>
          <a:bodyPr vert="horz" wrap="square" lIns="91440" tIns="45720" rIns="91440" bIns="45720" numCol="1" anchor="ctr" anchorCtr="0" compatLnSpc="1">
            <a:prstTxWarp prst="textNoShape">
              <a:avLst/>
            </a:prstTxWarp>
            <a:normAutofit fontScale="900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Part III</a:t>
            </a:r>
            <a:br>
              <a:rPr kumimoji="0" lang="en-US" sz="3600" b="1" i="0" u="none" strike="noStrike" kern="120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br>
            <a:r>
              <a:rPr kumimoji="0" lang="en-US" sz="2700" b="1" i="0" u="none" strike="noStrike" kern="1200" cap="none" spc="0" normalizeH="0" baseline="0" noProof="0" dirty="0" smtClean="0">
                <a:ln>
                  <a:noFill/>
                </a:ln>
                <a:solidFill>
                  <a:schemeClr val="hlink"/>
                </a:solidFill>
                <a:effectLst>
                  <a:outerShdw blurRad="38100" dist="38100" dir="2700000" algn="tl">
                    <a:srgbClr val="C0C0C0"/>
                  </a:outerShdw>
                </a:effectLst>
                <a:uLnTx/>
                <a:uFillTx/>
                <a:latin typeface="+mj-lt"/>
                <a:ea typeface="+mj-ea"/>
                <a:cs typeface="+mj-cs"/>
              </a:rPr>
              <a:t>This Part Covers: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812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20687" y="2209800"/>
            <a:ext cx="8382000" cy="762000"/>
          </a:xfrm>
        </p:spPr>
        <p:txBody>
          <a:bodyPr>
            <a:normAutofit/>
          </a:bodyPr>
          <a:lstStyle/>
          <a:p>
            <a:pPr algn="ctr" eaLnBrk="1" fontAlgn="auto" hangingPunct="1">
              <a:spcAft>
                <a:spcPts val="0"/>
              </a:spcAft>
              <a:defRPr/>
            </a:pPr>
            <a:r>
              <a:rPr lang="en-US" dirty="0" smtClean="0">
                <a:solidFill>
                  <a:schemeClr val="bg1"/>
                </a:solidFill>
              </a:rPr>
              <a:t>Solid Waste  &amp; Recycling </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Solid Waste &amp; recycling Management</a:t>
            </a:r>
          </a:p>
        </p:txBody>
      </p:sp>
      <p:sp>
        <p:nvSpPr>
          <p:cNvPr id="10" name="TextBox 14"/>
          <p:cNvSpPr txBox="1">
            <a:spLocks noChangeArrowheads="1"/>
          </p:cNvSpPr>
          <p:nvPr/>
        </p:nvSpPr>
        <p:spPr bwMode="auto">
          <a:xfrm>
            <a:off x="304800" y="914400"/>
            <a:ext cx="8610600" cy="707886"/>
          </a:xfrm>
          <a:prstGeom prst="rect">
            <a:avLst/>
          </a:prstGeom>
          <a:noFill/>
          <a:ln w="9525">
            <a:noFill/>
            <a:miter lim="800000"/>
            <a:headEnd/>
            <a:tailEnd/>
          </a:ln>
        </p:spPr>
        <p:txBody>
          <a:bodyPr>
            <a:spAutoFit/>
          </a:bodyPr>
          <a:lstStyle/>
          <a:p>
            <a:pPr indent="236538">
              <a:buFont typeface="Arial" charset="0"/>
              <a:buChar char="•"/>
              <a:defRPr/>
            </a:pPr>
            <a:r>
              <a:rPr lang="en-US" sz="2000" dirty="0">
                <a:solidFill>
                  <a:schemeClr val="tx2">
                    <a:shade val="75000"/>
                  </a:schemeClr>
                </a:solidFill>
                <a:latin typeface="+mn-lt"/>
              </a:rPr>
              <a:t>SW is anything that we </a:t>
            </a:r>
            <a:r>
              <a:rPr lang="en-US" sz="2000" dirty="0" smtClean="0">
                <a:solidFill>
                  <a:schemeClr val="tx2">
                    <a:shade val="75000"/>
                  </a:schemeClr>
                </a:solidFill>
                <a:latin typeface="+mn-lt"/>
              </a:rPr>
              <a:t>discard (throwaway) or abandoned, </a:t>
            </a:r>
            <a:r>
              <a:rPr lang="en-US" sz="2000" dirty="0">
                <a:solidFill>
                  <a:schemeClr val="tx2">
                    <a:shade val="75000"/>
                  </a:schemeClr>
                </a:solidFill>
                <a:latin typeface="+mn-lt"/>
              </a:rPr>
              <a:t>however, </a:t>
            </a:r>
            <a:r>
              <a:rPr lang="en-US" sz="2000" dirty="0" smtClean="0">
                <a:solidFill>
                  <a:schemeClr val="tx2">
                    <a:shade val="75000"/>
                  </a:schemeClr>
                </a:solidFill>
                <a:latin typeface="+mn-lt"/>
              </a:rPr>
              <a:t>not all </a:t>
            </a:r>
          </a:p>
          <a:p>
            <a:pPr indent="236538">
              <a:defRPr/>
            </a:pPr>
            <a:r>
              <a:rPr lang="en-US" sz="2000" dirty="0" smtClean="0">
                <a:solidFill>
                  <a:schemeClr val="tx2">
                    <a:shade val="75000"/>
                  </a:schemeClr>
                </a:solidFill>
                <a:latin typeface="+mn-lt"/>
              </a:rPr>
              <a:t>SW can go into the dumpsters.</a:t>
            </a:r>
            <a:endParaRPr lang="en-US" sz="2000" dirty="0">
              <a:solidFill>
                <a:schemeClr val="tx2">
                  <a:shade val="75000"/>
                </a:schemeClr>
              </a:solidFill>
              <a:latin typeface="+mn-lt"/>
            </a:endParaRPr>
          </a:p>
        </p:txBody>
      </p:sp>
      <p:sp>
        <p:nvSpPr>
          <p:cNvPr id="11" name="TextBox 14"/>
          <p:cNvSpPr txBox="1">
            <a:spLocks noChangeArrowheads="1"/>
          </p:cNvSpPr>
          <p:nvPr/>
        </p:nvSpPr>
        <p:spPr bwMode="auto">
          <a:xfrm>
            <a:off x="76200" y="457200"/>
            <a:ext cx="8077200" cy="461963"/>
          </a:xfrm>
          <a:prstGeom prst="rect">
            <a:avLst/>
          </a:prstGeom>
          <a:noFill/>
          <a:ln w="9525">
            <a:noFill/>
            <a:miter lim="800000"/>
            <a:headEnd/>
            <a:tailEnd/>
          </a:ln>
        </p:spPr>
        <p:txBody>
          <a:bodyPr>
            <a:spAutoFit/>
          </a:bodyPr>
          <a:lstStyle/>
          <a:p>
            <a:pPr indent="236538">
              <a:defRPr/>
            </a:pPr>
            <a:r>
              <a:rPr lang="en-US" sz="2400" b="1" dirty="0">
                <a:solidFill>
                  <a:schemeClr val="tx2">
                    <a:shade val="75000"/>
                  </a:schemeClr>
                </a:solidFill>
                <a:latin typeface="+mn-lt"/>
              </a:rPr>
              <a:t>Solid Waste (SW) – What is it?</a:t>
            </a:r>
          </a:p>
        </p:txBody>
      </p:sp>
      <p:grpSp>
        <p:nvGrpSpPr>
          <p:cNvPr id="2" name="Group 23"/>
          <p:cNvGrpSpPr>
            <a:grpSpLocks/>
          </p:cNvGrpSpPr>
          <p:nvPr/>
        </p:nvGrpSpPr>
        <p:grpSpPr bwMode="auto">
          <a:xfrm>
            <a:off x="1066800" y="1905000"/>
            <a:ext cx="6400800" cy="1676400"/>
            <a:chOff x="990600" y="2438400"/>
            <a:chExt cx="6400800" cy="1676400"/>
          </a:xfrm>
        </p:grpSpPr>
        <p:sp>
          <p:nvSpPr>
            <p:cNvPr id="19" name="TextBox 14"/>
            <p:cNvSpPr txBox="1">
              <a:spLocks noChangeArrowheads="1"/>
            </p:cNvSpPr>
            <p:nvPr/>
          </p:nvSpPr>
          <p:spPr bwMode="auto">
            <a:xfrm>
              <a:off x="990600" y="2438400"/>
              <a:ext cx="6400800" cy="304800"/>
            </a:xfrm>
            <a:prstGeom prst="rect">
              <a:avLst/>
            </a:prstGeom>
            <a:noFill/>
            <a:ln w="9525">
              <a:noFill/>
              <a:miter lim="800000"/>
              <a:headEnd/>
              <a:tailEnd/>
            </a:ln>
          </p:spPr>
          <p:txBody>
            <a:bodyPr>
              <a:spAutoFit/>
            </a:bodyPr>
            <a:lstStyle/>
            <a:p>
              <a:pPr indent="236538" algn="ctr">
                <a:defRPr/>
              </a:pPr>
              <a:r>
                <a:rPr lang="en-US" sz="1400" b="1" dirty="0">
                  <a:solidFill>
                    <a:schemeClr val="tx2">
                      <a:shade val="75000"/>
                    </a:schemeClr>
                  </a:solidFill>
                  <a:latin typeface="+mn-lt"/>
                </a:rPr>
                <a:t>Solid Waste Examples</a:t>
              </a:r>
            </a:p>
          </p:txBody>
        </p:sp>
        <p:grpSp>
          <p:nvGrpSpPr>
            <p:cNvPr id="3" name="Group 20"/>
            <p:cNvGrpSpPr>
              <a:grpSpLocks/>
            </p:cNvGrpSpPr>
            <p:nvPr/>
          </p:nvGrpSpPr>
          <p:grpSpPr bwMode="auto">
            <a:xfrm>
              <a:off x="1034767" y="2743201"/>
              <a:ext cx="6356633" cy="1371599"/>
              <a:chOff x="685800" y="2743201"/>
              <a:chExt cx="6356633" cy="1371599"/>
            </a:xfrm>
          </p:grpSpPr>
          <p:pic>
            <p:nvPicPr>
              <p:cNvPr id="14" name="Picture 8" descr="B1004 - 6"/>
              <p:cNvPicPr>
                <a:picLocks noChangeAspect="1" noChangeArrowheads="1"/>
              </p:cNvPicPr>
              <p:nvPr/>
            </p:nvPicPr>
            <p:blipFill>
              <a:blip r:embed="rId3" cstate="screen"/>
              <a:srcRect/>
              <a:stretch>
                <a:fillRect/>
              </a:stretch>
            </p:blipFill>
            <p:spPr bwMode="auto">
              <a:xfrm>
                <a:off x="2351522" y="2749152"/>
                <a:ext cx="1708433" cy="133707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6" name="Picture 22" descr="HazMart 6"/>
              <p:cNvPicPr>
                <a:picLocks noChangeAspect="1" noChangeArrowheads="1"/>
              </p:cNvPicPr>
              <p:nvPr/>
            </p:nvPicPr>
            <p:blipFill>
              <a:blip r:embed="rId4" cstate="screen"/>
              <a:srcRect/>
              <a:stretch>
                <a:fillRect/>
              </a:stretch>
            </p:blipFill>
            <p:spPr bwMode="auto">
              <a:xfrm>
                <a:off x="5334000" y="2749152"/>
                <a:ext cx="1708433" cy="133707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3" descr="MVC-731S"/>
              <p:cNvPicPr>
                <a:picLocks noChangeAspect="1" noChangeArrowheads="1"/>
              </p:cNvPicPr>
              <p:nvPr/>
            </p:nvPicPr>
            <p:blipFill>
              <a:blip r:embed="rId5" cstate="screen"/>
              <a:srcRect/>
              <a:stretch>
                <a:fillRect/>
              </a:stretch>
            </p:blipFill>
            <p:spPr bwMode="auto">
              <a:xfrm>
                <a:off x="685800" y="2749152"/>
                <a:ext cx="1708433" cy="133707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 name="Picture 19" descr="toter1.jpg"/>
              <p:cNvPicPr>
                <a:picLocks noChangeAspect="1"/>
              </p:cNvPicPr>
              <p:nvPr/>
            </p:nvPicPr>
            <p:blipFill>
              <a:blip r:embed="rId6" cstate="print"/>
              <a:stretch>
                <a:fillRect/>
              </a:stretch>
            </p:blipFill>
            <p:spPr>
              <a:xfrm>
                <a:off x="4114800" y="2743201"/>
                <a:ext cx="1154722" cy="1371599"/>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grpSp>
    </p:spTree>
  </p:cSld>
  <p:clrMapOvr>
    <a:masterClrMapping/>
  </p:clrMapOvr>
  <p:transition advClick="0">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228600" y="838200"/>
            <a:ext cx="8686800" cy="1016000"/>
          </a:xfrm>
          <a:prstGeom prst="rect">
            <a:avLst/>
          </a:prstGeom>
          <a:noFill/>
          <a:ln w="9525">
            <a:noFill/>
            <a:miter lim="800000"/>
            <a:headEnd/>
            <a:tailEnd/>
          </a:ln>
        </p:spPr>
        <p:txBody>
          <a:bodyPr>
            <a:spAutoFit/>
          </a:bodyPr>
          <a:lstStyle/>
          <a:p>
            <a:pPr indent="236538">
              <a:buFont typeface="Arial" pitchFamily="34" charset="0"/>
              <a:buChar char="•"/>
              <a:defRPr/>
            </a:pPr>
            <a:r>
              <a:rPr lang="en-US" sz="2000" b="1" dirty="0">
                <a:solidFill>
                  <a:schemeClr val="tx2">
                    <a:shade val="75000"/>
                  </a:schemeClr>
                </a:solidFill>
                <a:latin typeface="+mn-lt"/>
              </a:rPr>
              <a:t>Can it be disposed of in a dumpster</a:t>
            </a:r>
          </a:p>
          <a:p>
            <a:pPr indent="236538">
              <a:buFont typeface="Arial" pitchFamily="34" charset="0"/>
              <a:buChar char="•"/>
              <a:defRPr/>
            </a:pPr>
            <a:r>
              <a:rPr lang="en-US" sz="2000" b="1" dirty="0">
                <a:solidFill>
                  <a:schemeClr val="tx2">
                    <a:shade val="75000"/>
                  </a:schemeClr>
                </a:solidFill>
                <a:latin typeface="+mn-lt"/>
              </a:rPr>
              <a:t>Can it be recycled</a:t>
            </a:r>
          </a:p>
          <a:p>
            <a:pPr indent="236538">
              <a:buFont typeface="Arial" pitchFamily="34" charset="0"/>
              <a:buChar char="•"/>
              <a:defRPr/>
            </a:pPr>
            <a:r>
              <a:rPr lang="en-US" sz="2000" b="1" dirty="0">
                <a:solidFill>
                  <a:schemeClr val="tx2">
                    <a:shade val="75000"/>
                  </a:schemeClr>
                </a:solidFill>
                <a:latin typeface="+mn-lt"/>
              </a:rPr>
              <a:t>Is it something that meets special solid waste  definition (see graphic below)</a:t>
            </a:r>
          </a:p>
        </p:txBody>
      </p:sp>
      <p:sp>
        <p:nvSpPr>
          <p:cNvPr id="9" name="TextBox 14"/>
          <p:cNvSpPr txBox="1">
            <a:spLocks noChangeArrowheads="1"/>
          </p:cNvSpPr>
          <p:nvPr/>
        </p:nvSpPr>
        <p:spPr bwMode="auto">
          <a:xfrm>
            <a:off x="0" y="381000"/>
            <a:ext cx="8077200" cy="461963"/>
          </a:xfrm>
          <a:prstGeom prst="rect">
            <a:avLst/>
          </a:prstGeom>
          <a:noFill/>
          <a:ln w="9525">
            <a:noFill/>
            <a:miter lim="800000"/>
            <a:headEnd/>
            <a:tailEnd/>
          </a:ln>
        </p:spPr>
        <p:txBody>
          <a:bodyPr>
            <a:spAutoFit/>
          </a:bodyPr>
          <a:lstStyle/>
          <a:p>
            <a:pPr indent="236538">
              <a:defRPr/>
            </a:pPr>
            <a:r>
              <a:rPr lang="en-US" sz="2400" b="1" dirty="0" smtClean="0">
                <a:solidFill>
                  <a:schemeClr val="tx2">
                    <a:shade val="75000"/>
                  </a:schemeClr>
                </a:solidFill>
                <a:latin typeface="+mn-lt"/>
              </a:rPr>
              <a:t>Disposal</a:t>
            </a:r>
            <a:endParaRPr lang="en-US" sz="2400" b="1" dirty="0">
              <a:solidFill>
                <a:schemeClr val="tx2">
                  <a:shade val="75000"/>
                </a:schemeClr>
              </a:solidFill>
              <a:latin typeface="+mn-lt"/>
            </a:endParaRPr>
          </a:p>
        </p:txBody>
      </p:sp>
      <p:grpSp>
        <p:nvGrpSpPr>
          <p:cNvPr id="2" name="Group 13"/>
          <p:cNvGrpSpPr>
            <a:grpSpLocks/>
          </p:cNvGrpSpPr>
          <p:nvPr/>
        </p:nvGrpSpPr>
        <p:grpSpPr bwMode="auto">
          <a:xfrm>
            <a:off x="4343400" y="3886200"/>
            <a:ext cx="4429125" cy="1182688"/>
            <a:chOff x="676205" y="4495800"/>
            <a:chExt cx="4429195" cy="1182639"/>
          </a:xfrm>
        </p:grpSpPr>
        <p:sp>
          <p:nvSpPr>
            <p:cNvPr id="51220" name="TextBox 10"/>
            <p:cNvSpPr txBox="1">
              <a:spLocks noChangeArrowheads="1"/>
            </p:cNvSpPr>
            <p:nvPr/>
          </p:nvSpPr>
          <p:spPr bwMode="auto">
            <a:xfrm>
              <a:off x="1066800" y="4724400"/>
              <a:ext cx="4038600" cy="954039"/>
            </a:xfrm>
            <a:prstGeom prst="rect">
              <a:avLst/>
            </a:prstGeom>
            <a:noFill/>
            <a:ln w="9525">
              <a:noFill/>
              <a:miter lim="800000"/>
              <a:headEnd/>
              <a:tailEnd/>
            </a:ln>
          </p:spPr>
          <p:txBody>
            <a:bodyPr>
              <a:spAutoFit/>
            </a:bodyPr>
            <a:lstStyle/>
            <a:p>
              <a:r>
                <a:rPr lang="en-US" sz="1400" dirty="0"/>
                <a:t>WET TRASH CAN BE </a:t>
              </a:r>
              <a:r>
                <a:rPr lang="en-US" sz="1400" dirty="0" smtClean="0"/>
                <a:t>HEAVY!  WHEN </a:t>
              </a:r>
              <a:r>
                <a:rPr lang="en-US" sz="1400" dirty="0"/>
                <a:t>WE DISPOSE OF WASTE WE PAY BY THE TON…PLEASE KEEP THE LIDS ON THE DUMPSTERS CLOSED!!!</a:t>
              </a:r>
            </a:p>
          </p:txBody>
        </p:sp>
        <p:sp>
          <p:nvSpPr>
            <p:cNvPr id="51221" name="Rectangle 11"/>
            <p:cNvSpPr>
              <a:spLocks noChangeArrowheads="1"/>
            </p:cNvSpPr>
            <p:nvPr/>
          </p:nvSpPr>
          <p:spPr bwMode="auto">
            <a:xfrm>
              <a:off x="676205" y="4495800"/>
              <a:ext cx="466795" cy="1107996"/>
            </a:xfrm>
            <a:prstGeom prst="rect">
              <a:avLst/>
            </a:prstGeom>
            <a:noFill/>
            <a:ln w="9525">
              <a:noFill/>
              <a:miter lim="800000"/>
              <a:headEnd/>
              <a:tailEnd/>
            </a:ln>
          </p:spPr>
          <p:txBody>
            <a:bodyPr wrap="none">
              <a:spAutoFit/>
            </a:bodyPr>
            <a:lstStyle/>
            <a:p>
              <a:pPr algn="ctr"/>
              <a:r>
                <a:rPr lang="en-US" sz="6600" b="1" dirty="0">
                  <a:solidFill>
                    <a:srgbClr val="C00000"/>
                  </a:solidFill>
                  <a:latin typeface="Arial Black" pitchFamily="34" charset="0"/>
                </a:rPr>
                <a:t>!</a:t>
              </a:r>
            </a:p>
          </p:txBody>
        </p:sp>
        <p:sp>
          <p:nvSpPr>
            <p:cNvPr id="51222" name="Rectangle 12"/>
            <p:cNvSpPr>
              <a:spLocks noChangeArrowheads="1"/>
            </p:cNvSpPr>
            <p:nvPr/>
          </p:nvSpPr>
          <p:spPr bwMode="auto">
            <a:xfrm>
              <a:off x="4638605" y="4495800"/>
              <a:ext cx="466795" cy="1107996"/>
            </a:xfrm>
            <a:prstGeom prst="rect">
              <a:avLst/>
            </a:prstGeom>
            <a:noFill/>
            <a:ln w="9525">
              <a:noFill/>
              <a:miter lim="800000"/>
              <a:headEnd/>
              <a:tailEnd/>
            </a:ln>
          </p:spPr>
          <p:txBody>
            <a:bodyPr wrap="none">
              <a:spAutoFit/>
            </a:bodyPr>
            <a:lstStyle/>
            <a:p>
              <a:pPr algn="ctr"/>
              <a:r>
                <a:rPr lang="en-US" sz="6600" b="1" dirty="0">
                  <a:solidFill>
                    <a:srgbClr val="C00000"/>
                  </a:solidFill>
                  <a:latin typeface="Arial Black" pitchFamily="34" charset="0"/>
                </a:rPr>
                <a:t>!</a:t>
              </a:r>
            </a:p>
          </p:txBody>
        </p:sp>
      </p:grpSp>
      <p:pic>
        <p:nvPicPr>
          <p:cNvPr id="51206" name="Picture 13" descr="things-not-to-put-in-your-d.gif"/>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04800" y="1981200"/>
            <a:ext cx="3867150" cy="3571875"/>
          </a:xfrm>
          <a:prstGeom prst="rect">
            <a:avLst/>
          </a:prstGeom>
          <a:noFill/>
          <a:ln w="9525">
            <a:noFill/>
            <a:miter lim="800000"/>
            <a:headEnd/>
            <a:tailEnd/>
          </a:ln>
        </p:spPr>
      </p:pic>
      <p:grpSp>
        <p:nvGrpSpPr>
          <p:cNvPr id="3" name="Group 22"/>
          <p:cNvGrpSpPr>
            <a:grpSpLocks/>
          </p:cNvGrpSpPr>
          <p:nvPr/>
        </p:nvGrpSpPr>
        <p:grpSpPr bwMode="auto">
          <a:xfrm>
            <a:off x="6477000" y="2590800"/>
            <a:ext cx="1533525" cy="1066800"/>
            <a:chOff x="6477001" y="2590800"/>
            <a:chExt cx="1533524" cy="1066800"/>
          </a:xfrm>
        </p:grpSpPr>
        <p:pic>
          <p:nvPicPr>
            <p:cNvPr id="15" name="Picture 7" descr="One Eye Dumpster"/>
            <p:cNvPicPr>
              <a:picLocks noChangeAspect="1" noChangeArrowheads="1"/>
            </p:cNvPicPr>
            <p:nvPr/>
          </p:nvPicPr>
          <p:blipFill>
            <a:blip r:embed="rId4" cstate="print"/>
            <a:srcRect/>
            <a:stretch>
              <a:fillRect/>
            </a:stretch>
          </p:blipFill>
          <p:spPr bwMode="auto">
            <a:xfrm>
              <a:off x="6477001" y="2590801"/>
              <a:ext cx="1533524" cy="1066799"/>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4" name="Group 8"/>
            <p:cNvGrpSpPr>
              <a:grpSpLocks/>
            </p:cNvGrpSpPr>
            <p:nvPr/>
          </p:nvGrpSpPr>
          <p:grpSpPr bwMode="auto">
            <a:xfrm>
              <a:off x="6781800" y="2590800"/>
              <a:ext cx="1066800" cy="990600"/>
              <a:chOff x="4224" y="960"/>
              <a:chExt cx="958" cy="960"/>
            </a:xfrm>
          </p:grpSpPr>
          <p:sp>
            <p:nvSpPr>
              <p:cNvPr id="51218" name="Oval 9"/>
              <p:cNvSpPr>
                <a:spLocks noChangeArrowheads="1"/>
              </p:cNvSpPr>
              <p:nvPr/>
            </p:nvSpPr>
            <p:spPr bwMode="auto">
              <a:xfrm>
                <a:off x="4224" y="960"/>
                <a:ext cx="958" cy="960"/>
              </a:xfrm>
              <a:prstGeom prst="ellipse">
                <a:avLst/>
              </a:prstGeom>
              <a:noFill/>
              <a:ln w="38100">
                <a:solidFill>
                  <a:srgbClr val="FF0000"/>
                </a:solidFill>
                <a:round/>
                <a:headEnd/>
                <a:tailEnd/>
              </a:ln>
            </p:spPr>
            <p:txBody>
              <a:bodyPr wrap="none" anchor="ctr"/>
              <a:lstStyle/>
              <a:p>
                <a:endParaRPr lang="en-US" dirty="0"/>
              </a:p>
            </p:txBody>
          </p:sp>
          <p:sp>
            <p:nvSpPr>
              <p:cNvPr id="51219" name="Line 10"/>
              <p:cNvSpPr>
                <a:spLocks noChangeShapeType="1"/>
              </p:cNvSpPr>
              <p:nvPr/>
            </p:nvSpPr>
            <p:spPr bwMode="auto">
              <a:xfrm flipH="1">
                <a:off x="4369" y="1056"/>
                <a:ext cx="623" cy="750"/>
              </a:xfrm>
              <a:prstGeom prst="line">
                <a:avLst/>
              </a:prstGeom>
              <a:noFill/>
              <a:ln w="38100">
                <a:solidFill>
                  <a:srgbClr val="FF0000"/>
                </a:solidFill>
                <a:round/>
                <a:headEnd/>
                <a:tailEnd/>
              </a:ln>
            </p:spPr>
            <p:txBody>
              <a:bodyPr/>
              <a:lstStyle/>
              <a:p>
                <a:endParaRPr lang="en-US" dirty="0"/>
              </a:p>
            </p:txBody>
          </p:sp>
        </p:grpSp>
      </p:grpSp>
      <p:grpSp>
        <p:nvGrpSpPr>
          <p:cNvPr id="5" name="Group 21"/>
          <p:cNvGrpSpPr>
            <a:grpSpLocks/>
          </p:cNvGrpSpPr>
          <p:nvPr/>
        </p:nvGrpSpPr>
        <p:grpSpPr bwMode="auto">
          <a:xfrm>
            <a:off x="4648200" y="2590800"/>
            <a:ext cx="1600200" cy="1066800"/>
            <a:chOff x="4648200" y="2590800"/>
            <a:chExt cx="1600200" cy="1066800"/>
          </a:xfrm>
        </p:grpSpPr>
        <p:pic>
          <p:nvPicPr>
            <p:cNvPr id="13" name="Picture 3" descr="MVC-731S"/>
            <p:cNvPicPr>
              <a:picLocks noChangeAspect="1" noChangeArrowheads="1"/>
            </p:cNvPicPr>
            <p:nvPr/>
          </p:nvPicPr>
          <p:blipFill>
            <a:blip r:embed="rId5" cstate="print"/>
            <a:srcRect/>
            <a:stretch>
              <a:fillRect/>
            </a:stretch>
          </p:blipFill>
          <p:spPr bwMode="auto">
            <a:xfrm>
              <a:off x="4648200" y="2590800"/>
              <a:ext cx="1600200" cy="10668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6" name="Group 8"/>
            <p:cNvGrpSpPr>
              <a:grpSpLocks/>
            </p:cNvGrpSpPr>
            <p:nvPr/>
          </p:nvGrpSpPr>
          <p:grpSpPr bwMode="auto">
            <a:xfrm>
              <a:off x="4876800" y="2590800"/>
              <a:ext cx="1022350" cy="1000369"/>
              <a:chOff x="4224" y="960"/>
              <a:chExt cx="958" cy="960"/>
            </a:xfrm>
          </p:grpSpPr>
          <p:sp>
            <p:nvSpPr>
              <p:cNvPr id="51214" name="Oval 9"/>
              <p:cNvSpPr>
                <a:spLocks noChangeArrowheads="1"/>
              </p:cNvSpPr>
              <p:nvPr/>
            </p:nvSpPr>
            <p:spPr bwMode="auto">
              <a:xfrm>
                <a:off x="4224" y="960"/>
                <a:ext cx="958" cy="960"/>
              </a:xfrm>
              <a:prstGeom prst="ellipse">
                <a:avLst/>
              </a:prstGeom>
              <a:noFill/>
              <a:ln w="38100">
                <a:solidFill>
                  <a:srgbClr val="FF0000"/>
                </a:solidFill>
                <a:round/>
                <a:headEnd/>
                <a:tailEnd/>
              </a:ln>
            </p:spPr>
            <p:txBody>
              <a:bodyPr wrap="none" anchor="ctr"/>
              <a:lstStyle/>
              <a:p>
                <a:endParaRPr lang="en-US" dirty="0"/>
              </a:p>
            </p:txBody>
          </p:sp>
          <p:sp>
            <p:nvSpPr>
              <p:cNvPr id="51215" name="Line 10"/>
              <p:cNvSpPr>
                <a:spLocks noChangeShapeType="1"/>
              </p:cNvSpPr>
              <p:nvPr/>
            </p:nvSpPr>
            <p:spPr bwMode="auto">
              <a:xfrm flipH="1">
                <a:off x="4369" y="1056"/>
                <a:ext cx="623" cy="750"/>
              </a:xfrm>
              <a:prstGeom prst="line">
                <a:avLst/>
              </a:prstGeom>
              <a:noFill/>
              <a:ln w="38100">
                <a:solidFill>
                  <a:srgbClr val="FF0000"/>
                </a:solidFill>
                <a:round/>
                <a:headEnd/>
                <a:tailEnd/>
              </a:ln>
            </p:spPr>
            <p:txBody>
              <a:bodyPr/>
              <a:lstStyle/>
              <a:p>
                <a:endParaRPr lang="en-US" dirty="0"/>
              </a:p>
            </p:txBody>
          </p:sp>
        </p:grpSp>
      </p:grpSp>
      <p:sp>
        <p:nvSpPr>
          <p:cNvPr id="23" name="Rounded Rectangle 22"/>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Solid Waste &amp; recycling Management</a:t>
            </a:r>
          </a:p>
        </p:txBody>
      </p:sp>
    </p:spTree>
  </p:cSld>
  <p:clrMapOvr>
    <a:masterClrMapping/>
  </p:clrMapOvr>
  <p:transition advClick="0">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228600" y="914401"/>
            <a:ext cx="8077200" cy="2893100"/>
          </a:xfrm>
          <a:prstGeom prst="rect">
            <a:avLst/>
          </a:prstGeom>
          <a:noFill/>
          <a:ln w="9525">
            <a:noFill/>
            <a:miter lim="800000"/>
            <a:headEnd/>
            <a:tailEnd/>
          </a:ln>
        </p:spPr>
        <p:txBody>
          <a:bodyPr wrap="square">
            <a:spAutoFit/>
          </a:bodyPr>
          <a:lstStyle/>
          <a:p>
            <a:pPr indent="236538">
              <a:buFont typeface="Arial" pitchFamily="34" charset="0"/>
              <a:buChar char="•"/>
              <a:defRPr/>
            </a:pPr>
            <a:r>
              <a:rPr lang="en-US" dirty="0">
                <a:solidFill>
                  <a:schemeClr val="tx2">
                    <a:shade val="75000"/>
                  </a:schemeClr>
                </a:solidFill>
                <a:latin typeface="+mn-lt"/>
              </a:rPr>
              <a:t>Office and classroom areas should have </a:t>
            </a:r>
            <a:r>
              <a:rPr lang="en-US" dirty="0" smtClean="0">
                <a:solidFill>
                  <a:schemeClr val="tx2">
                    <a:shade val="75000"/>
                  </a:schemeClr>
                </a:solidFill>
                <a:latin typeface="+mn-lt"/>
              </a:rPr>
              <a:t>a recycling </a:t>
            </a:r>
            <a:r>
              <a:rPr lang="en-US" dirty="0">
                <a:solidFill>
                  <a:schemeClr val="tx2">
                    <a:shade val="75000"/>
                  </a:schemeClr>
                </a:solidFill>
                <a:latin typeface="+mn-lt"/>
              </a:rPr>
              <a:t>area. </a:t>
            </a:r>
          </a:p>
          <a:p>
            <a:pPr lvl="1" indent="236538">
              <a:buFont typeface="Arial" pitchFamily="34" charset="0"/>
              <a:buChar char="•"/>
              <a:defRPr/>
            </a:pPr>
            <a:r>
              <a:rPr lang="en-US" dirty="0">
                <a:solidFill>
                  <a:schemeClr val="tx2">
                    <a:shade val="75000"/>
                  </a:schemeClr>
                </a:solidFill>
                <a:latin typeface="+mn-lt"/>
              </a:rPr>
              <a:t>Examples of recyclables:  aluminum cans</a:t>
            </a:r>
            <a:r>
              <a:rPr lang="en-US" dirty="0" smtClean="0">
                <a:solidFill>
                  <a:schemeClr val="tx2">
                    <a:shade val="75000"/>
                  </a:schemeClr>
                </a:solidFill>
                <a:latin typeface="+mn-lt"/>
              </a:rPr>
              <a:t>; plastics</a:t>
            </a:r>
            <a:r>
              <a:rPr lang="en-US" dirty="0">
                <a:solidFill>
                  <a:schemeClr val="tx2">
                    <a:shade val="75000"/>
                  </a:schemeClr>
                </a:solidFill>
                <a:latin typeface="+mn-lt"/>
              </a:rPr>
              <a:t>, </a:t>
            </a:r>
            <a:endParaRPr lang="en-US" dirty="0" smtClean="0">
              <a:solidFill>
                <a:schemeClr val="tx2">
                  <a:shade val="75000"/>
                </a:schemeClr>
              </a:solidFill>
              <a:latin typeface="+mn-lt"/>
            </a:endParaRPr>
          </a:p>
          <a:p>
            <a:pPr lvl="1" indent="236538">
              <a:defRPr/>
            </a:pPr>
            <a:r>
              <a:rPr lang="en-US" dirty="0" smtClean="0">
                <a:solidFill>
                  <a:schemeClr val="tx2">
                    <a:shade val="75000"/>
                  </a:schemeClr>
                </a:solidFill>
                <a:latin typeface="+mn-lt"/>
              </a:rPr>
              <a:t>e-materials</a:t>
            </a:r>
            <a:r>
              <a:rPr lang="en-US" dirty="0">
                <a:solidFill>
                  <a:schemeClr val="tx2">
                    <a:shade val="75000"/>
                  </a:schemeClr>
                </a:solidFill>
                <a:latin typeface="+mn-lt"/>
              </a:rPr>
              <a:t>…</a:t>
            </a:r>
          </a:p>
          <a:p>
            <a:pPr indent="236538">
              <a:buFont typeface="Arial" pitchFamily="34" charset="0"/>
              <a:buChar char="•"/>
              <a:defRPr/>
            </a:pPr>
            <a:r>
              <a:rPr lang="en-US" dirty="0">
                <a:solidFill>
                  <a:schemeClr val="tx2">
                    <a:shade val="75000"/>
                  </a:schemeClr>
                </a:solidFill>
                <a:latin typeface="+mn-lt"/>
              </a:rPr>
              <a:t>Motor Pools</a:t>
            </a:r>
          </a:p>
          <a:p>
            <a:pPr lvl="1" indent="236538">
              <a:buFont typeface="Arial" pitchFamily="34" charset="0"/>
              <a:buChar char="•"/>
              <a:defRPr/>
            </a:pPr>
            <a:r>
              <a:rPr lang="en-US" dirty="0">
                <a:solidFill>
                  <a:schemeClr val="tx2">
                    <a:shade val="75000"/>
                  </a:schemeClr>
                </a:solidFill>
                <a:latin typeface="+mn-lt"/>
              </a:rPr>
              <a:t>Examples of recyclables:  aerosol cans, lead acid batteries </a:t>
            </a:r>
          </a:p>
          <a:p>
            <a:pPr lvl="1" indent="236538">
              <a:defRPr/>
            </a:pPr>
            <a:r>
              <a:rPr lang="en-US" dirty="0">
                <a:solidFill>
                  <a:schemeClr val="tx2">
                    <a:shade val="75000"/>
                  </a:schemeClr>
                </a:solidFill>
                <a:latin typeface="+mn-lt"/>
              </a:rPr>
              <a:t>(vehicle types); scrap metal…</a:t>
            </a:r>
          </a:p>
          <a:p>
            <a:pPr indent="236538">
              <a:buFont typeface="Arial" pitchFamily="34" charset="0"/>
              <a:buChar char="•"/>
              <a:defRPr/>
            </a:pPr>
            <a:r>
              <a:rPr lang="en-US" dirty="0">
                <a:solidFill>
                  <a:schemeClr val="tx2">
                    <a:shade val="75000"/>
                  </a:schemeClr>
                </a:solidFill>
                <a:latin typeface="+mn-lt"/>
              </a:rPr>
              <a:t>Card Board containers – these  containers are for cardboard </a:t>
            </a:r>
            <a:r>
              <a:rPr lang="en-US" u="sng" dirty="0">
                <a:solidFill>
                  <a:schemeClr val="tx2">
                    <a:shade val="75000"/>
                  </a:schemeClr>
                </a:solidFill>
                <a:latin typeface="+mn-lt"/>
              </a:rPr>
              <a:t>only!</a:t>
            </a:r>
          </a:p>
          <a:p>
            <a:pPr indent="236538">
              <a:buFont typeface="Arial" pitchFamily="34" charset="0"/>
              <a:buChar char="•"/>
              <a:defRPr/>
            </a:pPr>
            <a:r>
              <a:rPr lang="en-US" dirty="0">
                <a:solidFill>
                  <a:schemeClr val="tx2">
                    <a:shade val="75000"/>
                  </a:schemeClr>
                </a:solidFill>
                <a:latin typeface="+mn-lt"/>
              </a:rPr>
              <a:t>Dumpsters – Examples:  trash, garbage, </a:t>
            </a:r>
            <a:r>
              <a:rPr lang="en-US" dirty="0" smtClean="0">
                <a:solidFill>
                  <a:schemeClr val="tx2">
                    <a:shade val="75000"/>
                  </a:schemeClr>
                </a:solidFill>
                <a:latin typeface="+mn-lt"/>
              </a:rPr>
              <a:t>rubbish</a:t>
            </a:r>
          </a:p>
          <a:p>
            <a:pPr indent="236538">
              <a:buFont typeface="Arial" pitchFamily="34" charset="0"/>
              <a:buChar char="•"/>
              <a:defRPr/>
            </a:pPr>
            <a:r>
              <a:rPr lang="en-US" dirty="0" smtClean="0">
                <a:solidFill>
                  <a:schemeClr val="tx2">
                    <a:shade val="75000"/>
                  </a:schemeClr>
                </a:solidFill>
                <a:latin typeface="+mn-lt"/>
              </a:rPr>
              <a:t>Before Recycling, know Hazardous Materials &amp; the types of wastes</a:t>
            </a:r>
            <a:endParaRPr lang="en-US" dirty="0">
              <a:solidFill>
                <a:schemeClr val="tx2">
                  <a:shade val="75000"/>
                </a:schemeClr>
              </a:solidFill>
              <a:latin typeface="+mn-lt"/>
            </a:endParaRPr>
          </a:p>
          <a:p>
            <a:pPr lvl="1" indent="236538">
              <a:defRPr/>
            </a:pPr>
            <a:r>
              <a:rPr lang="en-US" sz="2000" b="1" dirty="0">
                <a:solidFill>
                  <a:schemeClr val="tx2">
                    <a:shade val="75000"/>
                  </a:schemeClr>
                </a:solidFill>
                <a:latin typeface="+mn-lt"/>
              </a:rPr>
              <a:t>	</a:t>
            </a:r>
          </a:p>
        </p:txBody>
      </p:sp>
      <p:sp>
        <p:nvSpPr>
          <p:cNvPr id="9" name="TextBox 14"/>
          <p:cNvSpPr txBox="1">
            <a:spLocks noChangeArrowheads="1"/>
          </p:cNvSpPr>
          <p:nvPr/>
        </p:nvSpPr>
        <p:spPr bwMode="auto">
          <a:xfrm>
            <a:off x="76200" y="457200"/>
            <a:ext cx="8077200" cy="461963"/>
          </a:xfrm>
          <a:prstGeom prst="rect">
            <a:avLst/>
          </a:prstGeom>
          <a:noFill/>
          <a:ln w="9525">
            <a:noFill/>
            <a:miter lim="800000"/>
            <a:headEnd/>
            <a:tailEnd/>
          </a:ln>
        </p:spPr>
        <p:txBody>
          <a:bodyPr>
            <a:spAutoFit/>
          </a:bodyPr>
          <a:lstStyle/>
          <a:p>
            <a:pPr indent="236538">
              <a:defRPr/>
            </a:pPr>
            <a:r>
              <a:rPr lang="en-US" sz="2400" b="1" dirty="0" smtClean="0">
                <a:solidFill>
                  <a:schemeClr val="tx2">
                    <a:shade val="75000"/>
                  </a:schemeClr>
                </a:solidFill>
                <a:latin typeface="+mn-lt"/>
              </a:rPr>
              <a:t>Sites</a:t>
            </a:r>
            <a:endParaRPr lang="en-US" sz="2400" b="1" dirty="0">
              <a:solidFill>
                <a:schemeClr val="tx2">
                  <a:shade val="75000"/>
                </a:schemeClr>
              </a:solidFill>
              <a:latin typeface="+mn-lt"/>
            </a:endParaRPr>
          </a:p>
        </p:txBody>
      </p:sp>
      <p:pic>
        <p:nvPicPr>
          <p:cNvPr id="52229" name="Picture 10" descr="C:\Documents and Settings\karen.harveyharris\Local Settings\Temporary Internet Files\Content.IE5\D2MK51I8\MCj04382130000[1].wmf"/>
          <p:cNvPicPr>
            <a:picLocks noChangeAspect="1" noChangeArrowheads="1"/>
          </p:cNvPicPr>
          <p:nvPr/>
        </p:nvPicPr>
        <p:blipFill>
          <a:blip r:embed="rId3" cstate="print"/>
          <a:srcRect/>
          <a:stretch>
            <a:fillRect/>
          </a:stretch>
        </p:blipFill>
        <p:spPr bwMode="auto">
          <a:xfrm>
            <a:off x="6172200" y="0"/>
            <a:ext cx="2020888" cy="2209800"/>
          </a:xfrm>
          <a:prstGeom prst="rect">
            <a:avLst/>
          </a:prstGeom>
          <a:noFill/>
          <a:ln w="9525">
            <a:noFill/>
            <a:miter lim="800000"/>
            <a:headEnd/>
            <a:tailEnd/>
          </a:ln>
        </p:spPr>
      </p:pic>
      <p:grpSp>
        <p:nvGrpSpPr>
          <p:cNvPr id="2" name="Group 19"/>
          <p:cNvGrpSpPr>
            <a:grpSpLocks/>
          </p:cNvGrpSpPr>
          <p:nvPr/>
        </p:nvGrpSpPr>
        <p:grpSpPr bwMode="auto">
          <a:xfrm>
            <a:off x="2971800" y="4724400"/>
            <a:ext cx="3505200" cy="914400"/>
            <a:chOff x="609600" y="4419600"/>
            <a:chExt cx="3124200" cy="735826"/>
          </a:xfrm>
        </p:grpSpPr>
        <p:sp>
          <p:nvSpPr>
            <p:cNvPr id="52235" name="TextBox 45"/>
            <p:cNvSpPr txBox="1">
              <a:spLocks noChangeArrowheads="1"/>
            </p:cNvSpPr>
            <p:nvPr/>
          </p:nvSpPr>
          <p:spPr bwMode="auto">
            <a:xfrm>
              <a:off x="609600" y="4419600"/>
              <a:ext cx="244786" cy="735826"/>
            </a:xfrm>
            <a:prstGeom prst="rect">
              <a:avLst/>
            </a:prstGeom>
            <a:noFill/>
            <a:ln w="9525">
              <a:noFill/>
              <a:miter lim="800000"/>
              <a:headEnd/>
              <a:tailEnd/>
            </a:ln>
          </p:spPr>
          <p:txBody>
            <a:bodyPr>
              <a:spAutoFit/>
            </a:bodyPr>
            <a:lstStyle/>
            <a:p>
              <a:pPr algn="ctr"/>
              <a:r>
                <a:rPr lang="en-US" sz="5400" b="1" dirty="0">
                  <a:solidFill>
                    <a:srgbClr val="C00000"/>
                  </a:solidFill>
                  <a:latin typeface="Arial Black" pitchFamily="34" charset="0"/>
                </a:rPr>
                <a:t>!</a:t>
              </a:r>
            </a:p>
          </p:txBody>
        </p:sp>
        <p:sp>
          <p:nvSpPr>
            <p:cNvPr id="52236" name="TextBox 13"/>
            <p:cNvSpPr txBox="1">
              <a:spLocks noChangeArrowheads="1"/>
            </p:cNvSpPr>
            <p:nvPr/>
          </p:nvSpPr>
          <p:spPr bwMode="auto">
            <a:xfrm>
              <a:off x="762414" y="4480919"/>
              <a:ext cx="2778953" cy="664287"/>
            </a:xfrm>
            <a:prstGeom prst="rect">
              <a:avLst/>
            </a:prstGeom>
            <a:noFill/>
            <a:ln w="9525">
              <a:noFill/>
              <a:miter lim="800000"/>
              <a:headEnd/>
              <a:tailEnd/>
            </a:ln>
          </p:spPr>
          <p:txBody>
            <a:bodyPr>
              <a:spAutoFit/>
            </a:bodyPr>
            <a:lstStyle/>
            <a:p>
              <a:pPr algn="ctr"/>
              <a:r>
                <a:rPr lang="en-US" sz="1600" b="1" dirty="0">
                  <a:solidFill>
                    <a:srgbClr val="443329"/>
                  </a:solidFill>
                </a:rPr>
                <a:t>For more information on recyclables, contact either your AEC, UEC, HWC, or RC.</a:t>
              </a:r>
              <a:endParaRPr lang="en-US" sz="1600" dirty="0"/>
            </a:p>
          </p:txBody>
        </p:sp>
        <p:sp>
          <p:nvSpPr>
            <p:cNvPr id="52237" name="TextBox 45"/>
            <p:cNvSpPr txBox="1">
              <a:spLocks noChangeArrowheads="1"/>
            </p:cNvSpPr>
            <p:nvPr/>
          </p:nvSpPr>
          <p:spPr bwMode="auto">
            <a:xfrm>
              <a:off x="3489014" y="4419600"/>
              <a:ext cx="244786" cy="735826"/>
            </a:xfrm>
            <a:prstGeom prst="rect">
              <a:avLst/>
            </a:prstGeom>
            <a:noFill/>
            <a:ln w="9525">
              <a:noFill/>
              <a:miter lim="800000"/>
              <a:headEnd/>
              <a:tailEnd/>
            </a:ln>
          </p:spPr>
          <p:txBody>
            <a:bodyPr>
              <a:spAutoFit/>
            </a:bodyPr>
            <a:lstStyle/>
            <a:p>
              <a:pPr algn="ctr"/>
              <a:r>
                <a:rPr lang="en-US" sz="5400" b="1" dirty="0">
                  <a:solidFill>
                    <a:srgbClr val="C00000"/>
                  </a:solidFill>
                  <a:latin typeface="Arial Black" pitchFamily="34" charset="0"/>
                </a:rPr>
                <a:t>!</a:t>
              </a:r>
            </a:p>
          </p:txBody>
        </p:sp>
      </p:grpSp>
      <p:sp>
        <p:nvSpPr>
          <p:cNvPr id="52231" name="TextBox 14"/>
          <p:cNvSpPr txBox="1">
            <a:spLocks noChangeArrowheads="1"/>
          </p:cNvSpPr>
          <p:nvPr/>
        </p:nvSpPr>
        <p:spPr bwMode="auto">
          <a:xfrm>
            <a:off x="228600" y="3381375"/>
            <a:ext cx="8610600" cy="1616075"/>
          </a:xfrm>
          <a:prstGeom prst="rect">
            <a:avLst/>
          </a:prstGeom>
          <a:noFill/>
          <a:ln w="9525">
            <a:noFill/>
            <a:miter lim="800000"/>
            <a:headEnd/>
            <a:tailEnd/>
          </a:ln>
        </p:spPr>
        <p:txBody>
          <a:bodyPr>
            <a:spAutoFit/>
          </a:bodyPr>
          <a:lstStyle/>
          <a:p>
            <a:pPr indent="236538">
              <a:buFont typeface="Arial" charset="0"/>
              <a:buChar char="•"/>
            </a:pPr>
            <a:r>
              <a:rPr lang="en-US" sz="2000" dirty="0">
                <a:solidFill>
                  <a:srgbClr val="443329"/>
                </a:solidFill>
                <a:latin typeface="Franklin Gothic Book" pitchFamily="34" charset="0"/>
              </a:rPr>
              <a:t>Fort Eustis has converted to a single stream recycling system throughout its </a:t>
            </a:r>
          </a:p>
          <a:p>
            <a:pPr indent="236538"/>
            <a:r>
              <a:rPr lang="en-US" sz="2000" dirty="0">
                <a:solidFill>
                  <a:srgbClr val="443329"/>
                </a:solidFill>
                <a:latin typeface="Franklin Gothic Book" pitchFamily="34" charset="0"/>
              </a:rPr>
              <a:t>offices</a:t>
            </a:r>
          </a:p>
          <a:p>
            <a:pPr lvl="1" indent="236538">
              <a:buFont typeface="Arial" charset="0"/>
              <a:buChar char="•"/>
            </a:pPr>
            <a:r>
              <a:rPr lang="en-US" sz="2000" dirty="0">
                <a:solidFill>
                  <a:srgbClr val="443329"/>
                </a:solidFill>
                <a:latin typeface="Franklin Gothic Book" pitchFamily="34" charset="0"/>
              </a:rPr>
              <a:t>All recyclables can be placed into one container</a:t>
            </a:r>
          </a:p>
          <a:p>
            <a:pPr lvl="2" indent="236538">
              <a:buFont typeface="Arial" charset="0"/>
              <a:buChar char="•"/>
            </a:pPr>
            <a:r>
              <a:rPr lang="en-US" sz="2000" dirty="0">
                <a:solidFill>
                  <a:srgbClr val="443329"/>
                </a:solidFill>
                <a:latin typeface="Franklin Gothic Book" pitchFamily="34" charset="0"/>
              </a:rPr>
              <a:t>Paper (all office paper), plastics bottles(#s1&amp;2 only), aluminum, and glass</a:t>
            </a:r>
          </a:p>
        </p:txBody>
      </p:sp>
      <p:sp>
        <p:nvSpPr>
          <p:cNvPr id="14" name="Rounded Rectangle 13"/>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itle 1"/>
          <p:cNvSpPr txBox="1">
            <a:spLocks/>
          </p:cNvSpPr>
          <p:nvPr/>
        </p:nvSpPr>
        <p:spPr>
          <a:xfrm>
            <a:off x="381000" y="5700252"/>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Solid Waste &amp; recycling Management</a:t>
            </a:r>
          </a:p>
        </p:txBody>
      </p:sp>
    </p:spTree>
  </p:cSld>
  <p:clrMapOvr>
    <a:masterClrMapping/>
  </p:clrMapOvr>
  <p:transition advClick="0">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bwMode="auto">
          <a:xfrm>
            <a:off x="228600" y="228600"/>
            <a:ext cx="8686800" cy="838200"/>
          </a:xfrm>
          <a:noFill/>
        </p:spPr>
        <p:txBody>
          <a:bodyPr wrap="square" lIns="91440" tIns="45720" rIns="91440" bIns="45720" numCol="1" anchorCtr="0" compatLnSpc="1">
            <a:prstTxWarp prst="textNoShape">
              <a:avLst/>
            </a:prstTxWarp>
          </a:bodyPr>
          <a:lstStyle/>
          <a:p>
            <a:pPr algn="ctr"/>
            <a:r>
              <a:rPr lang="en-US" sz="3200" b="1" cap="none" dirty="0" smtClean="0">
                <a:solidFill>
                  <a:schemeClr val="hlink"/>
                </a:solidFill>
                <a:effectLst/>
              </a:rPr>
              <a:t>Technical Advisors for Leadership</a:t>
            </a:r>
          </a:p>
        </p:txBody>
      </p:sp>
      <p:sp>
        <p:nvSpPr>
          <p:cNvPr id="14339" name="Rectangle 3"/>
          <p:cNvSpPr>
            <a:spLocks noGrp="1"/>
          </p:cNvSpPr>
          <p:nvPr>
            <p:ph type="body" idx="4294967295"/>
          </p:nvPr>
        </p:nvSpPr>
        <p:spPr>
          <a:xfrm>
            <a:off x="304800" y="1143000"/>
            <a:ext cx="8686800" cy="4525963"/>
          </a:xfrm>
        </p:spPr>
        <p:txBody>
          <a:bodyPr/>
          <a:lstStyle/>
          <a:p>
            <a:pPr>
              <a:lnSpc>
                <a:spcPct val="8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Your Chain of Command has appointed and trained the following personnel to be technical advisors and representatives (Valuable &amp; Limited Resources):</a:t>
            </a:r>
          </a:p>
          <a:p>
            <a:pPr lvl="1">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Activity Environmental Coordinator (AEC)</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Wing/Brigade or Higher HQs; Squadron/Battalion; Flight</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Directorate and Division levels for Directorates</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Appropriate Corporate levels for Contractors</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Single POC for the Activity on all environmental matters</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Represents the Commander/Director/Senior Leader</a:t>
            </a:r>
          </a:p>
          <a:p>
            <a:pPr lvl="1">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Unit Environmental Coordinators (UEC)</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Company/Detachment or Branch level for Directorates</a:t>
            </a:r>
          </a:p>
          <a:p>
            <a:pPr lvl="1">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Hazardous Waste Coordinator (HWC)</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Manage Activity’s Hazardous Waste Site</a:t>
            </a:r>
          </a:p>
          <a:p>
            <a:pPr lvl="2">
              <a:lnSpc>
                <a:spcPct val="80000"/>
              </a:lnSpc>
              <a:buClr>
                <a:schemeClr val="accent2">
                  <a:lumMod val="50000"/>
                </a:schemeClr>
              </a:buClr>
              <a:buFont typeface="Wingdings" pitchFamily="2" charset="2"/>
              <a:buChar char="§"/>
              <a:defRPr/>
            </a:pPr>
            <a:r>
              <a:rPr lang="en-US" sz="2000" dirty="0" smtClean="0">
                <a:solidFill>
                  <a:srgbClr val="C00000"/>
                </a:solidFill>
                <a:latin typeface="Agency FB" pitchFamily="34" charset="0"/>
              </a:rPr>
              <a:t>Manage Activity’s Non-Hazardous Waste Sites</a:t>
            </a:r>
          </a:p>
          <a:p>
            <a:pPr>
              <a:lnSpc>
                <a:spcPct val="80000"/>
              </a:lnSpc>
              <a:buClr>
                <a:schemeClr val="accent2">
                  <a:lumMod val="50000"/>
                </a:schemeClr>
              </a:buClr>
              <a:buFont typeface="Wingdings" pitchFamily="2" charset="2"/>
              <a:buChar char="§"/>
              <a:defRPr/>
            </a:pPr>
            <a:r>
              <a:rPr lang="en-US" sz="2000" dirty="0" smtClean="0">
                <a:solidFill>
                  <a:srgbClr val="007033"/>
                </a:solidFill>
                <a:latin typeface="Agency FB" pitchFamily="34" charset="0"/>
              </a:rPr>
              <a:t>Don’t abuse their position by expecting them to do your job.</a:t>
            </a:r>
          </a:p>
        </p:txBody>
      </p:sp>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367"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omputer.jpg"/>
          <p:cNvPicPr>
            <a:picLocks noChangeAspect="1"/>
          </p:cNvPicPr>
          <p:nvPr/>
        </p:nvPicPr>
        <p:blipFill>
          <a:blip r:embed="rId3" cstate="screen"/>
          <a:stretch>
            <a:fillRect/>
          </a:stretch>
        </p:blipFill>
        <p:spPr>
          <a:xfrm>
            <a:off x="7372377" y="742438"/>
            <a:ext cx="1474250" cy="1324487"/>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3251" name="Rectangle 2"/>
          <p:cNvSpPr>
            <a:spLocks noGrp="1" noChangeArrowheads="1"/>
          </p:cNvSpPr>
          <p:nvPr>
            <p:ph type="title" idx="4294967295"/>
          </p:nvPr>
        </p:nvSpPr>
        <p:spPr bwMode="auto">
          <a:xfrm>
            <a:off x="228600" y="685800"/>
            <a:ext cx="3886200" cy="609600"/>
          </a:xfrm>
          <a:noFill/>
        </p:spPr>
        <p:txBody>
          <a:bodyPr wrap="square" lIns="91440" tIns="45720" rIns="91440" bIns="45720" numCol="1" anchorCtr="0" compatLnSpc="1">
            <a:prstTxWarp prst="textNoShape">
              <a:avLst/>
            </a:prstTxWarp>
          </a:bodyPr>
          <a:lstStyle/>
          <a:p>
            <a:r>
              <a:rPr lang="en-US" sz="1800" b="1" cap="none" dirty="0" smtClean="0">
                <a:effectLst/>
                <a:latin typeface="Agency FB" pitchFamily="34" charset="0"/>
              </a:rPr>
              <a:t>Do NOT Place the Following in the Toters:</a:t>
            </a:r>
          </a:p>
        </p:txBody>
      </p:sp>
      <p:sp>
        <p:nvSpPr>
          <p:cNvPr id="52228" name="Content Placeholder 10"/>
          <p:cNvSpPr>
            <a:spLocks noGrp="1"/>
          </p:cNvSpPr>
          <p:nvPr>
            <p:ph sz="half" idx="4294967295"/>
          </p:nvPr>
        </p:nvSpPr>
        <p:spPr>
          <a:xfrm>
            <a:off x="228600" y="1143000"/>
            <a:ext cx="7848600" cy="4495800"/>
          </a:xfrm>
        </p:spPr>
        <p:txBody>
          <a:bodyPr lIns="90488" tIns="44450" rIns="90488" bIns="44450"/>
          <a:lstStyle/>
          <a:p>
            <a:pPr>
              <a:buClr>
                <a:schemeClr val="accent2">
                  <a:lumMod val="50000"/>
                </a:schemeClr>
              </a:buClr>
              <a:buFont typeface="Wingdings" pitchFamily="2" charset="2"/>
              <a:buChar char="§"/>
              <a:defRPr/>
            </a:pPr>
            <a:r>
              <a:rPr lang="en-US" sz="1800" dirty="0" smtClean="0">
                <a:latin typeface="Agency FB" pitchFamily="34" charset="0"/>
              </a:rPr>
              <a:t>Trash, Garbage, Refuse</a:t>
            </a:r>
          </a:p>
          <a:p>
            <a:pPr>
              <a:buClr>
                <a:schemeClr val="accent2">
                  <a:lumMod val="50000"/>
                </a:schemeClr>
              </a:buClr>
              <a:buFont typeface="Wingdings" pitchFamily="2" charset="2"/>
              <a:buChar char="§"/>
              <a:defRPr/>
            </a:pPr>
            <a:r>
              <a:rPr lang="en-US" sz="1800" dirty="0" smtClean="0">
                <a:latin typeface="Agency FB" pitchFamily="34" charset="0"/>
              </a:rPr>
              <a:t>Wood Products</a:t>
            </a:r>
          </a:p>
          <a:p>
            <a:pPr>
              <a:buClr>
                <a:schemeClr val="accent2">
                  <a:lumMod val="50000"/>
                </a:schemeClr>
              </a:buClr>
              <a:buFont typeface="Wingdings" pitchFamily="2" charset="2"/>
              <a:buChar char="§"/>
              <a:defRPr/>
            </a:pPr>
            <a:r>
              <a:rPr lang="en-US" sz="1800" dirty="0" smtClean="0">
                <a:latin typeface="Agency FB" pitchFamily="34" charset="0"/>
              </a:rPr>
              <a:t>E-Wastes (CDs/DVDs, Magnetic Media, etc.)</a:t>
            </a:r>
          </a:p>
          <a:p>
            <a:pPr>
              <a:buClr>
                <a:schemeClr val="accent2">
                  <a:lumMod val="50000"/>
                </a:schemeClr>
              </a:buClr>
              <a:buFont typeface="Wingdings" pitchFamily="2" charset="2"/>
              <a:buChar char="§"/>
              <a:defRPr/>
            </a:pPr>
            <a:r>
              <a:rPr lang="en-US" sz="1800" dirty="0" smtClean="0">
                <a:latin typeface="Agency FB" pitchFamily="34" charset="0"/>
              </a:rPr>
              <a:t>Fluorescent or Projector bulbs</a:t>
            </a:r>
          </a:p>
          <a:p>
            <a:pPr>
              <a:buClr>
                <a:schemeClr val="accent2">
                  <a:lumMod val="50000"/>
                </a:schemeClr>
              </a:buClr>
              <a:buFont typeface="Wingdings" pitchFamily="2" charset="2"/>
              <a:buChar char="§"/>
              <a:defRPr/>
            </a:pPr>
            <a:r>
              <a:rPr lang="en-US" sz="1800" dirty="0" smtClean="0">
                <a:latin typeface="Agency FB" pitchFamily="34" charset="0"/>
              </a:rPr>
              <a:t>Plastic bags</a:t>
            </a:r>
          </a:p>
          <a:p>
            <a:pPr>
              <a:buClr>
                <a:schemeClr val="accent2">
                  <a:lumMod val="50000"/>
                </a:schemeClr>
              </a:buClr>
              <a:buFont typeface="Wingdings" pitchFamily="2" charset="2"/>
              <a:buChar char="§"/>
              <a:defRPr/>
            </a:pPr>
            <a:r>
              <a:rPr lang="en-US" sz="1800" dirty="0" smtClean="0">
                <a:latin typeface="Agency FB" pitchFamily="34" charset="0"/>
              </a:rPr>
              <a:t>Yard Waste</a:t>
            </a:r>
          </a:p>
          <a:p>
            <a:pPr>
              <a:buClr>
                <a:schemeClr val="accent2">
                  <a:lumMod val="50000"/>
                </a:schemeClr>
              </a:buClr>
              <a:buFont typeface="Wingdings" pitchFamily="2" charset="2"/>
              <a:buChar char="§"/>
              <a:defRPr/>
            </a:pPr>
            <a:r>
              <a:rPr lang="en-US" sz="1800" dirty="0" smtClean="0">
                <a:latin typeface="Agency FB" pitchFamily="34" charset="0"/>
              </a:rPr>
              <a:t>Shredded Paper*</a:t>
            </a:r>
          </a:p>
          <a:p>
            <a:pPr>
              <a:buClr>
                <a:schemeClr val="accent2">
                  <a:lumMod val="50000"/>
                </a:schemeClr>
              </a:buClr>
              <a:buFont typeface="Wingdings" pitchFamily="2" charset="2"/>
              <a:buChar char="§"/>
              <a:defRPr/>
            </a:pPr>
            <a:r>
              <a:rPr lang="en-US" sz="1800" dirty="0" smtClean="0">
                <a:latin typeface="Agency FB" pitchFamily="34" charset="0"/>
              </a:rPr>
              <a:t>Diapers</a:t>
            </a:r>
          </a:p>
          <a:p>
            <a:pPr>
              <a:buClr>
                <a:schemeClr val="accent2">
                  <a:lumMod val="50000"/>
                </a:schemeClr>
              </a:buClr>
              <a:buFont typeface="Wingdings" pitchFamily="2" charset="2"/>
              <a:buChar char="§"/>
              <a:defRPr/>
            </a:pPr>
            <a:r>
              <a:rPr lang="en-US" sz="1800" dirty="0" smtClean="0">
                <a:latin typeface="Agency FB" pitchFamily="34" charset="0"/>
              </a:rPr>
              <a:t>Batteries</a:t>
            </a:r>
          </a:p>
          <a:p>
            <a:pPr>
              <a:buClr>
                <a:schemeClr val="accent2">
                  <a:lumMod val="50000"/>
                </a:schemeClr>
              </a:buClr>
              <a:buFont typeface="Wingdings" pitchFamily="2" charset="2"/>
              <a:buChar char="§"/>
              <a:defRPr/>
            </a:pPr>
            <a:r>
              <a:rPr lang="en-US" sz="1800" dirty="0" smtClean="0">
                <a:latin typeface="Agency FB" pitchFamily="34" charset="0"/>
              </a:rPr>
              <a:t>Cardboard Boxes</a:t>
            </a:r>
          </a:p>
          <a:p>
            <a:pPr>
              <a:buClr>
                <a:schemeClr val="accent2">
                  <a:lumMod val="50000"/>
                </a:schemeClr>
              </a:buClr>
              <a:buFont typeface="Wingdings" pitchFamily="2" charset="2"/>
              <a:buChar char="§"/>
              <a:defRPr/>
            </a:pPr>
            <a:r>
              <a:rPr lang="en-US" sz="1800" dirty="0" smtClean="0">
                <a:latin typeface="Agency FB" pitchFamily="34" charset="0"/>
              </a:rPr>
              <a:t>Shredded paper (DO NOT shred CDs or DVDs with paper) – Pickups will be on </a:t>
            </a:r>
            <a:r>
              <a:rPr lang="en-US" sz="1800" b="1" u="sng" dirty="0" smtClean="0">
                <a:solidFill>
                  <a:srgbClr val="C00000"/>
                </a:solidFill>
                <a:latin typeface="Agency FB" pitchFamily="34" charset="0"/>
              </a:rPr>
              <a:t>Tuesday</a:t>
            </a:r>
            <a:r>
              <a:rPr lang="en-US" sz="1800" dirty="0" smtClean="0">
                <a:solidFill>
                  <a:srgbClr val="FF0000"/>
                </a:solidFill>
                <a:latin typeface="Agency FB" pitchFamily="34" charset="0"/>
              </a:rPr>
              <a:t>.</a:t>
            </a:r>
            <a:r>
              <a:rPr lang="en-US" sz="1800" dirty="0" smtClean="0">
                <a:latin typeface="Agency FB" pitchFamily="34" charset="0"/>
              </a:rPr>
              <a:t> Activities must schedule with the SWRPPC NLT 1200 hrs on Monday (878-2692 or 878-4232)</a:t>
            </a:r>
            <a:r>
              <a:rPr lang="en-US" sz="2000" dirty="0" smtClean="0">
                <a:latin typeface="Agency FB" pitchFamily="34" charset="0"/>
              </a:rPr>
              <a:t> </a:t>
            </a:r>
          </a:p>
          <a:p>
            <a:pPr>
              <a:buClr>
                <a:schemeClr val="accent2">
                  <a:lumMod val="50000"/>
                </a:schemeClr>
              </a:buClr>
              <a:buFont typeface="Wingdings" pitchFamily="2" charset="2"/>
              <a:buChar char="§"/>
              <a:defRPr/>
            </a:pPr>
            <a:r>
              <a:rPr lang="en-US" sz="2000" dirty="0" smtClean="0">
                <a:latin typeface="Agency FB" pitchFamily="34" charset="0"/>
              </a:rPr>
              <a:t>Household wastes from on Base or off Base Cannot be placed in Totes or Base Dumpsters</a:t>
            </a:r>
          </a:p>
          <a:p>
            <a:pPr>
              <a:defRPr/>
            </a:pPr>
            <a:endParaRPr lang="en-US" sz="2800" dirty="0" smtClean="0"/>
          </a:p>
          <a:p>
            <a:pPr>
              <a:defRPr/>
            </a:pPr>
            <a:endParaRPr lang="en-US" sz="2800" dirty="0" smtClean="0"/>
          </a:p>
          <a:p>
            <a:pPr>
              <a:defRPr/>
            </a:pPr>
            <a:endParaRPr lang="en-US" sz="2400" dirty="0" smtClean="0"/>
          </a:p>
        </p:txBody>
      </p:sp>
      <p:grpSp>
        <p:nvGrpSpPr>
          <p:cNvPr id="2" name="Group 7"/>
          <p:cNvGrpSpPr>
            <a:grpSpLocks/>
          </p:cNvGrpSpPr>
          <p:nvPr/>
        </p:nvGrpSpPr>
        <p:grpSpPr bwMode="auto">
          <a:xfrm>
            <a:off x="7391400" y="685800"/>
            <a:ext cx="1503363" cy="1406525"/>
            <a:chOff x="4667043" y="3512916"/>
            <a:chExt cx="1502880" cy="1406108"/>
          </a:xfrm>
        </p:grpSpPr>
        <p:sp>
          <p:nvSpPr>
            <p:cNvPr id="53261" name="Oval 8"/>
            <p:cNvSpPr>
              <a:spLocks noChangeArrowheads="1"/>
            </p:cNvSpPr>
            <p:nvPr/>
          </p:nvSpPr>
          <p:spPr bwMode="auto">
            <a:xfrm>
              <a:off x="4667043" y="3512916"/>
              <a:ext cx="1502880" cy="1406108"/>
            </a:xfrm>
            <a:prstGeom prst="ellipse">
              <a:avLst/>
            </a:prstGeom>
            <a:noFill/>
            <a:ln w="38100">
              <a:solidFill>
                <a:srgbClr val="FF0000"/>
              </a:solidFill>
              <a:round/>
              <a:headEnd/>
              <a:tailEnd/>
            </a:ln>
          </p:spPr>
          <p:txBody>
            <a:bodyPr wrap="none" anchor="ctr"/>
            <a:lstStyle/>
            <a:p>
              <a:endParaRPr lang="en-US" sz="2800" dirty="0"/>
            </a:p>
          </p:txBody>
        </p:sp>
        <p:sp>
          <p:nvSpPr>
            <p:cNvPr id="53262" name="Line 9"/>
            <p:cNvSpPr>
              <a:spLocks noChangeShapeType="1"/>
            </p:cNvSpPr>
            <p:nvPr/>
          </p:nvSpPr>
          <p:spPr bwMode="auto">
            <a:xfrm flipH="1">
              <a:off x="4879775" y="3631056"/>
              <a:ext cx="983134" cy="1099987"/>
            </a:xfrm>
            <a:prstGeom prst="line">
              <a:avLst/>
            </a:prstGeom>
            <a:noFill/>
            <a:ln w="38100">
              <a:solidFill>
                <a:srgbClr val="FF0000"/>
              </a:solidFill>
              <a:round/>
              <a:headEnd/>
              <a:tailEnd/>
            </a:ln>
          </p:spPr>
          <p:txBody>
            <a:bodyPr/>
            <a:lstStyle/>
            <a:p>
              <a:endParaRPr lang="en-US" dirty="0"/>
            </a:p>
          </p:txBody>
        </p:sp>
      </p:grpSp>
      <p:pic>
        <p:nvPicPr>
          <p:cNvPr id="9" name="Picture 3" descr="C:\Documents and Settings\karen.harveyharris\Local Settings\Temporary Internet Files\Content.IE5\U8E2QXRL\MPj04372700000[1].jpg"/>
          <p:cNvPicPr>
            <a:picLocks noChangeAspect="1" noChangeArrowheads="1"/>
          </p:cNvPicPr>
          <p:nvPr/>
        </p:nvPicPr>
        <p:blipFill>
          <a:blip r:embed="rId4" cstate="print"/>
          <a:srcRect/>
          <a:stretch>
            <a:fillRect/>
          </a:stretch>
        </p:blipFill>
        <p:spPr bwMode="auto">
          <a:xfrm>
            <a:off x="6537631" y="2493962"/>
            <a:ext cx="1727527" cy="1727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3255" name="Oval 8"/>
          <p:cNvSpPr>
            <a:spLocks noChangeArrowheads="1"/>
          </p:cNvSpPr>
          <p:nvPr/>
        </p:nvSpPr>
        <p:spPr bwMode="auto">
          <a:xfrm>
            <a:off x="6629400" y="2743200"/>
            <a:ext cx="1503363" cy="1406525"/>
          </a:xfrm>
          <a:prstGeom prst="ellipse">
            <a:avLst/>
          </a:prstGeom>
          <a:noFill/>
          <a:ln w="38100">
            <a:solidFill>
              <a:srgbClr val="FF0000"/>
            </a:solidFill>
            <a:round/>
            <a:headEnd/>
            <a:tailEnd/>
          </a:ln>
        </p:spPr>
        <p:txBody>
          <a:bodyPr wrap="none" anchor="ctr"/>
          <a:lstStyle/>
          <a:p>
            <a:endParaRPr lang="en-US" sz="2800" dirty="0"/>
          </a:p>
        </p:txBody>
      </p:sp>
      <p:sp>
        <p:nvSpPr>
          <p:cNvPr id="53256" name="Line 9"/>
          <p:cNvSpPr>
            <a:spLocks noChangeShapeType="1"/>
          </p:cNvSpPr>
          <p:nvPr/>
        </p:nvSpPr>
        <p:spPr bwMode="auto">
          <a:xfrm flipH="1">
            <a:off x="6858000" y="2895600"/>
            <a:ext cx="982663" cy="1100138"/>
          </a:xfrm>
          <a:prstGeom prst="line">
            <a:avLst/>
          </a:prstGeom>
          <a:noFill/>
          <a:ln w="38100">
            <a:solidFill>
              <a:srgbClr val="FF0000"/>
            </a:solidFill>
            <a:round/>
            <a:headEnd/>
            <a:tailEnd/>
          </a:ln>
        </p:spPr>
        <p:txBody>
          <a:bodyPr/>
          <a:lstStyle/>
          <a:p>
            <a:endParaRPr lang="en-US" dirty="0"/>
          </a:p>
        </p:txBody>
      </p:sp>
      <p:sp>
        <p:nvSpPr>
          <p:cNvPr id="14" name="Rounded Rectangle 13"/>
          <p:cNvSpPr/>
          <p:nvPr/>
        </p:nvSpPr>
        <p:spPr>
          <a:xfrm>
            <a:off x="188913" y="5653088"/>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Title 1"/>
          <p:cNvSpPr txBox="1">
            <a:spLocks/>
          </p:cNvSpPr>
          <p:nvPr/>
        </p:nvSpPr>
        <p:spPr>
          <a:xfrm>
            <a:off x="381000" y="5638800"/>
            <a:ext cx="8382000" cy="762000"/>
          </a:xfrm>
          <a:prstGeom prst="rect">
            <a:avLst/>
          </a:prstGeom>
        </p:spPr>
        <p:txBody>
          <a:bodyPr>
            <a:normAutofit/>
          </a:bodyPr>
          <a:lstStyle/>
          <a:p>
            <a:pPr algn="ctr" fontAlgn="auto">
              <a:spcAft>
                <a:spcPts val="0"/>
              </a:spcAft>
              <a:defRPr/>
            </a:pPr>
            <a:r>
              <a:rPr lang="en-US" sz="2800" cap="all" dirty="0">
                <a:solidFill>
                  <a:schemeClr val="bg1"/>
                </a:solidFill>
                <a:effectLst>
                  <a:reflection blurRad="12700" stA="48000" endA="300" endPos="55000" dir="5400000" sy="-90000" algn="bl" rotWithShape="0"/>
                </a:effectLst>
                <a:latin typeface="+mj-lt"/>
                <a:ea typeface="+mj-ea"/>
                <a:cs typeface="+mj-cs"/>
              </a:rPr>
              <a:t>Solid Waste &amp; recycling Management</a:t>
            </a:r>
          </a:p>
        </p:txBody>
      </p:sp>
      <p:sp>
        <p:nvSpPr>
          <p:cNvPr id="13" name="Rectangle 2"/>
          <p:cNvSpPr txBox="1">
            <a:spLocks noChangeArrowheads="1"/>
          </p:cNvSpPr>
          <p:nvPr/>
        </p:nvSpPr>
        <p:spPr bwMode="auto">
          <a:xfrm>
            <a:off x="152400" y="228600"/>
            <a:ext cx="9144000" cy="609600"/>
          </a:xfrm>
          <a:prstGeom prst="rect">
            <a:avLst/>
          </a:prstGeom>
          <a:noFill/>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schemeClr val="tx2"/>
                </a:solidFill>
                <a:effectLst/>
                <a:uLnTx/>
                <a:uFillTx/>
                <a:latin typeface="Agency FB" pitchFamily="34" charset="0"/>
                <a:ea typeface="+mj-ea"/>
                <a:cs typeface="+mj-cs"/>
              </a:rPr>
              <a:t>Prohibited Items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19812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20687" y="2133600"/>
            <a:ext cx="8382000" cy="762000"/>
          </a:xfrm>
        </p:spPr>
        <p:txBody>
          <a:bodyPr>
            <a:normAutofit/>
          </a:bodyPr>
          <a:lstStyle/>
          <a:p>
            <a:pPr algn="ctr" eaLnBrk="1" fontAlgn="auto" hangingPunct="1">
              <a:spcAft>
                <a:spcPts val="0"/>
              </a:spcAft>
              <a:defRPr/>
            </a:pPr>
            <a:r>
              <a:rPr lang="en-US" dirty="0" smtClean="0">
                <a:solidFill>
                  <a:schemeClr val="bg1"/>
                </a:solidFill>
              </a:rPr>
              <a:t>Hazardous Waste Management</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Hazardous Waste Management</a:t>
            </a:r>
            <a:endParaRPr lang="en-US" sz="2400" dirty="0">
              <a:solidFill>
                <a:schemeClr val="bg1"/>
              </a:solidFill>
            </a:endParaRPr>
          </a:p>
        </p:txBody>
      </p:sp>
      <p:pic>
        <p:nvPicPr>
          <p:cNvPr id="11" name="Picture 10" descr="HM.gif"/>
          <p:cNvPicPr>
            <a:picLocks noChangeAspect="1"/>
          </p:cNvPicPr>
          <p:nvPr/>
        </p:nvPicPr>
        <p:blipFill>
          <a:blip r:embed="rId3" cstate="screen"/>
          <a:stretch>
            <a:fillRect/>
          </a:stretch>
        </p:blipFill>
        <p:spPr>
          <a:xfrm>
            <a:off x="1036017" y="762001"/>
            <a:ext cx="3002583" cy="1295400"/>
          </a:xfrm>
          <a:prstGeom prst="roundRect">
            <a:avLst>
              <a:gd name="adj" fmla="val 4167"/>
            </a:avLst>
          </a:prstGeom>
          <a:solidFill>
            <a:srgbClr val="FFFFFF"/>
          </a:solidFill>
          <a:ln w="9525"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2" name="Picture 11" descr="HW.gif"/>
          <p:cNvPicPr>
            <a:picLocks noChangeAspect="1"/>
          </p:cNvPicPr>
          <p:nvPr/>
        </p:nvPicPr>
        <p:blipFill>
          <a:blip r:embed="rId4" cstate="screen"/>
          <a:stretch>
            <a:fillRect/>
          </a:stretch>
        </p:blipFill>
        <p:spPr>
          <a:xfrm>
            <a:off x="4495800" y="762001"/>
            <a:ext cx="3002583" cy="1295400"/>
          </a:xfrm>
          <a:prstGeom prst="roundRect">
            <a:avLst>
              <a:gd name="adj" fmla="val 4167"/>
            </a:avLst>
          </a:prstGeom>
          <a:solidFill>
            <a:srgbClr val="FFFFFF"/>
          </a:solidFill>
          <a:ln w="9525"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TextBox 12"/>
          <p:cNvSpPr txBox="1"/>
          <p:nvPr/>
        </p:nvSpPr>
        <p:spPr>
          <a:xfrm>
            <a:off x="1371600" y="228600"/>
            <a:ext cx="5943600" cy="461963"/>
          </a:xfrm>
          <a:prstGeom prst="rect">
            <a:avLst/>
          </a:prstGeom>
          <a:noFill/>
        </p:spPr>
        <p:txBody>
          <a:bodyPr>
            <a:spAutoFit/>
          </a:bodyPr>
          <a:lstStyle/>
          <a:p>
            <a:pPr algn="ctr">
              <a:defRPr/>
            </a:pPr>
            <a:r>
              <a:rPr lang="en-US" sz="2400" b="1" dirty="0">
                <a:solidFill>
                  <a:schemeClr val="tx2">
                    <a:shade val="75000"/>
                  </a:schemeClr>
                </a:solidFill>
                <a:latin typeface="+mn-lt"/>
              </a:rPr>
              <a:t>What’s the Difference?</a:t>
            </a:r>
          </a:p>
        </p:txBody>
      </p:sp>
      <p:pic>
        <p:nvPicPr>
          <p:cNvPr id="55304" name="Picture 5" descr="C:\Documents and Settings\karen.harveyharris\Local Settings\Temporary Internet Files\Content.IE5\E512KEAA\MMj02827470000[1].gif"/>
          <p:cNvPicPr>
            <a:picLocks noChangeAspect="1" noChangeArrowheads="1" noCrop="1"/>
          </p:cNvPicPr>
          <p:nvPr/>
        </p:nvPicPr>
        <p:blipFill>
          <a:blip r:embed="rId5" cstate="print"/>
          <a:srcRect/>
          <a:stretch>
            <a:fillRect/>
          </a:stretch>
        </p:blipFill>
        <p:spPr bwMode="auto">
          <a:xfrm rot="377754">
            <a:off x="7745413" y="430213"/>
            <a:ext cx="960437" cy="960437"/>
          </a:xfrm>
          <a:prstGeom prst="rect">
            <a:avLst/>
          </a:prstGeom>
          <a:noFill/>
          <a:ln w="9525">
            <a:noFill/>
            <a:miter lim="800000"/>
            <a:headEnd/>
            <a:tailEnd/>
          </a:ln>
        </p:spPr>
      </p:pic>
      <p:sp>
        <p:nvSpPr>
          <p:cNvPr id="16" name="TextBox 15"/>
          <p:cNvSpPr txBox="1"/>
          <p:nvPr/>
        </p:nvSpPr>
        <p:spPr>
          <a:xfrm>
            <a:off x="2209800" y="2447925"/>
            <a:ext cx="4876800" cy="5429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1400" u="sng" dirty="0">
                <a:solidFill>
                  <a:srgbClr val="C00000"/>
                </a:solidFill>
                <a:latin typeface="Arial" pitchFamily="34" charset="0"/>
                <a:cs typeface="Arial" pitchFamily="34" charset="0"/>
              </a:rPr>
              <a:t>Did you know that :</a:t>
            </a:r>
            <a:r>
              <a:rPr lang="en-US" sz="1400" dirty="0">
                <a:solidFill>
                  <a:srgbClr val="C00000"/>
                </a:solidFill>
                <a:latin typeface="Arial" pitchFamily="34" charset="0"/>
                <a:cs typeface="Arial" pitchFamily="34" charset="0"/>
              </a:rPr>
              <a:t> NHW is any waste generated from serviceable HMs, which do not meet the definition of HWs</a:t>
            </a:r>
          </a:p>
        </p:txBody>
      </p:sp>
      <p:sp>
        <p:nvSpPr>
          <p:cNvPr id="17" name="TextBox 16"/>
          <p:cNvSpPr txBox="1"/>
          <p:nvPr/>
        </p:nvSpPr>
        <p:spPr>
          <a:xfrm>
            <a:off x="228600" y="3302000"/>
            <a:ext cx="8686800" cy="2032000"/>
          </a:xfrm>
          <a:prstGeom prst="rect">
            <a:avLst/>
          </a:prstGeom>
          <a:noFill/>
        </p:spPr>
        <p:txBody>
          <a:bodyPr>
            <a:spAutoFit/>
          </a:bodyPr>
          <a:lstStyle/>
          <a:p>
            <a:pPr indent="225425">
              <a:buFont typeface="Arial" pitchFamily="34" charset="0"/>
              <a:buChar char="•"/>
              <a:defRPr/>
            </a:pPr>
            <a:r>
              <a:rPr lang="en-US" dirty="0">
                <a:latin typeface="+mj-lt"/>
              </a:rPr>
              <a:t>Here are some common hazardous wastes </a:t>
            </a:r>
            <a:r>
              <a:rPr lang="en-US" dirty="0">
                <a:solidFill>
                  <a:srgbClr val="C00000"/>
                </a:solidFill>
                <a:latin typeface="+mj-lt"/>
              </a:rPr>
              <a:t>examples</a:t>
            </a:r>
            <a:r>
              <a:rPr lang="en-US" dirty="0">
                <a:latin typeface="+mj-lt"/>
              </a:rPr>
              <a:t> and </a:t>
            </a:r>
            <a:r>
              <a:rPr lang="en-US" dirty="0">
                <a:solidFill>
                  <a:srgbClr val="007033"/>
                </a:solidFill>
                <a:latin typeface="+mj-lt"/>
              </a:rPr>
              <a:t>sources</a:t>
            </a:r>
            <a:r>
              <a:rPr lang="en-US" dirty="0">
                <a:latin typeface="+mj-lt"/>
              </a:rPr>
              <a:t>:  </a:t>
            </a:r>
            <a:r>
              <a:rPr lang="en-US" dirty="0">
                <a:solidFill>
                  <a:srgbClr val="C00000"/>
                </a:solidFill>
                <a:latin typeface="+mj-lt"/>
              </a:rPr>
              <a:t>acids or </a:t>
            </a:r>
          </a:p>
          <a:p>
            <a:pPr indent="225425">
              <a:defRPr/>
            </a:pPr>
            <a:r>
              <a:rPr lang="en-US" dirty="0">
                <a:solidFill>
                  <a:srgbClr val="C00000"/>
                </a:solidFill>
                <a:latin typeface="+mj-lt"/>
              </a:rPr>
              <a:t>bases/caustics, cleaners, fluorescent bulbs, contaminated antifreeze, flammable  </a:t>
            </a:r>
          </a:p>
          <a:p>
            <a:pPr indent="225425">
              <a:defRPr/>
            </a:pPr>
            <a:r>
              <a:rPr lang="en-US" dirty="0">
                <a:solidFill>
                  <a:srgbClr val="C00000"/>
                </a:solidFill>
                <a:latin typeface="+mj-lt"/>
              </a:rPr>
              <a:t>solvents, oil-based paint, photo finishing solutions, two parts, </a:t>
            </a:r>
            <a:r>
              <a:rPr lang="en-US" dirty="0">
                <a:solidFill>
                  <a:srgbClr val="007033"/>
                </a:solidFill>
                <a:latin typeface="+mj-lt"/>
              </a:rPr>
              <a:t>improperly managed </a:t>
            </a:r>
          </a:p>
          <a:p>
            <a:pPr indent="225425">
              <a:defRPr/>
            </a:pPr>
            <a:r>
              <a:rPr lang="en-US" dirty="0">
                <a:solidFill>
                  <a:srgbClr val="007033"/>
                </a:solidFill>
                <a:latin typeface="+mj-lt"/>
              </a:rPr>
              <a:t>HMs ex. Expired shelf-life, unused “left over” HMs (ex. Excess) , mixing HW with a </a:t>
            </a:r>
          </a:p>
          <a:p>
            <a:pPr indent="225425">
              <a:defRPr/>
            </a:pPr>
            <a:r>
              <a:rPr lang="en-US" dirty="0">
                <a:solidFill>
                  <a:srgbClr val="007033"/>
                </a:solidFill>
                <a:latin typeface="+mj-lt"/>
              </a:rPr>
              <a:t>Non-HW (ex. </a:t>
            </a:r>
            <a:r>
              <a:rPr lang="en-US" dirty="0" smtClean="0">
                <a:solidFill>
                  <a:srgbClr val="007033"/>
                </a:solidFill>
                <a:latin typeface="+mj-lt"/>
              </a:rPr>
              <a:t>oil </a:t>
            </a:r>
            <a:r>
              <a:rPr lang="en-US" dirty="0">
                <a:solidFill>
                  <a:srgbClr val="007033"/>
                </a:solidFill>
                <a:latin typeface="+mj-lt"/>
              </a:rPr>
              <a:t>based paint w/latex paint, improper storage (ex. </a:t>
            </a:r>
            <a:r>
              <a:rPr lang="en-US" dirty="0" smtClean="0">
                <a:solidFill>
                  <a:srgbClr val="007033"/>
                </a:solidFill>
                <a:latin typeface="+mj-lt"/>
              </a:rPr>
              <a:t>paints </a:t>
            </a:r>
            <a:r>
              <a:rPr lang="en-US" dirty="0">
                <a:solidFill>
                  <a:srgbClr val="007033"/>
                </a:solidFill>
                <a:latin typeface="+mj-lt"/>
              </a:rPr>
              <a:t>that freeze), </a:t>
            </a:r>
          </a:p>
          <a:p>
            <a:pPr indent="225425">
              <a:defRPr/>
            </a:pPr>
            <a:r>
              <a:rPr lang="en-US" dirty="0">
                <a:solidFill>
                  <a:srgbClr val="007033"/>
                </a:solidFill>
                <a:latin typeface="+mj-lt"/>
              </a:rPr>
              <a:t>expired shelf-life, abandoned containers, unknown contents or lack of labels.</a:t>
            </a:r>
          </a:p>
          <a:p>
            <a:pPr indent="225425">
              <a:buFont typeface="Arial" pitchFamily="34" charset="0"/>
              <a:buChar char="•"/>
              <a:defRPr/>
            </a:pPr>
            <a:r>
              <a:rPr lang="en-US" dirty="0">
                <a:solidFill>
                  <a:srgbClr val="007033"/>
                </a:solidFill>
                <a:latin typeface="+mj-lt"/>
              </a:rPr>
              <a:t>Prior to disposing of HM, coordinate with your Activity Environment Coordinator (AEC)  </a:t>
            </a:r>
          </a:p>
        </p:txBody>
      </p:sp>
    </p:spTree>
  </p:cSld>
  <p:clrMapOvr>
    <a:masterClrMapping/>
  </p:clrMapOvr>
  <p:transition advClick="0">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Hazardous Waste Management</a:t>
            </a:r>
            <a:endParaRPr lang="en-US" sz="2400" dirty="0">
              <a:solidFill>
                <a:schemeClr val="bg1"/>
              </a:solidFill>
            </a:endParaRPr>
          </a:p>
        </p:txBody>
      </p:sp>
      <p:sp>
        <p:nvSpPr>
          <p:cNvPr id="13" name="TextBox 14"/>
          <p:cNvSpPr txBox="1">
            <a:spLocks noChangeArrowheads="1"/>
          </p:cNvSpPr>
          <p:nvPr/>
        </p:nvSpPr>
        <p:spPr bwMode="auto">
          <a:xfrm>
            <a:off x="76200" y="228600"/>
            <a:ext cx="8077200" cy="461963"/>
          </a:xfrm>
          <a:prstGeom prst="rect">
            <a:avLst/>
          </a:prstGeom>
          <a:noFill/>
          <a:ln w="9525">
            <a:noFill/>
            <a:miter lim="800000"/>
            <a:headEnd/>
            <a:tailEnd/>
          </a:ln>
        </p:spPr>
        <p:txBody>
          <a:bodyPr>
            <a:spAutoFit/>
          </a:bodyPr>
          <a:lstStyle/>
          <a:p>
            <a:pPr indent="236538">
              <a:defRPr/>
            </a:pPr>
            <a:r>
              <a:rPr lang="en-US" sz="2400" b="1" dirty="0">
                <a:solidFill>
                  <a:schemeClr val="tx2">
                    <a:shade val="75000"/>
                  </a:schemeClr>
                </a:solidFill>
                <a:latin typeface="+mn-lt"/>
              </a:rPr>
              <a:t>Different Waste Sites</a:t>
            </a:r>
          </a:p>
        </p:txBody>
      </p:sp>
      <p:sp>
        <p:nvSpPr>
          <p:cNvPr id="7" name="TextBox 14"/>
          <p:cNvSpPr txBox="1">
            <a:spLocks noChangeArrowheads="1"/>
          </p:cNvSpPr>
          <p:nvPr/>
        </p:nvSpPr>
        <p:spPr bwMode="auto">
          <a:xfrm>
            <a:off x="228600" y="630238"/>
            <a:ext cx="8077200" cy="4001095"/>
          </a:xfrm>
          <a:prstGeom prst="rect">
            <a:avLst/>
          </a:prstGeom>
          <a:noFill/>
          <a:ln w="9525">
            <a:noFill/>
            <a:miter lim="800000"/>
            <a:headEnd/>
            <a:tailEnd/>
          </a:ln>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Hazardous Waste (HW) Sites  </a:t>
            </a:r>
          </a:p>
          <a:p>
            <a:pPr lvl="1" indent="236538">
              <a:buFont typeface="Arial" pitchFamily="34" charset="0"/>
              <a:buChar char="•"/>
              <a:defRPr/>
            </a:pPr>
            <a:r>
              <a:rPr lang="en-US" dirty="0">
                <a:solidFill>
                  <a:schemeClr val="tx2">
                    <a:shade val="75000"/>
                  </a:schemeClr>
                </a:solidFill>
                <a:latin typeface="Agency FB" pitchFamily="34" charset="0"/>
              </a:rPr>
              <a:t>TSS – Temporary Storage Site</a:t>
            </a:r>
          </a:p>
          <a:p>
            <a:pPr lvl="1" indent="236538">
              <a:buFont typeface="Arial" pitchFamily="34" charset="0"/>
              <a:buChar char="•"/>
              <a:defRPr/>
            </a:pPr>
            <a:r>
              <a:rPr lang="en-US" dirty="0">
                <a:solidFill>
                  <a:schemeClr val="tx2">
                    <a:shade val="75000"/>
                  </a:schemeClr>
                </a:solidFill>
                <a:latin typeface="Agency FB" pitchFamily="34" charset="0"/>
              </a:rPr>
              <a:t>SAS – Satellite Accumulation Site</a:t>
            </a:r>
          </a:p>
          <a:p>
            <a:pPr lvl="2" indent="236538">
              <a:buFont typeface="Arial" pitchFamily="34" charset="0"/>
              <a:buChar char="•"/>
              <a:defRPr/>
            </a:pPr>
            <a:r>
              <a:rPr lang="en-US" dirty="0">
                <a:solidFill>
                  <a:schemeClr val="tx2">
                    <a:shade val="75000"/>
                  </a:schemeClr>
                </a:solidFill>
                <a:latin typeface="Agency FB" pitchFamily="34" charset="0"/>
              </a:rPr>
              <a:t>Common HWs  - oil based paints; solvents; </a:t>
            </a:r>
            <a:endParaRPr lang="en-US" dirty="0" smtClean="0">
              <a:solidFill>
                <a:schemeClr val="tx2">
                  <a:shade val="75000"/>
                </a:schemeClr>
              </a:solidFill>
              <a:latin typeface="Agency FB" pitchFamily="34" charset="0"/>
            </a:endParaRPr>
          </a:p>
          <a:p>
            <a:pPr lvl="2" indent="236538">
              <a:defRPr/>
            </a:pPr>
            <a:r>
              <a:rPr lang="en-US" dirty="0" smtClean="0">
                <a:solidFill>
                  <a:schemeClr val="tx2">
                    <a:shade val="75000"/>
                  </a:schemeClr>
                </a:solidFill>
                <a:latin typeface="Agency FB" pitchFamily="34" charset="0"/>
              </a:rPr>
              <a:t>acids</a:t>
            </a:r>
            <a:r>
              <a:rPr lang="en-US" dirty="0">
                <a:solidFill>
                  <a:schemeClr val="tx2">
                    <a:shade val="75000"/>
                  </a:schemeClr>
                </a:solidFill>
                <a:latin typeface="Agency FB" pitchFamily="34" charset="0"/>
              </a:rPr>
              <a:t>; bases; strong </a:t>
            </a:r>
            <a:r>
              <a:rPr lang="en-US" dirty="0" smtClean="0">
                <a:solidFill>
                  <a:schemeClr val="tx2">
                    <a:shade val="75000"/>
                  </a:schemeClr>
                </a:solidFill>
                <a:latin typeface="Agency FB" pitchFamily="34" charset="0"/>
              </a:rPr>
              <a:t>cleaners</a:t>
            </a:r>
            <a:r>
              <a:rPr lang="en-US" dirty="0">
                <a:solidFill>
                  <a:schemeClr val="tx2">
                    <a:shade val="75000"/>
                  </a:schemeClr>
                </a:solidFill>
                <a:latin typeface="Agency FB" pitchFamily="34" charset="0"/>
              </a:rPr>
              <a:t>; solvent rags; solvent &amp; gasoline </a:t>
            </a:r>
            <a:r>
              <a:rPr lang="en-US" dirty="0" smtClean="0">
                <a:solidFill>
                  <a:schemeClr val="tx2">
                    <a:shade val="75000"/>
                  </a:schemeClr>
                </a:solidFill>
                <a:latin typeface="Agency FB" pitchFamily="34" charset="0"/>
              </a:rPr>
              <a:t>  </a:t>
            </a:r>
          </a:p>
          <a:p>
            <a:pPr lvl="2" indent="236538">
              <a:defRPr/>
            </a:pPr>
            <a:r>
              <a:rPr lang="en-US" dirty="0" smtClean="0">
                <a:solidFill>
                  <a:schemeClr val="tx2">
                    <a:shade val="75000"/>
                  </a:schemeClr>
                </a:solidFill>
                <a:latin typeface="Agency FB" pitchFamily="34" charset="0"/>
              </a:rPr>
              <a:t>filters</a:t>
            </a:r>
            <a:r>
              <a:rPr lang="en-US" dirty="0">
                <a:solidFill>
                  <a:schemeClr val="tx2">
                    <a:shade val="75000"/>
                  </a:schemeClr>
                </a:solidFill>
                <a:latin typeface="Agency FB" pitchFamily="34" charset="0"/>
              </a:rPr>
              <a:t>; etc </a:t>
            </a:r>
          </a:p>
          <a:p>
            <a:pPr indent="236538">
              <a:buFont typeface="Arial" pitchFamily="34" charset="0"/>
              <a:buChar char="•"/>
              <a:defRPr/>
            </a:pPr>
            <a:r>
              <a:rPr lang="en-US" dirty="0">
                <a:solidFill>
                  <a:schemeClr val="tx2">
                    <a:shade val="75000"/>
                  </a:schemeClr>
                </a:solidFill>
                <a:latin typeface="Agency FB" pitchFamily="34" charset="0"/>
              </a:rPr>
              <a:t>Non-Hazardous Waste (NHW) Sites</a:t>
            </a:r>
          </a:p>
          <a:p>
            <a:pPr lvl="2" indent="236538">
              <a:buFont typeface="Arial" pitchFamily="34" charset="0"/>
              <a:buChar char="•"/>
              <a:defRPr/>
            </a:pPr>
            <a:r>
              <a:rPr lang="en-US" dirty="0">
                <a:solidFill>
                  <a:schemeClr val="tx2">
                    <a:shade val="75000"/>
                  </a:schemeClr>
                </a:solidFill>
                <a:latin typeface="Agency FB" pitchFamily="34" charset="0"/>
              </a:rPr>
              <a:t>Common NHW – used petroleum rags; latex paints; used oil </a:t>
            </a:r>
            <a:endParaRPr lang="en-US" dirty="0" smtClean="0">
              <a:solidFill>
                <a:schemeClr val="tx2">
                  <a:shade val="75000"/>
                </a:schemeClr>
              </a:solidFill>
              <a:latin typeface="Agency FB" pitchFamily="34" charset="0"/>
            </a:endParaRPr>
          </a:p>
          <a:p>
            <a:pPr lvl="2" indent="236538">
              <a:defRPr/>
            </a:pPr>
            <a:r>
              <a:rPr lang="en-US" dirty="0" smtClean="0">
                <a:solidFill>
                  <a:schemeClr val="tx2">
                    <a:shade val="75000"/>
                  </a:schemeClr>
                </a:solidFill>
                <a:latin typeface="Agency FB" pitchFamily="34" charset="0"/>
              </a:rPr>
              <a:t>and </a:t>
            </a:r>
            <a:r>
              <a:rPr lang="en-US" dirty="0">
                <a:solidFill>
                  <a:schemeClr val="tx2">
                    <a:shade val="75000"/>
                  </a:schemeClr>
                </a:solidFill>
                <a:latin typeface="Agency FB" pitchFamily="34" charset="0"/>
              </a:rPr>
              <a:t>air filters (No solvent or gasoline filters); batteries </a:t>
            </a:r>
            <a:endParaRPr lang="en-US" dirty="0" smtClean="0">
              <a:solidFill>
                <a:schemeClr val="tx2">
                  <a:shade val="75000"/>
                </a:schemeClr>
              </a:solidFill>
              <a:latin typeface="Agency FB" pitchFamily="34" charset="0"/>
            </a:endParaRPr>
          </a:p>
          <a:p>
            <a:pPr lvl="2" indent="236538">
              <a:defRPr/>
            </a:pPr>
            <a:r>
              <a:rPr lang="en-US" dirty="0" smtClean="0">
                <a:solidFill>
                  <a:schemeClr val="tx2">
                    <a:shade val="75000"/>
                  </a:schemeClr>
                </a:solidFill>
                <a:latin typeface="Agency FB" pitchFamily="34" charset="0"/>
              </a:rPr>
              <a:t>(</a:t>
            </a:r>
            <a:r>
              <a:rPr lang="en-US" dirty="0">
                <a:solidFill>
                  <a:schemeClr val="tx2">
                    <a:shade val="75000"/>
                  </a:schemeClr>
                </a:solidFill>
                <a:latin typeface="Agency FB" pitchFamily="34" charset="0"/>
              </a:rPr>
              <a:t>alkaline), etc.</a:t>
            </a:r>
          </a:p>
          <a:p>
            <a:pPr indent="236538">
              <a:buFont typeface="Arial" pitchFamily="34" charset="0"/>
              <a:buChar char="•"/>
              <a:defRPr/>
            </a:pPr>
            <a:r>
              <a:rPr lang="en-US" dirty="0">
                <a:solidFill>
                  <a:schemeClr val="tx2">
                    <a:shade val="75000"/>
                  </a:schemeClr>
                </a:solidFill>
                <a:latin typeface="Agency FB" pitchFamily="34" charset="0"/>
              </a:rPr>
              <a:t>Universal Waste (UW) Sites </a:t>
            </a:r>
            <a:endParaRPr lang="en-US" u="sng" dirty="0">
              <a:solidFill>
                <a:schemeClr val="tx2">
                  <a:shade val="75000"/>
                </a:schemeClr>
              </a:solidFill>
              <a:latin typeface="Agency FB" pitchFamily="34" charset="0"/>
            </a:endParaRPr>
          </a:p>
          <a:p>
            <a:pPr lvl="2" indent="236538">
              <a:buFont typeface="Arial" pitchFamily="34" charset="0"/>
              <a:buChar char="•"/>
              <a:defRPr/>
            </a:pPr>
            <a:r>
              <a:rPr lang="en-US" dirty="0">
                <a:solidFill>
                  <a:schemeClr val="tx2">
                    <a:shade val="75000"/>
                  </a:schemeClr>
                </a:solidFill>
                <a:latin typeface="Agency FB" pitchFamily="34" charset="0"/>
              </a:rPr>
              <a:t>Common UW – fluorescent light bulbs,  projector bulbs, </a:t>
            </a:r>
          </a:p>
          <a:p>
            <a:pPr lvl="2" indent="236538">
              <a:defRPr/>
            </a:pPr>
            <a:r>
              <a:rPr lang="en-US" dirty="0">
                <a:solidFill>
                  <a:schemeClr val="tx2">
                    <a:shade val="75000"/>
                  </a:schemeClr>
                </a:solidFill>
                <a:latin typeface="Agency FB" pitchFamily="34" charset="0"/>
              </a:rPr>
              <a:t>batteries</a:t>
            </a:r>
          </a:p>
          <a:p>
            <a:pPr lvl="1" indent="236538">
              <a:defRPr/>
            </a:pPr>
            <a:r>
              <a:rPr lang="en-US" sz="2000" b="1" dirty="0">
                <a:solidFill>
                  <a:schemeClr val="tx2">
                    <a:shade val="75000"/>
                  </a:schemeClr>
                </a:solidFill>
                <a:latin typeface="+mn-lt"/>
              </a:rPr>
              <a:t>	</a:t>
            </a:r>
          </a:p>
        </p:txBody>
      </p:sp>
      <p:grpSp>
        <p:nvGrpSpPr>
          <p:cNvPr id="2" name="Group 18"/>
          <p:cNvGrpSpPr>
            <a:grpSpLocks/>
          </p:cNvGrpSpPr>
          <p:nvPr/>
        </p:nvGrpSpPr>
        <p:grpSpPr bwMode="auto">
          <a:xfrm>
            <a:off x="6019800" y="533400"/>
            <a:ext cx="1905000" cy="1524000"/>
            <a:chOff x="5782056" y="320040"/>
            <a:chExt cx="1828800" cy="1676400"/>
          </a:xfrm>
        </p:grpSpPr>
        <p:sp>
          <p:nvSpPr>
            <p:cNvPr id="17" name="Hexagon 16"/>
            <p:cNvSpPr/>
            <p:nvPr/>
          </p:nvSpPr>
          <p:spPr>
            <a:xfrm>
              <a:off x="5782056" y="320040"/>
              <a:ext cx="1828800" cy="1676400"/>
            </a:xfrm>
            <a:prstGeom prst="hexago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38" name="TextBox 17"/>
            <p:cNvSpPr txBox="1">
              <a:spLocks noChangeArrowheads="1"/>
            </p:cNvSpPr>
            <p:nvPr/>
          </p:nvSpPr>
          <p:spPr bwMode="auto">
            <a:xfrm>
              <a:off x="5943600" y="474585"/>
              <a:ext cx="1447800" cy="1354216"/>
            </a:xfrm>
            <a:prstGeom prst="rect">
              <a:avLst/>
            </a:prstGeom>
            <a:noFill/>
            <a:ln w="9525">
              <a:noFill/>
              <a:miter lim="800000"/>
              <a:headEnd/>
              <a:tailEnd/>
            </a:ln>
          </p:spPr>
          <p:txBody>
            <a:bodyPr wrap="square">
              <a:spAutoFit/>
            </a:bodyPr>
            <a:lstStyle/>
            <a:p>
              <a:pPr algn="ctr"/>
              <a:r>
                <a:rPr lang="en-US" sz="1400" dirty="0">
                  <a:solidFill>
                    <a:schemeClr val="bg1"/>
                  </a:solidFill>
                  <a:latin typeface="Arial Black" pitchFamily="34" charset="0"/>
                </a:rPr>
                <a:t>DO NOT DISPOSE OF </a:t>
              </a:r>
              <a:r>
                <a:rPr lang="en-US" sz="1400" dirty="0" smtClean="0">
                  <a:solidFill>
                    <a:schemeClr val="bg1"/>
                  </a:solidFill>
                  <a:latin typeface="Arial Black" pitchFamily="34" charset="0"/>
                </a:rPr>
                <a:t>HW, NHW, or UW </a:t>
              </a:r>
              <a:r>
                <a:rPr lang="en-US" sz="1400" dirty="0">
                  <a:solidFill>
                    <a:schemeClr val="bg1"/>
                  </a:solidFill>
                  <a:latin typeface="Arial Black" pitchFamily="34" charset="0"/>
                </a:rPr>
                <a:t>IN DUMPSTERS</a:t>
              </a:r>
            </a:p>
          </p:txBody>
        </p:sp>
      </p:grpSp>
      <p:grpSp>
        <p:nvGrpSpPr>
          <p:cNvPr id="3" name="Group 20"/>
          <p:cNvGrpSpPr>
            <a:grpSpLocks/>
          </p:cNvGrpSpPr>
          <p:nvPr/>
        </p:nvGrpSpPr>
        <p:grpSpPr bwMode="auto">
          <a:xfrm>
            <a:off x="1600200" y="4398963"/>
            <a:ext cx="5486400" cy="1163637"/>
            <a:chOff x="1600200" y="4246563"/>
            <a:chExt cx="5683927" cy="1249362"/>
          </a:xfrm>
        </p:grpSpPr>
        <p:pic>
          <p:nvPicPr>
            <p:cNvPr id="56330" name="Picture 1037" descr="Picture 001"/>
            <p:cNvPicPr>
              <a:picLocks noChangeAspect="1" noChangeArrowheads="1"/>
            </p:cNvPicPr>
            <p:nvPr/>
          </p:nvPicPr>
          <p:blipFill>
            <a:blip r:embed="rId3" cstate="print"/>
            <a:srcRect l="22240" t="11427" r="14749" b="12381"/>
            <a:stretch>
              <a:fillRect/>
            </a:stretch>
          </p:blipFill>
          <p:spPr bwMode="auto">
            <a:xfrm>
              <a:off x="1600200" y="4322804"/>
              <a:ext cx="933450" cy="1098763"/>
            </a:xfrm>
            <a:prstGeom prst="rect">
              <a:avLst/>
            </a:prstGeom>
            <a:noFill/>
            <a:ln w="9525">
              <a:noFill/>
              <a:miter lim="800000"/>
              <a:headEnd/>
              <a:tailEnd/>
            </a:ln>
          </p:spPr>
        </p:pic>
        <p:pic>
          <p:nvPicPr>
            <p:cNvPr id="56331" name="Picture 1038" descr="Picture 005"/>
            <p:cNvPicPr>
              <a:picLocks noChangeAspect="1" noChangeArrowheads="1"/>
            </p:cNvPicPr>
            <p:nvPr/>
          </p:nvPicPr>
          <p:blipFill>
            <a:blip r:embed="rId4" cstate="print"/>
            <a:srcRect l="16182" t="9584" r="19090" b="11348"/>
            <a:stretch>
              <a:fillRect/>
            </a:stretch>
          </p:blipFill>
          <p:spPr bwMode="auto">
            <a:xfrm>
              <a:off x="2743200" y="4322804"/>
              <a:ext cx="1066800" cy="1100725"/>
            </a:xfrm>
            <a:prstGeom prst="rect">
              <a:avLst/>
            </a:prstGeom>
            <a:noFill/>
            <a:ln w="9525">
              <a:noFill/>
              <a:miter lim="800000"/>
              <a:headEnd/>
              <a:tailEnd/>
            </a:ln>
          </p:spPr>
        </p:pic>
        <p:pic>
          <p:nvPicPr>
            <p:cNvPr id="56332" name="Picture 1039" descr="Picture 003"/>
            <p:cNvPicPr>
              <a:picLocks noChangeAspect="1" noChangeArrowheads="1"/>
            </p:cNvPicPr>
            <p:nvPr/>
          </p:nvPicPr>
          <p:blipFill>
            <a:blip r:embed="rId5" cstate="print"/>
            <a:srcRect l="14548" t="6897" r="15625" b="10345"/>
            <a:stretch>
              <a:fillRect/>
            </a:stretch>
          </p:blipFill>
          <p:spPr bwMode="auto">
            <a:xfrm>
              <a:off x="3962400" y="4322804"/>
              <a:ext cx="1066800" cy="1067369"/>
            </a:xfrm>
            <a:prstGeom prst="rect">
              <a:avLst/>
            </a:prstGeom>
            <a:noFill/>
            <a:ln w="9525">
              <a:noFill/>
              <a:miter lim="800000"/>
              <a:headEnd/>
              <a:tailEnd/>
            </a:ln>
          </p:spPr>
        </p:pic>
        <p:cxnSp>
          <p:nvCxnSpPr>
            <p:cNvPr id="15" name="Straight Connector 14"/>
            <p:cNvCxnSpPr/>
            <p:nvPr/>
          </p:nvCxnSpPr>
          <p:spPr bwMode="auto">
            <a:xfrm>
              <a:off x="1675854" y="4246563"/>
              <a:ext cx="5488214" cy="0"/>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1675854" y="5495925"/>
              <a:ext cx="5488214" cy="0"/>
            </a:xfrm>
            <a:prstGeom prst="line">
              <a:avLst/>
            </a:prstGeom>
            <a:ln w="28575">
              <a:solidFill>
                <a:srgbClr val="C00000"/>
              </a:solidFill>
              <a:prstDash val="dashDot"/>
            </a:ln>
          </p:spPr>
          <p:style>
            <a:lnRef idx="1">
              <a:schemeClr val="accent1"/>
            </a:lnRef>
            <a:fillRef idx="0">
              <a:schemeClr val="accent1"/>
            </a:fillRef>
            <a:effectRef idx="0">
              <a:schemeClr val="accent1"/>
            </a:effectRef>
            <a:fontRef idx="minor">
              <a:schemeClr val="tx1"/>
            </a:fontRef>
          </p:style>
        </p:cxnSp>
        <p:pic>
          <p:nvPicPr>
            <p:cNvPr id="56335" name="Picture 6" descr="haz - 0321"/>
            <p:cNvPicPr>
              <a:picLocks noChangeAspect="1" noChangeArrowheads="1"/>
            </p:cNvPicPr>
            <p:nvPr/>
          </p:nvPicPr>
          <p:blipFill>
            <a:blip r:embed="rId6" cstate="print"/>
            <a:srcRect/>
            <a:stretch>
              <a:fillRect/>
            </a:stretch>
          </p:blipFill>
          <p:spPr bwMode="auto">
            <a:xfrm>
              <a:off x="5181600" y="4314371"/>
              <a:ext cx="990600" cy="1143001"/>
            </a:xfrm>
            <a:prstGeom prst="rect">
              <a:avLst/>
            </a:prstGeom>
            <a:noFill/>
            <a:ln w="9525">
              <a:noFill/>
              <a:miter lim="800000"/>
              <a:headEnd/>
              <a:tailEnd/>
            </a:ln>
          </p:spPr>
        </p:pic>
        <p:pic>
          <p:nvPicPr>
            <p:cNvPr id="56336" name="Picture 19" descr="NH Waste Label.jpg"/>
            <p:cNvPicPr>
              <a:picLocks noChangeAspect="1"/>
            </p:cNvPicPr>
            <p:nvPr/>
          </p:nvPicPr>
          <p:blipFill>
            <a:blip r:embed="rId7" cstate="print"/>
            <a:srcRect/>
            <a:stretch>
              <a:fillRect/>
            </a:stretch>
          </p:blipFill>
          <p:spPr bwMode="auto">
            <a:xfrm>
              <a:off x="6248400" y="4343400"/>
              <a:ext cx="1035727" cy="1064971"/>
            </a:xfrm>
            <a:prstGeom prst="rect">
              <a:avLst/>
            </a:prstGeom>
            <a:noFill/>
            <a:ln w="9525">
              <a:noFill/>
              <a:miter lim="800000"/>
              <a:headEnd/>
              <a:tailEnd/>
            </a:ln>
          </p:spPr>
        </p:pic>
      </p:grpSp>
    </p:spTree>
  </p:cSld>
  <p:clrMapOvr>
    <a:masterClrMapping/>
  </p:clrMapOvr>
  <p:transition advClick="0">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Hazardous Waste Management</a:t>
            </a:r>
            <a:endParaRPr lang="en-US" sz="2400" dirty="0">
              <a:solidFill>
                <a:schemeClr val="bg1"/>
              </a:solidFill>
            </a:endParaRPr>
          </a:p>
        </p:txBody>
      </p:sp>
      <p:sp>
        <p:nvSpPr>
          <p:cNvPr id="13" name="TextBox 14"/>
          <p:cNvSpPr txBox="1">
            <a:spLocks noChangeArrowheads="1"/>
          </p:cNvSpPr>
          <p:nvPr/>
        </p:nvSpPr>
        <p:spPr bwMode="auto">
          <a:xfrm>
            <a:off x="76200" y="228600"/>
            <a:ext cx="8077200" cy="400110"/>
          </a:xfrm>
          <a:prstGeom prst="rect">
            <a:avLst/>
          </a:prstGeom>
          <a:noFill/>
          <a:ln w="9525">
            <a:noFill/>
            <a:miter lim="800000"/>
            <a:headEnd/>
            <a:tailEnd/>
          </a:ln>
        </p:spPr>
        <p:txBody>
          <a:bodyPr>
            <a:spAutoFit/>
          </a:bodyPr>
          <a:lstStyle/>
          <a:p>
            <a:pPr indent="236538">
              <a:defRPr/>
            </a:pPr>
            <a:r>
              <a:rPr lang="en-US" sz="2000" b="1" dirty="0" smtClean="0">
                <a:solidFill>
                  <a:schemeClr val="tx2">
                    <a:shade val="75000"/>
                  </a:schemeClr>
                </a:solidFill>
                <a:latin typeface="Agency FB" pitchFamily="34" charset="0"/>
              </a:rPr>
              <a:t>Disposal</a:t>
            </a:r>
            <a:endParaRPr lang="en-US" sz="2000" b="1" dirty="0">
              <a:solidFill>
                <a:schemeClr val="tx2">
                  <a:shade val="75000"/>
                </a:schemeClr>
              </a:solidFill>
              <a:latin typeface="Agency FB" pitchFamily="34" charset="0"/>
            </a:endParaRPr>
          </a:p>
        </p:txBody>
      </p:sp>
      <p:sp>
        <p:nvSpPr>
          <p:cNvPr id="7" name="TextBox 14"/>
          <p:cNvSpPr txBox="1">
            <a:spLocks noChangeArrowheads="1"/>
          </p:cNvSpPr>
          <p:nvPr/>
        </p:nvSpPr>
        <p:spPr bwMode="auto">
          <a:xfrm>
            <a:off x="381000" y="1066800"/>
            <a:ext cx="8077200" cy="4001095"/>
          </a:xfrm>
          <a:prstGeom prst="rect">
            <a:avLst/>
          </a:prstGeom>
          <a:noFill/>
          <a:ln w="9525">
            <a:noFill/>
            <a:miter lim="800000"/>
            <a:headEnd/>
            <a:tailEnd/>
          </a:ln>
        </p:spPr>
        <p:txBody>
          <a:bodyPr>
            <a:spAutoFit/>
          </a:bodyPr>
          <a:lstStyle/>
          <a:p>
            <a:pPr indent="236538">
              <a:buFont typeface="Arial" pitchFamily="34" charset="0"/>
              <a:buChar char="•"/>
              <a:defRPr/>
            </a:pPr>
            <a:r>
              <a:rPr lang="en-US" dirty="0" smtClean="0">
                <a:solidFill>
                  <a:schemeClr val="tx2">
                    <a:shade val="75000"/>
                  </a:schemeClr>
                </a:solidFill>
                <a:latin typeface="Agency FB" pitchFamily="34" charset="0"/>
              </a:rPr>
              <a:t>All Containers:  </a:t>
            </a:r>
            <a:endParaRPr lang="en-US" dirty="0">
              <a:solidFill>
                <a:schemeClr val="tx2">
                  <a:shade val="75000"/>
                </a:schemeClr>
              </a:solidFill>
              <a:latin typeface="Agency FB" pitchFamily="34" charset="0"/>
            </a:endParaRPr>
          </a:p>
          <a:p>
            <a:pPr lvl="1" indent="236538">
              <a:buFont typeface="Arial" pitchFamily="34" charset="0"/>
              <a:buChar char="•"/>
              <a:defRPr/>
            </a:pPr>
            <a:r>
              <a:rPr lang="en-US" dirty="0" smtClean="0">
                <a:solidFill>
                  <a:schemeClr val="tx2">
                    <a:shade val="75000"/>
                  </a:schemeClr>
                </a:solidFill>
                <a:latin typeface="Agency FB" pitchFamily="34" charset="0"/>
              </a:rPr>
              <a:t>Must be properly </a:t>
            </a:r>
            <a:r>
              <a:rPr lang="en-US" dirty="0" smtClean="0">
                <a:solidFill>
                  <a:schemeClr val="tx2">
                    <a:shade val="75000"/>
                  </a:schemeClr>
                </a:solidFill>
                <a:latin typeface="Agency FB" pitchFamily="34" charset="0"/>
              </a:rPr>
              <a:t>labeled</a:t>
            </a:r>
            <a:endParaRPr lang="en-US" dirty="0">
              <a:solidFill>
                <a:schemeClr val="tx2">
                  <a:shade val="75000"/>
                </a:schemeClr>
              </a:solidFill>
              <a:latin typeface="Agency FB" pitchFamily="34" charset="0"/>
            </a:endParaRPr>
          </a:p>
          <a:p>
            <a:pPr lvl="1" indent="236538">
              <a:buFont typeface="Arial" pitchFamily="34" charset="0"/>
              <a:buChar char="•"/>
              <a:defRPr/>
            </a:pPr>
            <a:r>
              <a:rPr lang="en-US" dirty="0" smtClean="0">
                <a:solidFill>
                  <a:schemeClr val="tx2">
                    <a:shade val="75000"/>
                  </a:schemeClr>
                </a:solidFill>
                <a:latin typeface="Agency FB" pitchFamily="34" charset="0"/>
              </a:rPr>
              <a:t>Must be closed except to add or remove materials</a:t>
            </a:r>
          </a:p>
          <a:p>
            <a:pPr lvl="1" indent="236538">
              <a:buFont typeface="Arial" pitchFamily="34" charset="0"/>
              <a:buChar char="•"/>
              <a:defRPr/>
            </a:pPr>
            <a:r>
              <a:rPr lang="en-US" dirty="0" smtClean="0">
                <a:solidFill>
                  <a:schemeClr val="tx2">
                    <a:shade val="75000"/>
                  </a:schemeClr>
                </a:solidFill>
                <a:latin typeface="Agency FB" pitchFamily="34" charset="0"/>
              </a:rPr>
              <a:t>Must be in good condition</a:t>
            </a:r>
          </a:p>
          <a:p>
            <a:pPr lvl="1" indent="236538">
              <a:buFont typeface="Arial" pitchFamily="34" charset="0"/>
              <a:buChar char="•"/>
              <a:defRPr/>
            </a:pPr>
            <a:r>
              <a:rPr lang="en-US" dirty="0" smtClean="0">
                <a:solidFill>
                  <a:schemeClr val="tx2">
                    <a:shade val="75000"/>
                  </a:schemeClr>
                </a:solidFill>
                <a:latin typeface="Agency FB" pitchFamily="34" charset="0"/>
              </a:rPr>
              <a:t>Containers not meeting these requirements may be considered HW</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smtClean="0">
                <a:solidFill>
                  <a:schemeClr val="tx2">
                    <a:shade val="75000"/>
                  </a:schemeClr>
                </a:solidFill>
                <a:latin typeface="Agency FB" pitchFamily="34" charset="0"/>
              </a:rPr>
              <a:t>Hazardous Waste (HW) Containers</a:t>
            </a:r>
            <a:endParaRPr lang="en-US" dirty="0">
              <a:solidFill>
                <a:schemeClr val="tx2">
                  <a:shade val="75000"/>
                </a:schemeClr>
              </a:solidFill>
              <a:latin typeface="Agency FB" pitchFamily="34" charset="0"/>
            </a:endParaRPr>
          </a:p>
          <a:p>
            <a:pPr lvl="1" indent="236538">
              <a:buFont typeface="Arial" pitchFamily="34" charset="0"/>
              <a:buChar char="•"/>
              <a:defRPr/>
            </a:pPr>
            <a:r>
              <a:rPr lang="en-US" dirty="0" smtClean="0">
                <a:solidFill>
                  <a:schemeClr val="tx2">
                    <a:shade val="75000"/>
                  </a:schemeClr>
                </a:solidFill>
                <a:latin typeface="Agency FB" pitchFamily="34" charset="0"/>
              </a:rPr>
              <a:t>TSS – Temporary Storage Site – dated when HW first added</a:t>
            </a:r>
          </a:p>
          <a:p>
            <a:pPr lvl="1" indent="236538">
              <a:buFont typeface="Arial" pitchFamily="34" charset="0"/>
              <a:buChar char="•"/>
              <a:defRPr/>
            </a:pPr>
            <a:r>
              <a:rPr lang="en-US" dirty="0" smtClean="0">
                <a:solidFill>
                  <a:schemeClr val="tx2">
                    <a:shade val="75000"/>
                  </a:schemeClr>
                </a:solidFill>
                <a:latin typeface="Agency FB" pitchFamily="34" charset="0"/>
              </a:rPr>
              <a:t>SAS – Satellite Accumulation Site</a:t>
            </a:r>
          </a:p>
          <a:p>
            <a:pPr lvl="2" indent="236538">
              <a:buFont typeface="Arial" pitchFamily="34" charset="0"/>
              <a:buChar char="•"/>
              <a:defRPr/>
            </a:pPr>
            <a:r>
              <a:rPr lang="en-US" dirty="0" smtClean="0">
                <a:solidFill>
                  <a:schemeClr val="tx2">
                    <a:shade val="75000"/>
                  </a:schemeClr>
                </a:solidFill>
                <a:latin typeface="Agency FB" pitchFamily="34" charset="0"/>
              </a:rPr>
              <a:t>Dated when ready for turn-in</a:t>
            </a:r>
          </a:p>
          <a:p>
            <a:pPr lvl="2" indent="236538">
              <a:buFont typeface="Arial" pitchFamily="34" charset="0"/>
              <a:buChar char="•"/>
              <a:defRPr/>
            </a:pPr>
            <a:r>
              <a:rPr lang="en-US" dirty="0" smtClean="0">
                <a:solidFill>
                  <a:schemeClr val="tx2">
                    <a:shade val="75000"/>
                  </a:schemeClr>
                </a:solidFill>
                <a:latin typeface="Agency FB" pitchFamily="34" charset="0"/>
              </a:rPr>
              <a:t>Dated when quantity limits are met (usually 55 gallons)</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smtClean="0">
                <a:solidFill>
                  <a:schemeClr val="tx2">
                    <a:shade val="75000"/>
                  </a:schemeClr>
                </a:solidFill>
                <a:latin typeface="Agency FB" pitchFamily="34" charset="0"/>
              </a:rPr>
              <a:t>Non-Hazardous Waste (NHW) Containers – don’t have to be dated</a:t>
            </a:r>
          </a:p>
          <a:p>
            <a:pPr indent="236538">
              <a:buFont typeface="Arial" pitchFamily="34" charset="0"/>
              <a:buChar char="•"/>
              <a:defRPr/>
            </a:pPr>
            <a:r>
              <a:rPr lang="en-US" dirty="0" smtClean="0">
                <a:solidFill>
                  <a:schemeClr val="tx2">
                    <a:shade val="75000"/>
                  </a:schemeClr>
                </a:solidFill>
                <a:latin typeface="Agency FB" pitchFamily="34" charset="0"/>
              </a:rPr>
              <a:t>Universal Waste (UW) Containers</a:t>
            </a:r>
          </a:p>
          <a:p>
            <a:pPr lvl="1" indent="236538">
              <a:buFont typeface="Arial" pitchFamily="34" charset="0"/>
              <a:buChar char="•"/>
              <a:defRPr/>
            </a:pPr>
            <a:r>
              <a:rPr lang="en-US" dirty="0" smtClean="0">
                <a:solidFill>
                  <a:schemeClr val="tx2">
                    <a:shade val="75000"/>
                  </a:schemeClr>
                </a:solidFill>
                <a:latin typeface="Agency FB" pitchFamily="34" charset="0"/>
              </a:rPr>
              <a:t>Dated when HW first added</a:t>
            </a:r>
            <a:endParaRPr lang="en-US" dirty="0">
              <a:solidFill>
                <a:schemeClr val="tx2">
                  <a:shade val="75000"/>
                </a:schemeClr>
              </a:solidFill>
              <a:latin typeface="Agency FB" pitchFamily="34" charset="0"/>
            </a:endParaRPr>
          </a:p>
          <a:p>
            <a:pPr lvl="1" indent="236538">
              <a:defRPr/>
            </a:pPr>
            <a:r>
              <a:rPr lang="en-US" sz="2000" b="1" dirty="0">
                <a:solidFill>
                  <a:schemeClr val="tx2">
                    <a:shade val="75000"/>
                  </a:schemeClr>
                </a:solidFill>
                <a:latin typeface="+mn-lt"/>
              </a:rPr>
              <a:t>	</a:t>
            </a:r>
          </a:p>
        </p:txBody>
      </p:sp>
      <p:sp>
        <p:nvSpPr>
          <p:cNvPr id="18" name="TextBox 14"/>
          <p:cNvSpPr txBox="1">
            <a:spLocks noChangeArrowheads="1"/>
          </p:cNvSpPr>
          <p:nvPr/>
        </p:nvSpPr>
        <p:spPr bwMode="auto">
          <a:xfrm>
            <a:off x="228600" y="609600"/>
            <a:ext cx="8077200" cy="400110"/>
          </a:xfrm>
          <a:prstGeom prst="rect">
            <a:avLst/>
          </a:prstGeom>
          <a:noFill/>
          <a:ln w="9525">
            <a:noFill/>
            <a:miter lim="800000"/>
            <a:headEnd/>
            <a:tailEnd/>
          </a:ln>
        </p:spPr>
        <p:txBody>
          <a:bodyPr>
            <a:spAutoFit/>
          </a:bodyPr>
          <a:lstStyle/>
          <a:p>
            <a:pPr indent="236538">
              <a:defRPr/>
            </a:pPr>
            <a:r>
              <a:rPr lang="en-US" sz="2000" dirty="0" smtClean="0">
                <a:solidFill>
                  <a:schemeClr val="tx2">
                    <a:shade val="75000"/>
                  </a:schemeClr>
                </a:solidFill>
                <a:latin typeface="Agency FB" pitchFamily="34" charset="0"/>
              </a:rPr>
              <a:t>Containers:  HazMat, Wastes, Dumpster, etc.</a:t>
            </a:r>
            <a:endParaRPr lang="en-US" sz="2000" dirty="0">
              <a:solidFill>
                <a:schemeClr val="tx2">
                  <a:shade val="75000"/>
                </a:schemeClr>
              </a:solidFill>
              <a:latin typeface="Agency FB" pitchFamily="34" charset="0"/>
            </a:endParaRPr>
          </a:p>
        </p:txBody>
      </p:sp>
      <p:sp>
        <p:nvSpPr>
          <p:cNvPr id="20" name="TextBox 19"/>
          <p:cNvSpPr txBox="1"/>
          <p:nvPr/>
        </p:nvSpPr>
        <p:spPr>
          <a:xfrm>
            <a:off x="6248400" y="1676400"/>
            <a:ext cx="2438400" cy="1200329"/>
          </a:xfrm>
          <a:prstGeom prst="rect">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txBody>
          <a:bodyPr wrap="square" rtlCol="0">
            <a:spAutoFit/>
          </a:bodyPr>
          <a:lstStyle/>
          <a:p>
            <a:pPr algn="ctr"/>
            <a:r>
              <a:rPr lang="en-US" sz="2400" b="1" dirty="0" smtClean="0">
                <a:solidFill>
                  <a:srgbClr val="C00000"/>
                </a:solidFill>
                <a:latin typeface="Agency FB" pitchFamily="34" charset="0"/>
              </a:rPr>
              <a:t>DO NOT DISPOSE OF HW, NHW, OR UW IN DUMPSTERS</a:t>
            </a:r>
            <a:endParaRPr lang="en-US" sz="2400" b="1" dirty="0">
              <a:solidFill>
                <a:srgbClr val="C00000"/>
              </a:solidFill>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0574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420687" y="2286000"/>
            <a:ext cx="8382000" cy="762000"/>
          </a:xfrm>
        </p:spPr>
        <p:txBody>
          <a:bodyPr>
            <a:normAutofit/>
          </a:bodyPr>
          <a:lstStyle/>
          <a:p>
            <a:pPr algn="ctr" eaLnBrk="1" fontAlgn="auto" hangingPunct="1">
              <a:spcAft>
                <a:spcPts val="0"/>
              </a:spcAft>
              <a:defRPr/>
            </a:pPr>
            <a:r>
              <a:rPr lang="en-US" dirty="0" smtClean="0">
                <a:solidFill>
                  <a:schemeClr val="bg1"/>
                </a:solidFill>
              </a:rPr>
              <a:t>Universal Waste Management</a:t>
            </a:r>
            <a:endParaRPr lang="en-US" dirty="0">
              <a:solidFill>
                <a:schemeClr val="bg1"/>
              </a:solidFill>
            </a:endParaRPr>
          </a:p>
        </p:txBody>
      </p:sp>
    </p:spTree>
  </p:cSld>
  <p:clrMapOvr>
    <a:masterClrMapping/>
  </p:clrMapOvr>
  <p:transition advClick="0">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Universal Waste Management</a:t>
            </a:r>
            <a:endParaRPr lang="en-US" sz="2400" dirty="0">
              <a:solidFill>
                <a:schemeClr val="bg1"/>
              </a:solidFill>
            </a:endParaRPr>
          </a:p>
        </p:txBody>
      </p:sp>
      <p:sp>
        <p:nvSpPr>
          <p:cNvPr id="9" name="TextBox 8"/>
          <p:cNvSpPr txBox="1"/>
          <p:nvPr/>
        </p:nvSpPr>
        <p:spPr>
          <a:xfrm>
            <a:off x="152400" y="381000"/>
            <a:ext cx="5867400" cy="400050"/>
          </a:xfrm>
          <a:prstGeom prst="rect">
            <a:avLst/>
          </a:prstGeom>
          <a:noFill/>
        </p:spPr>
        <p:txBody>
          <a:bodyPr>
            <a:spAutoFit/>
          </a:bodyPr>
          <a:lstStyle/>
          <a:p>
            <a:pPr>
              <a:defRPr/>
            </a:pPr>
            <a:r>
              <a:rPr lang="en-US" sz="2000" b="1" dirty="0">
                <a:solidFill>
                  <a:schemeClr val="tx2">
                    <a:shade val="75000"/>
                  </a:schemeClr>
                </a:solidFill>
                <a:latin typeface="+mn-lt"/>
              </a:rPr>
              <a:t>What is Universal Waste (UW)?</a:t>
            </a:r>
          </a:p>
        </p:txBody>
      </p:sp>
      <p:sp>
        <p:nvSpPr>
          <p:cNvPr id="10" name="TextBox 9"/>
          <p:cNvSpPr txBox="1"/>
          <p:nvPr/>
        </p:nvSpPr>
        <p:spPr>
          <a:xfrm>
            <a:off x="152400" y="838200"/>
            <a:ext cx="6096000" cy="1477963"/>
          </a:xfrm>
          <a:prstGeom prst="rect">
            <a:avLst/>
          </a:prstGeom>
          <a:noFill/>
        </p:spPr>
        <p:txBody>
          <a:bodyPr>
            <a:spAutoFit/>
          </a:bodyPr>
          <a:lstStyle/>
          <a:p>
            <a:pPr indent="280988">
              <a:buFont typeface="Arial" pitchFamily="34" charset="0"/>
              <a:buChar char="•"/>
              <a:defRPr/>
            </a:pPr>
            <a:r>
              <a:rPr lang="en-US" dirty="0" smtClean="0">
                <a:solidFill>
                  <a:schemeClr val="tx2">
                    <a:shade val="75000"/>
                  </a:schemeClr>
                </a:solidFill>
                <a:latin typeface="+mn-lt"/>
              </a:rPr>
              <a:t>It’s </a:t>
            </a:r>
            <a:r>
              <a:rPr lang="en-US" dirty="0">
                <a:solidFill>
                  <a:schemeClr val="tx2">
                    <a:shade val="75000"/>
                  </a:schemeClr>
                </a:solidFill>
                <a:latin typeface="+mn-lt"/>
              </a:rPr>
              <a:t>a limited number of wastes that would otherwise have </a:t>
            </a:r>
          </a:p>
          <a:p>
            <a:pPr indent="280988">
              <a:defRPr/>
            </a:pPr>
            <a:r>
              <a:rPr lang="en-US" dirty="0">
                <a:solidFill>
                  <a:schemeClr val="tx2">
                    <a:shade val="75000"/>
                  </a:schemeClr>
                </a:solidFill>
                <a:latin typeface="+mn-lt"/>
              </a:rPr>
              <a:t>to be managed as HWs, e.g., batteries, lamps, pesticides, </a:t>
            </a:r>
          </a:p>
          <a:p>
            <a:pPr indent="280988">
              <a:defRPr/>
            </a:pPr>
            <a:r>
              <a:rPr lang="en-US" dirty="0" smtClean="0">
                <a:solidFill>
                  <a:schemeClr val="tx2">
                    <a:shade val="75000"/>
                  </a:schemeClr>
                </a:solidFill>
                <a:latin typeface="+mn-lt"/>
              </a:rPr>
              <a:t>mercury-containing </a:t>
            </a:r>
            <a:r>
              <a:rPr lang="en-US" dirty="0">
                <a:solidFill>
                  <a:schemeClr val="tx2">
                    <a:shade val="75000"/>
                  </a:schemeClr>
                </a:solidFill>
                <a:latin typeface="+mn-lt"/>
              </a:rPr>
              <a:t>equipment, such as thermostats</a:t>
            </a:r>
          </a:p>
          <a:p>
            <a:pPr indent="280988">
              <a:buFont typeface="Arial" pitchFamily="34" charset="0"/>
              <a:buChar char="•"/>
              <a:defRPr/>
            </a:pPr>
            <a:r>
              <a:rPr lang="en-US" dirty="0">
                <a:solidFill>
                  <a:schemeClr val="tx2">
                    <a:shade val="75000"/>
                  </a:schemeClr>
                </a:solidFill>
                <a:latin typeface="+mn-lt"/>
              </a:rPr>
              <a:t>It does not need to be approved</a:t>
            </a:r>
          </a:p>
          <a:p>
            <a:pPr indent="280988">
              <a:buFont typeface="Arial" pitchFamily="34" charset="0"/>
              <a:buChar char="•"/>
              <a:defRPr/>
            </a:pPr>
            <a:r>
              <a:rPr lang="en-US" dirty="0">
                <a:solidFill>
                  <a:schemeClr val="tx2">
                    <a:shade val="75000"/>
                  </a:schemeClr>
                </a:solidFill>
                <a:latin typeface="+mn-lt"/>
              </a:rPr>
              <a:t>Can not be disposed of in dumpsters</a:t>
            </a:r>
          </a:p>
        </p:txBody>
      </p:sp>
      <p:pic>
        <p:nvPicPr>
          <p:cNvPr id="14" name="Picture 13" descr="bulbs_.jpg"/>
          <p:cNvPicPr>
            <a:picLocks noChangeAspect="1"/>
          </p:cNvPicPr>
          <p:nvPr/>
        </p:nvPicPr>
        <p:blipFill>
          <a:blip r:embed="rId3" cstate="screen"/>
          <a:stretch>
            <a:fillRect/>
          </a:stretch>
        </p:blipFill>
        <p:spPr>
          <a:xfrm>
            <a:off x="6916054" y="1752600"/>
            <a:ext cx="1371601" cy="1072261"/>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14" descr="RechargeableBatteries.jpg"/>
          <p:cNvPicPr>
            <a:picLocks noChangeAspect="1"/>
          </p:cNvPicPr>
          <p:nvPr/>
        </p:nvPicPr>
        <p:blipFill>
          <a:blip r:embed="rId4" cstate="print"/>
          <a:stretch>
            <a:fillRect/>
          </a:stretch>
        </p:blipFill>
        <p:spPr>
          <a:xfrm>
            <a:off x="6916055" y="533400"/>
            <a:ext cx="1371601" cy="944881"/>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8377" name="TextBox 16"/>
          <p:cNvSpPr txBox="1">
            <a:spLocks noChangeArrowheads="1"/>
          </p:cNvSpPr>
          <p:nvPr/>
        </p:nvSpPr>
        <p:spPr bwMode="auto">
          <a:xfrm>
            <a:off x="152400" y="3392488"/>
            <a:ext cx="4495800" cy="1465262"/>
          </a:xfrm>
          <a:prstGeom prst="rect">
            <a:avLst/>
          </a:prstGeom>
          <a:noFill/>
          <a:ln w="9525">
            <a:noFill/>
            <a:miter lim="800000"/>
            <a:headEnd/>
            <a:tailEnd/>
          </a:ln>
        </p:spPr>
        <p:txBody>
          <a:bodyPr>
            <a:spAutoFit/>
          </a:bodyPr>
          <a:lstStyle/>
          <a:p>
            <a:pPr indent="236538">
              <a:buFont typeface="Arial" charset="0"/>
              <a:buChar char="•"/>
            </a:pPr>
            <a:r>
              <a:rPr lang="en-US" dirty="0">
                <a:solidFill>
                  <a:srgbClr val="443329"/>
                </a:solidFill>
                <a:latin typeface="Franklin Gothic Book" pitchFamily="34" charset="0"/>
              </a:rPr>
              <a:t>Should be correctly labeled</a:t>
            </a:r>
          </a:p>
          <a:p>
            <a:pPr indent="236538">
              <a:buFont typeface="Arial" charset="0"/>
              <a:buChar char="•"/>
            </a:pPr>
            <a:r>
              <a:rPr lang="en-US" dirty="0">
                <a:solidFill>
                  <a:srgbClr val="443329"/>
                </a:solidFill>
                <a:latin typeface="Franklin Gothic Book" pitchFamily="34" charset="0"/>
              </a:rPr>
              <a:t>Should be dated</a:t>
            </a:r>
          </a:p>
          <a:p>
            <a:pPr indent="236538">
              <a:buFont typeface="Arial" charset="0"/>
              <a:buChar char="•"/>
            </a:pPr>
            <a:r>
              <a:rPr lang="en-US" dirty="0">
                <a:solidFill>
                  <a:srgbClr val="443329"/>
                </a:solidFill>
                <a:latin typeface="Franklin Gothic Book" pitchFamily="34" charset="0"/>
              </a:rPr>
              <a:t>Should be closed</a:t>
            </a:r>
          </a:p>
          <a:p>
            <a:pPr indent="236538">
              <a:buFont typeface="Arial" charset="0"/>
              <a:buChar char="•"/>
            </a:pPr>
            <a:r>
              <a:rPr lang="en-US" dirty="0">
                <a:solidFill>
                  <a:srgbClr val="443329"/>
                </a:solidFill>
                <a:latin typeface="Franklin Gothic Book" pitchFamily="34" charset="0"/>
              </a:rPr>
              <a:t>Batteries separated by type</a:t>
            </a:r>
          </a:p>
          <a:p>
            <a:pPr indent="236538">
              <a:buFont typeface="Arial" charset="0"/>
              <a:buChar char="•"/>
            </a:pPr>
            <a:r>
              <a:rPr lang="en-US" dirty="0">
                <a:solidFill>
                  <a:srgbClr val="443329"/>
                </a:solidFill>
                <a:latin typeface="Franklin Gothic Book" pitchFamily="34" charset="0"/>
              </a:rPr>
              <a:t>Battery Terminals Protected (Taped)</a:t>
            </a:r>
          </a:p>
        </p:txBody>
      </p:sp>
      <p:sp>
        <p:nvSpPr>
          <p:cNvPr id="18" name="TextBox 17"/>
          <p:cNvSpPr txBox="1"/>
          <p:nvPr/>
        </p:nvSpPr>
        <p:spPr>
          <a:xfrm>
            <a:off x="152400" y="3028950"/>
            <a:ext cx="5867400" cy="400050"/>
          </a:xfrm>
          <a:prstGeom prst="rect">
            <a:avLst/>
          </a:prstGeom>
          <a:noFill/>
        </p:spPr>
        <p:txBody>
          <a:bodyPr>
            <a:spAutoFit/>
          </a:bodyPr>
          <a:lstStyle/>
          <a:p>
            <a:pPr>
              <a:defRPr/>
            </a:pPr>
            <a:r>
              <a:rPr lang="en-US" sz="2000" b="1" dirty="0">
                <a:solidFill>
                  <a:schemeClr val="tx2">
                    <a:shade val="75000"/>
                  </a:schemeClr>
                </a:solidFill>
                <a:latin typeface="+mn-lt"/>
              </a:rPr>
              <a:t>Universal Wastes Containers</a:t>
            </a:r>
          </a:p>
        </p:txBody>
      </p:sp>
      <p:pic>
        <p:nvPicPr>
          <p:cNvPr id="19" name="Picture 4" descr="Universal waste"/>
          <p:cNvPicPr>
            <a:picLocks noChangeAspect="1" noChangeArrowheads="1"/>
          </p:cNvPicPr>
          <p:nvPr/>
        </p:nvPicPr>
        <p:blipFill>
          <a:blip r:embed="rId5" cstate="screen"/>
          <a:srcRect/>
          <a:stretch>
            <a:fillRect/>
          </a:stretch>
        </p:blipFill>
        <p:spPr bwMode="auto">
          <a:xfrm>
            <a:off x="4648200" y="3657600"/>
            <a:ext cx="1676399" cy="176548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8380" name="TextBox 14"/>
          <p:cNvSpPr txBox="1">
            <a:spLocks noChangeArrowheads="1"/>
          </p:cNvSpPr>
          <p:nvPr/>
        </p:nvSpPr>
        <p:spPr bwMode="auto">
          <a:xfrm rot="-1941022">
            <a:off x="3735388" y="3786188"/>
            <a:ext cx="838200" cy="246062"/>
          </a:xfrm>
          <a:prstGeom prst="rect">
            <a:avLst/>
          </a:prstGeom>
          <a:noFill/>
          <a:ln w="9525">
            <a:noFill/>
            <a:miter lim="800000"/>
            <a:headEnd/>
            <a:tailEnd/>
          </a:ln>
        </p:spPr>
        <p:txBody>
          <a:bodyPr>
            <a:spAutoFit/>
          </a:bodyPr>
          <a:lstStyle/>
          <a:p>
            <a:pPr algn="r"/>
            <a:r>
              <a:rPr lang="en-US" sz="1000" dirty="0"/>
              <a:t>UW Label</a:t>
            </a:r>
          </a:p>
        </p:txBody>
      </p:sp>
      <p:cxnSp>
        <p:nvCxnSpPr>
          <p:cNvPr id="21" name="Straight Connector 20"/>
          <p:cNvCxnSpPr/>
          <p:nvPr/>
        </p:nvCxnSpPr>
        <p:spPr>
          <a:xfrm rot="5400000">
            <a:off x="5462587" y="4443413"/>
            <a:ext cx="187642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0800000">
            <a:off x="4648200" y="3505200"/>
            <a:ext cx="173831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pic>
        <p:nvPicPr>
          <p:cNvPr id="58383" name="Picture 15" descr="recyclefluorescentlampsVirginia_.JPG"/>
          <p:cNvPicPr>
            <a:picLocks noChangeAspect="1"/>
          </p:cNvPicPr>
          <p:nvPr/>
        </p:nvPicPr>
        <p:blipFill>
          <a:blip r:embed="rId6" cstate="print"/>
          <a:srcRect l="4520" t="5882" r="4153" b="5882"/>
          <a:stretch>
            <a:fillRect/>
          </a:stretch>
        </p:blipFill>
        <p:spPr bwMode="auto">
          <a:xfrm>
            <a:off x="6781800" y="3200400"/>
            <a:ext cx="1828800" cy="2286000"/>
          </a:xfrm>
          <a:prstGeom prst="rect">
            <a:avLst/>
          </a:prstGeom>
          <a:noFill/>
          <a:ln w="9525">
            <a:noFill/>
            <a:miter lim="800000"/>
            <a:headEnd/>
            <a:tailEnd/>
          </a:ln>
        </p:spPr>
      </p:pic>
    </p:spTree>
  </p:cSld>
  <p:clrMapOvr>
    <a:masterClrMapping/>
  </p:clrMapOvr>
  <p:transition advClick="0">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88913" y="14478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txBox="1">
            <a:spLocks/>
          </p:cNvSpPr>
          <p:nvPr/>
        </p:nvSpPr>
        <p:spPr>
          <a:xfrm>
            <a:off x="381000" y="1792356"/>
            <a:ext cx="8382000" cy="762000"/>
          </a:xfrm>
          <a:prstGeom prst="rect">
            <a:avLst/>
          </a:prstGeom>
        </p:spPr>
        <p:txBody>
          <a:bodyPr>
            <a:normAutofit/>
          </a:bodyPr>
          <a:lstStyle/>
          <a:p>
            <a:pPr algn="ctr" fontAlgn="auto">
              <a:spcAft>
                <a:spcPts val="0"/>
              </a:spcAft>
              <a:defRPr/>
            </a:pPr>
            <a:r>
              <a:rPr lang="en-US" sz="3600" cap="all" dirty="0" smtClean="0">
                <a:solidFill>
                  <a:schemeClr val="bg1"/>
                </a:solidFill>
                <a:effectLst>
                  <a:reflection blurRad="12700" stA="48000" endA="300" endPos="55000" dir="5400000" sy="-90000" algn="bl" rotWithShape="0"/>
                </a:effectLst>
                <a:latin typeface="+mj-lt"/>
                <a:ea typeface="+mj-ea"/>
                <a:cs typeface="+mj-cs"/>
              </a:rPr>
              <a:t>electronic waste</a:t>
            </a:r>
            <a:endParaRPr lang="en-US" sz="3600" cap="all" dirty="0">
              <a:solidFill>
                <a:schemeClr val="bg1"/>
              </a:solidFill>
              <a:effectLst>
                <a:reflection blurRad="12700" stA="48000" endA="300" endPos="55000" dir="5400000" sy="-90000" algn="bl" rotWithShape="0"/>
              </a:effectLst>
              <a:latin typeface="+mj-lt"/>
              <a:ea typeface="+mj-ea"/>
              <a:cs typeface="+mj-cs"/>
            </a:endParaRPr>
          </a:p>
        </p:txBody>
      </p:sp>
    </p:spTree>
  </p:cSld>
  <p:clrMapOvr>
    <a:masterClrMapping/>
  </p:clrMapOvr>
  <p:transition advClick="0">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228600" y="2395538"/>
            <a:ext cx="8382000" cy="2862262"/>
          </a:xfrm>
          <a:prstGeom prst="rect">
            <a:avLst/>
          </a:prstGeom>
        </p:spPr>
        <p:txBody>
          <a:bodyPr>
            <a:spAutoFit/>
          </a:bodyPr>
          <a:lstStyle/>
          <a:p>
            <a:pPr indent="234950">
              <a:buFont typeface="Arial" pitchFamily="34" charset="0"/>
              <a:buChar char="•"/>
              <a:defRPr/>
            </a:pPr>
            <a:r>
              <a:rPr lang="en-US" sz="2000" dirty="0">
                <a:solidFill>
                  <a:schemeClr val="tx2">
                    <a:shade val="75000"/>
                  </a:schemeClr>
                </a:solidFill>
                <a:latin typeface="+mn-lt"/>
              </a:rPr>
              <a:t>Electronic Waste (e-Waste) is a general term for discarded </a:t>
            </a:r>
          </a:p>
          <a:p>
            <a:pPr indent="234950">
              <a:defRPr/>
            </a:pPr>
            <a:r>
              <a:rPr lang="en-US" sz="2000" dirty="0">
                <a:solidFill>
                  <a:schemeClr val="tx2">
                    <a:shade val="75000"/>
                  </a:schemeClr>
                </a:solidFill>
                <a:latin typeface="+mn-lt"/>
              </a:rPr>
              <a:t>electronic products &amp; related materials</a:t>
            </a:r>
          </a:p>
          <a:p>
            <a:pPr indent="234950">
              <a:buFont typeface="Arial" pitchFamily="34" charset="0"/>
              <a:buChar char="•"/>
              <a:defRPr/>
            </a:pPr>
            <a:r>
              <a:rPr lang="en-US" sz="2000" dirty="0">
                <a:solidFill>
                  <a:schemeClr val="tx2">
                    <a:shade val="75000"/>
                  </a:schemeClr>
                </a:solidFill>
                <a:latin typeface="+mn-lt"/>
              </a:rPr>
              <a:t>Electronic products contain Integrated Circuits or </a:t>
            </a:r>
          </a:p>
          <a:p>
            <a:pPr indent="234950">
              <a:defRPr/>
            </a:pPr>
            <a:r>
              <a:rPr lang="en-US" sz="2000" dirty="0">
                <a:solidFill>
                  <a:schemeClr val="tx2">
                    <a:shade val="75000"/>
                  </a:schemeClr>
                </a:solidFill>
                <a:latin typeface="+mn-lt"/>
              </a:rPr>
              <a:t>semiconductor Materials</a:t>
            </a:r>
          </a:p>
          <a:p>
            <a:pPr lvl="1" indent="234950">
              <a:buFont typeface="Arial" pitchFamily="34" charset="0"/>
              <a:buChar char="•"/>
              <a:defRPr/>
            </a:pPr>
            <a:r>
              <a:rPr lang="en-US" sz="2000" dirty="0">
                <a:solidFill>
                  <a:schemeClr val="tx2">
                    <a:shade val="75000"/>
                  </a:schemeClr>
                </a:solidFill>
                <a:latin typeface="+mn-lt"/>
              </a:rPr>
              <a:t>Examples of e-Waste:  components and devices, electronic data </a:t>
            </a:r>
          </a:p>
          <a:p>
            <a:pPr lvl="1" indent="234950">
              <a:defRPr/>
            </a:pPr>
            <a:r>
              <a:rPr lang="en-US" sz="2000" dirty="0">
                <a:solidFill>
                  <a:schemeClr val="tx2">
                    <a:shade val="75000"/>
                  </a:schemeClr>
                </a:solidFill>
                <a:latin typeface="+mn-lt"/>
              </a:rPr>
              <a:t>processing equipment, office, office equipment, consumer </a:t>
            </a:r>
          </a:p>
          <a:p>
            <a:pPr lvl="1" indent="234950">
              <a:defRPr/>
            </a:pPr>
            <a:r>
              <a:rPr lang="en-US" sz="2000" dirty="0">
                <a:solidFill>
                  <a:schemeClr val="tx2">
                    <a:shade val="75000"/>
                  </a:schemeClr>
                </a:solidFill>
                <a:latin typeface="+mn-lt"/>
              </a:rPr>
              <a:t>electronics, telecommunication, communication and radar, control </a:t>
            </a:r>
          </a:p>
          <a:p>
            <a:pPr lvl="1" indent="234950">
              <a:defRPr/>
            </a:pPr>
            <a:r>
              <a:rPr lang="en-US" sz="2000" dirty="0">
                <a:solidFill>
                  <a:schemeClr val="tx2">
                    <a:shade val="75000"/>
                  </a:schemeClr>
                </a:solidFill>
                <a:latin typeface="+mn-lt"/>
              </a:rPr>
              <a:t>and instrumentation, medical and industrial instrumentation, </a:t>
            </a:r>
          </a:p>
          <a:p>
            <a:pPr lvl="1" indent="234950">
              <a:defRPr/>
            </a:pPr>
            <a:r>
              <a:rPr lang="en-US" sz="2000" dirty="0">
                <a:solidFill>
                  <a:schemeClr val="tx2">
                    <a:shade val="75000"/>
                  </a:schemeClr>
                </a:solidFill>
                <a:latin typeface="+mn-lt"/>
              </a:rPr>
              <a:t>automotive electronics</a:t>
            </a:r>
          </a:p>
        </p:txBody>
      </p:sp>
      <p:sp>
        <p:nvSpPr>
          <p:cNvPr id="14" name="Rounded Rectangle 13"/>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Electronic Waste (e-Waste)</a:t>
            </a:r>
            <a:endParaRPr lang="en-US" sz="2400" dirty="0">
              <a:solidFill>
                <a:schemeClr val="bg1"/>
              </a:solidFill>
            </a:endParaRPr>
          </a:p>
        </p:txBody>
      </p:sp>
      <p:pic>
        <p:nvPicPr>
          <p:cNvPr id="23" name="Picture 22" descr="telephone_.jpg"/>
          <p:cNvPicPr>
            <a:picLocks noChangeAspect="1"/>
          </p:cNvPicPr>
          <p:nvPr/>
        </p:nvPicPr>
        <p:blipFill>
          <a:blip r:embed="rId3" cstate="screen"/>
          <a:stretch>
            <a:fillRect/>
          </a:stretch>
        </p:blipFill>
        <p:spPr>
          <a:xfrm>
            <a:off x="457200" y="838200"/>
            <a:ext cx="1295400" cy="892097"/>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4" name="Picture 23" descr="computer.jpg"/>
          <p:cNvPicPr>
            <a:picLocks noChangeAspect="1"/>
          </p:cNvPicPr>
          <p:nvPr/>
        </p:nvPicPr>
        <p:blipFill>
          <a:blip r:embed="rId4" cstate="screen"/>
          <a:stretch>
            <a:fillRect/>
          </a:stretch>
        </p:blipFill>
        <p:spPr>
          <a:xfrm>
            <a:off x="4799056" y="838200"/>
            <a:ext cx="1102979" cy="9906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5" name="Picture 24" descr="mobilephone.jpg"/>
          <p:cNvPicPr>
            <a:picLocks noChangeAspect="1"/>
          </p:cNvPicPr>
          <p:nvPr/>
        </p:nvPicPr>
        <p:blipFill>
          <a:blip r:embed="rId5" cstate="screen"/>
          <a:stretch>
            <a:fillRect/>
          </a:stretch>
        </p:blipFill>
        <p:spPr>
          <a:xfrm>
            <a:off x="2133600" y="685800"/>
            <a:ext cx="483476" cy="1219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6" name="Picture 25" descr="circuitboard.jpg"/>
          <p:cNvPicPr>
            <a:picLocks noChangeAspect="1"/>
          </p:cNvPicPr>
          <p:nvPr/>
        </p:nvPicPr>
        <p:blipFill>
          <a:blip r:embed="rId6" cstate="screen"/>
          <a:stretch>
            <a:fillRect/>
          </a:stretch>
        </p:blipFill>
        <p:spPr>
          <a:xfrm>
            <a:off x="6248400" y="762000"/>
            <a:ext cx="762000" cy="1068413"/>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7" name="Picture 26" descr="CD drive_.jpg"/>
          <p:cNvPicPr>
            <a:picLocks noChangeAspect="1"/>
          </p:cNvPicPr>
          <p:nvPr/>
        </p:nvPicPr>
        <p:blipFill>
          <a:blip r:embed="rId7" cstate="screen"/>
          <a:stretch>
            <a:fillRect/>
          </a:stretch>
        </p:blipFill>
        <p:spPr>
          <a:xfrm>
            <a:off x="2971800" y="838200"/>
            <a:ext cx="1371600" cy="91567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8" name="Picture 27" descr="portablemachine.jpg"/>
          <p:cNvPicPr>
            <a:picLocks noChangeAspect="1"/>
          </p:cNvPicPr>
          <p:nvPr/>
        </p:nvPicPr>
        <p:blipFill>
          <a:blip r:embed="rId8" cstate="screen"/>
          <a:stretch>
            <a:fillRect/>
          </a:stretch>
        </p:blipFill>
        <p:spPr>
          <a:xfrm>
            <a:off x="7391400" y="609600"/>
            <a:ext cx="686602" cy="1219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28600" y="56388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ctrTitle"/>
          </p:nvPr>
        </p:nvSpPr>
        <p:spPr>
          <a:xfrm>
            <a:off x="330201" y="5672551"/>
            <a:ext cx="8382000" cy="569844"/>
          </a:xfrm>
        </p:spPr>
        <p:txBody>
          <a:bodyPr>
            <a:noAutofit/>
          </a:bodyPr>
          <a:lstStyle/>
          <a:p>
            <a:pPr algn="ctr" eaLnBrk="1" fontAlgn="auto" hangingPunct="1">
              <a:spcAft>
                <a:spcPts val="0"/>
              </a:spcAft>
              <a:defRPr/>
            </a:pPr>
            <a:r>
              <a:rPr lang="en-US" sz="2400" dirty="0" smtClean="0">
                <a:solidFill>
                  <a:schemeClr val="bg1"/>
                </a:solidFill>
              </a:rPr>
              <a:t>Electronic Waste (e-Waste)</a:t>
            </a:r>
            <a:endParaRPr lang="en-US" sz="2400" dirty="0">
              <a:solidFill>
                <a:schemeClr val="bg1"/>
              </a:solidFill>
            </a:endParaRPr>
          </a:p>
        </p:txBody>
      </p:sp>
      <p:sp>
        <p:nvSpPr>
          <p:cNvPr id="10" name="TextBox 9"/>
          <p:cNvSpPr txBox="1"/>
          <p:nvPr/>
        </p:nvSpPr>
        <p:spPr>
          <a:xfrm>
            <a:off x="304800" y="685800"/>
            <a:ext cx="8534400" cy="1754188"/>
          </a:xfrm>
          <a:prstGeom prst="rect">
            <a:avLst/>
          </a:prstGeom>
          <a:noFill/>
        </p:spPr>
        <p:txBody>
          <a:bodyPr>
            <a:spAutoFit/>
          </a:bodyPr>
          <a:lstStyle/>
          <a:p>
            <a:pPr indent="234950">
              <a:buFont typeface="Arial" pitchFamily="34" charset="0"/>
              <a:buChar char="•"/>
              <a:defRPr/>
            </a:pPr>
            <a:r>
              <a:rPr lang="en-US" dirty="0">
                <a:solidFill>
                  <a:schemeClr val="tx2">
                    <a:shade val="75000"/>
                  </a:schemeClr>
                </a:solidFill>
                <a:latin typeface="+mn-lt"/>
              </a:rPr>
              <a:t>e-Waste is hazardous and contains hazardous substances such as lead, mercury, </a:t>
            </a:r>
          </a:p>
          <a:p>
            <a:pPr indent="234950">
              <a:defRPr/>
            </a:pPr>
            <a:r>
              <a:rPr lang="en-US" dirty="0">
                <a:solidFill>
                  <a:schemeClr val="tx2">
                    <a:shade val="75000"/>
                  </a:schemeClr>
                </a:solidFill>
                <a:latin typeface="+mn-lt"/>
              </a:rPr>
              <a:t>chromium, cadmium, and beryllium</a:t>
            </a:r>
          </a:p>
          <a:p>
            <a:pPr indent="234950">
              <a:buFont typeface="Arial" pitchFamily="34" charset="0"/>
              <a:buChar char="•"/>
              <a:defRPr/>
            </a:pPr>
            <a:r>
              <a:rPr lang="en-US" dirty="0">
                <a:solidFill>
                  <a:schemeClr val="tx2">
                    <a:shade val="75000"/>
                  </a:schemeClr>
                </a:solidFill>
                <a:latin typeface="+mn-lt"/>
              </a:rPr>
              <a:t>e-Waste contains valuable metals such as aluminum and copper and precious </a:t>
            </a:r>
          </a:p>
          <a:p>
            <a:pPr indent="234950">
              <a:defRPr/>
            </a:pPr>
            <a:r>
              <a:rPr lang="en-US" dirty="0">
                <a:solidFill>
                  <a:schemeClr val="tx2">
                    <a:shade val="75000"/>
                  </a:schemeClr>
                </a:solidFill>
                <a:latin typeface="+mn-lt"/>
              </a:rPr>
              <a:t>metals – gold, silver, platinum and palladium</a:t>
            </a:r>
          </a:p>
          <a:p>
            <a:pPr indent="234950">
              <a:buFont typeface="Arial" pitchFamily="34" charset="0"/>
              <a:buChar char="•"/>
              <a:defRPr/>
            </a:pPr>
            <a:r>
              <a:rPr lang="en-US" dirty="0">
                <a:solidFill>
                  <a:schemeClr val="tx2">
                    <a:shade val="75000"/>
                  </a:schemeClr>
                </a:solidFill>
                <a:latin typeface="+mn-lt"/>
              </a:rPr>
              <a:t>All e-waste should be disposed of at the recycling center (note:  please be aware </a:t>
            </a:r>
          </a:p>
          <a:p>
            <a:pPr indent="234950">
              <a:defRPr/>
            </a:pPr>
            <a:r>
              <a:rPr lang="en-US" dirty="0">
                <a:solidFill>
                  <a:schemeClr val="tx2">
                    <a:shade val="75000"/>
                  </a:schemeClr>
                </a:solidFill>
                <a:latin typeface="+mn-lt"/>
              </a:rPr>
              <a:t>that you should see your AEC before taking equipment to the recycling center)</a:t>
            </a:r>
          </a:p>
        </p:txBody>
      </p:sp>
      <p:pic>
        <p:nvPicPr>
          <p:cNvPr id="9" name="Picture 8" descr="e-Waste.gif"/>
          <p:cNvPicPr>
            <a:picLocks noChangeAspect="1"/>
          </p:cNvPicPr>
          <p:nvPr/>
        </p:nvPicPr>
        <p:blipFill>
          <a:blip r:embed="rId3" cstate="screen"/>
          <a:stretch>
            <a:fillRect/>
          </a:stretch>
        </p:blipFill>
        <p:spPr>
          <a:xfrm>
            <a:off x="304800" y="256736"/>
            <a:ext cx="2209800" cy="3314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 name="Rectangle 19"/>
          <p:cNvSpPr/>
          <p:nvPr/>
        </p:nvSpPr>
        <p:spPr bwMode="auto">
          <a:xfrm>
            <a:off x="152400" y="2362200"/>
            <a:ext cx="8686800" cy="523220"/>
          </a:xfrm>
          <a:prstGeom prst="rect">
            <a:avLst/>
          </a:prstGeom>
          <a:noFill/>
        </p:spPr>
        <p:txBody>
          <a:bodyPr>
            <a:spAutoFit/>
          </a:bodyPr>
          <a:lstStyle/>
          <a:p>
            <a:pPr algn="ctr">
              <a:defRPr/>
            </a:pP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Unacceptable Methods for Disposing of e-Waste!</a:t>
            </a:r>
          </a:p>
        </p:txBody>
      </p:sp>
      <p:grpSp>
        <p:nvGrpSpPr>
          <p:cNvPr id="2" name="Group 54"/>
          <p:cNvGrpSpPr>
            <a:grpSpLocks/>
          </p:cNvGrpSpPr>
          <p:nvPr/>
        </p:nvGrpSpPr>
        <p:grpSpPr bwMode="auto">
          <a:xfrm>
            <a:off x="914400" y="2895600"/>
            <a:ext cx="3505200" cy="2667000"/>
            <a:chOff x="914400" y="2895600"/>
            <a:chExt cx="3505200" cy="2667000"/>
          </a:xfrm>
        </p:grpSpPr>
        <p:sp>
          <p:nvSpPr>
            <p:cNvPr id="28" name="Rectangle 5"/>
            <p:cNvSpPr txBox="1">
              <a:spLocks/>
            </p:cNvSpPr>
            <p:nvPr/>
          </p:nvSpPr>
          <p:spPr bwMode="auto">
            <a:xfrm>
              <a:off x="914400" y="4419600"/>
              <a:ext cx="3505200" cy="1143000"/>
            </a:xfrm>
            <a:prstGeom prst="rect">
              <a:avLst/>
            </a:prstGeom>
            <a:solidFill>
              <a:srgbClr val="FFC000"/>
            </a:solidFill>
            <a:ln w="9525">
              <a:noFill/>
              <a:miter lim="800000"/>
              <a:headEnd/>
              <a:tailEnd/>
            </a:ln>
            <a:effectLst>
              <a:outerShdw blurRad="44450" dist="27940" dir="5400000" algn="ctr">
                <a:srgbClr val="000000">
                  <a:alpha val="32000"/>
                </a:srgbClr>
              </a:outerShdw>
              <a:softEdge rad="63500"/>
            </a:effectLst>
            <a:scene3d>
              <a:camera prst="orthographicFront">
                <a:rot lat="0" lon="0" rev="0"/>
              </a:camera>
              <a:lightRig rig="balanced" dir="t">
                <a:rot lat="0" lon="0" rev="8700000"/>
              </a:lightRig>
            </a:scene3d>
            <a:sp3d>
              <a:bevelT w="190500" h="38100"/>
            </a:sp3d>
          </p:spPr>
          <p:txBody>
            <a:bodyPr anchor="b"/>
            <a:lstStyle/>
            <a:p>
              <a:pPr>
                <a:lnSpc>
                  <a:spcPct val="80000"/>
                </a:lnSpc>
                <a:spcBef>
                  <a:spcPct val="20000"/>
                </a:spcBef>
                <a:buClr>
                  <a:schemeClr val="accent1"/>
                </a:buClr>
                <a:buSzPct val="70000"/>
                <a:buFont typeface="Arial" charset="0"/>
                <a:buNone/>
                <a:defRPr/>
              </a:pPr>
              <a:r>
                <a:rPr lang="en-US" sz="1200" b="1" dirty="0">
                  <a:solidFill>
                    <a:schemeClr val="tx2">
                      <a:shade val="75000"/>
                    </a:schemeClr>
                  </a:solidFill>
                  <a:latin typeface="+mn-lt"/>
                </a:rPr>
                <a:t>Contact Your :</a:t>
              </a:r>
            </a:p>
            <a:p>
              <a:pPr>
                <a:lnSpc>
                  <a:spcPct val="80000"/>
                </a:lnSpc>
                <a:spcBef>
                  <a:spcPct val="20000"/>
                </a:spcBef>
                <a:buClr>
                  <a:schemeClr val="accent1"/>
                </a:buClr>
                <a:buSzPct val="70000"/>
                <a:buFont typeface="Arial" charset="0"/>
                <a:buNone/>
                <a:defRPr/>
              </a:pPr>
              <a:r>
                <a:rPr lang="en-US" sz="1200" b="1" dirty="0">
                  <a:solidFill>
                    <a:schemeClr val="tx2">
                      <a:shade val="75000"/>
                    </a:schemeClr>
                  </a:solidFill>
                  <a:latin typeface="+mn-lt"/>
                </a:rPr>
                <a:t>Activity Environmental Coordinator (AEC) or</a:t>
              </a:r>
            </a:p>
            <a:p>
              <a:pPr>
                <a:lnSpc>
                  <a:spcPct val="80000"/>
                </a:lnSpc>
                <a:spcBef>
                  <a:spcPct val="20000"/>
                </a:spcBef>
                <a:buClr>
                  <a:schemeClr val="accent1"/>
                </a:buClr>
                <a:buSzPct val="70000"/>
                <a:buFont typeface="Arial" charset="0"/>
                <a:buNone/>
                <a:defRPr/>
              </a:pPr>
              <a:r>
                <a:rPr lang="en-US" sz="1200" b="1" dirty="0">
                  <a:solidFill>
                    <a:schemeClr val="tx2">
                      <a:shade val="75000"/>
                    </a:schemeClr>
                  </a:solidFill>
                  <a:latin typeface="+mn-lt"/>
                </a:rPr>
                <a:t>Hazardous Waste Coordinator (HWC) or</a:t>
              </a:r>
            </a:p>
            <a:p>
              <a:pPr>
                <a:lnSpc>
                  <a:spcPct val="80000"/>
                </a:lnSpc>
                <a:spcBef>
                  <a:spcPct val="20000"/>
                </a:spcBef>
                <a:buClr>
                  <a:schemeClr val="accent1"/>
                </a:buClr>
                <a:buSzPct val="70000"/>
                <a:buFont typeface="Arial" charset="0"/>
                <a:buNone/>
                <a:defRPr/>
              </a:pPr>
              <a:r>
                <a:rPr lang="en-US" sz="1200" b="1" dirty="0">
                  <a:solidFill>
                    <a:schemeClr val="tx2">
                      <a:shade val="75000"/>
                    </a:schemeClr>
                  </a:solidFill>
                  <a:latin typeface="+mn-lt"/>
                </a:rPr>
                <a:t>Recycling Coordinator (RC)</a:t>
              </a:r>
            </a:p>
            <a:p>
              <a:pPr>
                <a:lnSpc>
                  <a:spcPct val="80000"/>
                </a:lnSpc>
                <a:spcBef>
                  <a:spcPct val="20000"/>
                </a:spcBef>
                <a:buClr>
                  <a:schemeClr val="accent1"/>
                </a:buClr>
                <a:buSzPct val="70000"/>
                <a:buFont typeface="Arial" charset="0"/>
                <a:buNone/>
                <a:defRPr/>
              </a:pPr>
              <a:r>
                <a:rPr lang="en-US" sz="1200" b="1" dirty="0">
                  <a:solidFill>
                    <a:schemeClr val="tx2">
                      <a:shade val="75000"/>
                    </a:schemeClr>
                  </a:solidFill>
                  <a:latin typeface="+mn-lt"/>
                </a:rPr>
                <a:t>for Proper Disposition of E-Wastes &amp; E - Materials</a:t>
              </a:r>
            </a:p>
          </p:txBody>
        </p:sp>
        <p:pic>
          <p:nvPicPr>
            <p:cNvPr id="30" name="Picture 8" descr="IMG_3039"/>
            <p:cNvPicPr>
              <a:picLocks noChangeAspect="1" noChangeArrowheads="1"/>
            </p:cNvPicPr>
            <p:nvPr/>
          </p:nvPicPr>
          <p:blipFill>
            <a:blip r:embed="rId4" cstate="screen"/>
            <a:srcRect/>
            <a:stretch>
              <a:fillRect/>
            </a:stretch>
          </p:blipFill>
          <p:spPr bwMode="auto">
            <a:xfrm>
              <a:off x="1295400" y="2895600"/>
              <a:ext cx="2743200" cy="14478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3" name="Group 9"/>
            <p:cNvGrpSpPr>
              <a:grpSpLocks/>
            </p:cNvGrpSpPr>
            <p:nvPr/>
          </p:nvGrpSpPr>
          <p:grpSpPr bwMode="auto">
            <a:xfrm>
              <a:off x="1828800" y="2971800"/>
              <a:ext cx="1667435" cy="1310823"/>
              <a:chOff x="4224" y="960"/>
              <a:chExt cx="960" cy="960"/>
            </a:xfrm>
          </p:grpSpPr>
          <p:sp>
            <p:nvSpPr>
              <p:cNvPr id="61476" name="Oval 10"/>
              <p:cNvSpPr>
                <a:spLocks noChangeArrowheads="1"/>
              </p:cNvSpPr>
              <p:nvPr/>
            </p:nvSpPr>
            <p:spPr bwMode="auto">
              <a:xfrm>
                <a:off x="4224" y="960"/>
                <a:ext cx="960" cy="960"/>
              </a:xfrm>
              <a:prstGeom prst="ellipse">
                <a:avLst/>
              </a:prstGeom>
              <a:noFill/>
              <a:ln w="38100">
                <a:solidFill>
                  <a:srgbClr val="FF0000"/>
                </a:solidFill>
                <a:round/>
                <a:headEnd/>
                <a:tailEnd/>
              </a:ln>
            </p:spPr>
            <p:txBody>
              <a:bodyPr wrap="none" anchor="ctr"/>
              <a:lstStyle/>
              <a:p>
                <a:endParaRPr lang="en-US" dirty="0"/>
              </a:p>
            </p:txBody>
          </p:sp>
          <p:sp>
            <p:nvSpPr>
              <p:cNvPr id="61477" name="Line 11"/>
              <p:cNvSpPr>
                <a:spLocks noChangeShapeType="1"/>
              </p:cNvSpPr>
              <p:nvPr/>
            </p:nvSpPr>
            <p:spPr bwMode="auto">
              <a:xfrm flipH="1">
                <a:off x="4368" y="1056"/>
                <a:ext cx="624" cy="749"/>
              </a:xfrm>
              <a:prstGeom prst="line">
                <a:avLst/>
              </a:prstGeom>
              <a:noFill/>
              <a:ln w="38100">
                <a:solidFill>
                  <a:srgbClr val="FF0000"/>
                </a:solidFill>
                <a:round/>
                <a:headEnd/>
                <a:tailEnd/>
              </a:ln>
            </p:spPr>
            <p:txBody>
              <a:bodyPr/>
              <a:lstStyle/>
              <a:p>
                <a:endParaRPr lang="en-US" dirty="0"/>
              </a:p>
            </p:txBody>
          </p:sp>
        </p:grpSp>
      </p:grpSp>
      <p:grpSp>
        <p:nvGrpSpPr>
          <p:cNvPr id="4" name="Group 44"/>
          <p:cNvGrpSpPr>
            <a:grpSpLocks/>
          </p:cNvGrpSpPr>
          <p:nvPr/>
        </p:nvGrpSpPr>
        <p:grpSpPr bwMode="auto">
          <a:xfrm>
            <a:off x="5257800" y="3043238"/>
            <a:ext cx="2841625" cy="2252662"/>
            <a:chOff x="4724400" y="1905000"/>
            <a:chExt cx="3716337" cy="2824557"/>
          </a:xfrm>
        </p:grpSpPr>
        <p:grpSp>
          <p:nvGrpSpPr>
            <p:cNvPr id="5" name="Group 42"/>
            <p:cNvGrpSpPr>
              <a:grpSpLocks/>
            </p:cNvGrpSpPr>
            <p:nvPr/>
          </p:nvGrpSpPr>
          <p:grpSpPr bwMode="auto">
            <a:xfrm>
              <a:off x="4724400" y="1905000"/>
              <a:ext cx="1506537" cy="1271141"/>
              <a:chOff x="4724400" y="1905000"/>
              <a:chExt cx="1506537" cy="1271141"/>
            </a:xfrm>
          </p:grpSpPr>
          <p:pic>
            <p:nvPicPr>
              <p:cNvPr id="51" name="Picture 9" descr="IMG_0401"/>
              <p:cNvPicPr>
                <a:picLocks noChangeAspect="1" noChangeArrowheads="1"/>
              </p:cNvPicPr>
              <p:nvPr/>
            </p:nvPicPr>
            <p:blipFill>
              <a:blip r:embed="rId5" cstate="screen"/>
              <a:srcRect/>
              <a:stretch>
                <a:fillRect/>
              </a:stretch>
            </p:blipFill>
            <p:spPr bwMode="auto">
              <a:xfrm>
                <a:off x="4724400" y="1905000"/>
                <a:ext cx="1506537" cy="1271141"/>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6" name="Group 14"/>
              <p:cNvGrpSpPr>
                <a:grpSpLocks/>
              </p:cNvGrpSpPr>
              <p:nvPr/>
            </p:nvGrpSpPr>
            <p:grpSpPr bwMode="auto">
              <a:xfrm>
                <a:off x="4800600" y="1981200"/>
                <a:ext cx="1219200" cy="990600"/>
                <a:chOff x="288" y="816"/>
                <a:chExt cx="1152" cy="1200"/>
              </a:xfrm>
            </p:grpSpPr>
            <p:sp>
              <p:nvSpPr>
                <p:cNvPr id="61469" name="Oval 16"/>
                <p:cNvSpPr>
                  <a:spLocks noChangeArrowheads="1"/>
                </p:cNvSpPr>
                <p:nvPr/>
              </p:nvSpPr>
              <p:spPr bwMode="auto">
                <a:xfrm>
                  <a:off x="288" y="816"/>
                  <a:ext cx="1152" cy="12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61470" name="Line 17"/>
                <p:cNvSpPr>
                  <a:spLocks noChangeShapeType="1"/>
                </p:cNvSpPr>
                <p:nvPr/>
              </p:nvSpPr>
              <p:spPr bwMode="auto">
                <a:xfrm flipH="1">
                  <a:off x="467" y="925"/>
                  <a:ext cx="750" cy="937"/>
                </a:xfrm>
                <a:prstGeom prst="line">
                  <a:avLst/>
                </a:prstGeom>
                <a:noFill/>
                <a:ln w="38100">
                  <a:solidFill>
                    <a:srgbClr val="FF0000"/>
                  </a:solidFill>
                  <a:round/>
                  <a:headEnd/>
                  <a:tailEnd/>
                </a:ln>
              </p:spPr>
              <p:txBody>
                <a:bodyPr/>
                <a:lstStyle/>
                <a:p>
                  <a:endParaRPr lang="en-US" dirty="0"/>
                </a:p>
              </p:txBody>
            </p:sp>
          </p:grpSp>
        </p:grpSp>
        <p:grpSp>
          <p:nvGrpSpPr>
            <p:cNvPr id="11" name="Group 43"/>
            <p:cNvGrpSpPr>
              <a:grpSpLocks/>
            </p:cNvGrpSpPr>
            <p:nvPr/>
          </p:nvGrpSpPr>
          <p:grpSpPr bwMode="auto">
            <a:xfrm>
              <a:off x="4800600" y="3457575"/>
              <a:ext cx="1506537" cy="1271982"/>
              <a:chOff x="4800600" y="3457575"/>
              <a:chExt cx="1506537" cy="1271982"/>
            </a:xfrm>
          </p:grpSpPr>
          <p:pic>
            <p:nvPicPr>
              <p:cNvPr id="47" name="Picture 6" descr="IMG_0363"/>
              <p:cNvPicPr>
                <a:picLocks noChangeAspect="1" noChangeArrowheads="1"/>
              </p:cNvPicPr>
              <p:nvPr/>
            </p:nvPicPr>
            <p:blipFill>
              <a:blip r:embed="rId6" cstate="screen"/>
              <a:srcRect/>
              <a:stretch>
                <a:fillRect/>
              </a:stretch>
            </p:blipFill>
            <p:spPr bwMode="auto">
              <a:xfrm>
                <a:off x="4800600" y="3457575"/>
                <a:ext cx="1506537" cy="127198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2" name="Group 14"/>
              <p:cNvGrpSpPr>
                <a:grpSpLocks/>
              </p:cNvGrpSpPr>
              <p:nvPr/>
            </p:nvGrpSpPr>
            <p:grpSpPr bwMode="auto">
              <a:xfrm>
                <a:off x="4953000" y="3505200"/>
                <a:ext cx="1219200" cy="990600"/>
                <a:chOff x="288" y="816"/>
                <a:chExt cx="1152" cy="1200"/>
              </a:xfrm>
            </p:grpSpPr>
            <p:sp>
              <p:nvSpPr>
                <p:cNvPr id="61465" name="Oval 16"/>
                <p:cNvSpPr>
                  <a:spLocks noChangeArrowheads="1"/>
                </p:cNvSpPr>
                <p:nvPr/>
              </p:nvSpPr>
              <p:spPr bwMode="auto">
                <a:xfrm>
                  <a:off x="288" y="816"/>
                  <a:ext cx="1152" cy="12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61466" name="Line 17"/>
                <p:cNvSpPr>
                  <a:spLocks noChangeShapeType="1"/>
                </p:cNvSpPr>
                <p:nvPr/>
              </p:nvSpPr>
              <p:spPr bwMode="auto">
                <a:xfrm flipH="1">
                  <a:off x="467" y="925"/>
                  <a:ext cx="750" cy="937"/>
                </a:xfrm>
                <a:prstGeom prst="line">
                  <a:avLst/>
                </a:prstGeom>
                <a:noFill/>
                <a:ln w="38100">
                  <a:solidFill>
                    <a:srgbClr val="FF0000"/>
                  </a:solidFill>
                  <a:round/>
                  <a:headEnd/>
                  <a:tailEnd/>
                </a:ln>
              </p:spPr>
              <p:txBody>
                <a:bodyPr/>
                <a:lstStyle/>
                <a:p>
                  <a:endParaRPr lang="en-US" dirty="0"/>
                </a:p>
              </p:txBody>
            </p:sp>
          </p:grpSp>
        </p:grpSp>
        <p:grpSp>
          <p:nvGrpSpPr>
            <p:cNvPr id="13" name="Group 41"/>
            <p:cNvGrpSpPr>
              <a:grpSpLocks/>
            </p:cNvGrpSpPr>
            <p:nvPr/>
          </p:nvGrpSpPr>
          <p:grpSpPr bwMode="auto">
            <a:xfrm>
              <a:off x="6934200" y="3429000"/>
              <a:ext cx="1506537" cy="1271982"/>
              <a:chOff x="6934200" y="3429000"/>
              <a:chExt cx="1506537" cy="1271982"/>
            </a:xfrm>
          </p:grpSpPr>
          <p:pic>
            <p:nvPicPr>
              <p:cNvPr id="43" name="Picture 4" descr="DSCN3955"/>
              <p:cNvPicPr>
                <a:picLocks noChangeAspect="1" noChangeArrowheads="1"/>
              </p:cNvPicPr>
              <p:nvPr/>
            </p:nvPicPr>
            <p:blipFill>
              <a:blip r:embed="rId7" cstate="screen"/>
              <a:srcRect/>
              <a:stretch>
                <a:fillRect/>
              </a:stretch>
            </p:blipFill>
            <p:spPr bwMode="auto">
              <a:xfrm>
                <a:off x="6934200" y="3429000"/>
                <a:ext cx="1506537" cy="127198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4" name="Group 14"/>
              <p:cNvGrpSpPr>
                <a:grpSpLocks/>
              </p:cNvGrpSpPr>
              <p:nvPr/>
            </p:nvGrpSpPr>
            <p:grpSpPr bwMode="auto">
              <a:xfrm>
                <a:off x="7086600" y="3581400"/>
                <a:ext cx="1219200" cy="990600"/>
                <a:chOff x="288" y="816"/>
                <a:chExt cx="1152" cy="1200"/>
              </a:xfrm>
            </p:grpSpPr>
            <p:sp>
              <p:nvSpPr>
                <p:cNvPr id="61461" name="Oval 16"/>
                <p:cNvSpPr>
                  <a:spLocks noChangeArrowheads="1"/>
                </p:cNvSpPr>
                <p:nvPr/>
              </p:nvSpPr>
              <p:spPr bwMode="auto">
                <a:xfrm>
                  <a:off x="288" y="816"/>
                  <a:ext cx="1152" cy="12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61462" name="Line 17"/>
                <p:cNvSpPr>
                  <a:spLocks noChangeShapeType="1"/>
                </p:cNvSpPr>
                <p:nvPr/>
              </p:nvSpPr>
              <p:spPr bwMode="auto">
                <a:xfrm flipH="1">
                  <a:off x="467" y="925"/>
                  <a:ext cx="750" cy="937"/>
                </a:xfrm>
                <a:prstGeom prst="line">
                  <a:avLst/>
                </a:prstGeom>
                <a:noFill/>
                <a:ln w="38100">
                  <a:solidFill>
                    <a:srgbClr val="FF0000"/>
                  </a:solidFill>
                  <a:round/>
                  <a:headEnd/>
                  <a:tailEnd/>
                </a:ln>
              </p:spPr>
              <p:txBody>
                <a:bodyPr/>
                <a:lstStyle/>
                <a:p>
                  <a:endParaRPr lang="en-US" dirty="0"/>
                </a:p>
              </p:txBody>
            </p:sp>
          </p:grpSp>
        </p:grpSp>
        <p:grpSp>
          <p:nvGrpSpPr>
            <p:cNvPr id="15" name="Group 40"/>
            <p:cNvGrpSpPr>
              <a:grpSpLocks/>
            </p:cNvGrpSpPr>
            <p:nvPr/>
          </p:nvGrpSpPr>
          <p:grpSpPr bwMode="auto">
            <a:xfrm>
              <a:off x="6934200" y="1916906"/>
              <a:ext cx="1447800" cy="1221582"/>
              <a:chOff x="6934200" y="1916906"/>
              <a:chExt cx="1447800" cy="1221582"/>
            </a:xfrm>
          </p:grpSpPr>
          <p:pic>
            <p:nvPicPr>
              <p:cNvPr id="39" name="Picture 9" descr="IMG_0401"/>
              <p:cNvPicPr>
                <a:picLocks noChangeAspect="1" noChangeArrowheads="1"/>
              </p:cNvPicPr>
              <p:nvPr/>
            </p:nvPicPr>
            <p:blipFill>
              <a:blip r:embed="rId8" cstate="screen"/>
              <a:srcRect/>
              <a:stretch>
                <a:fillRect/>
              </a:stretch>
            </p:blipFill>
            <p:spPr bwMode="auto">
              <a:xfrm>
                <a:off x="6934200" y="1916906"/>
                <a:ext cx="1447800" cy="122158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nvGrpSpPr>
              <p:cNvPr id="16" name="Group 14"/>
              <p:cNvGrpSpPr>
                <a:grpSpLocks/>
              </p:cNvGrpSpPr>
              <p:nvPr/>
            </p:nvGrpSpPr>
            <p:grpSpPr bwMode="auto">
              <a:xfrm>
                <a:off x="7086600" y="1981200"/>
                <a:ext cx="1219200" cy="990600"/>
                <a:chOff x="288" y="816"/>
                <a:chExt cx="1152" cy="1200"/>
              </a:xfrm>
            </p:grpSpPr>
            <p:sp>
              <p:nvSpPr>
                <p:cNvPr id="61457" name="Oval 16"/>
                <p:cNvSpPr>
                  <a:spLocks noChangeArrowheads="1"/>
                </p:cNvSpPr>
                <p:nvPr/>
              </p:nvSpPr>
              <p:spPr bwMode="auto">
                <a:xfrm>
                  <a:off x="288" y="816"/>
                  <a:ext cx="1152" cy="12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61458" name="Line 17"/>
                <p:cNvSpPr>
                  <a:spLocks noChangeShapeType="1"/>
                </p:cNvSpPr>
                <p:nvPr/>
              </p:nvSpPr>
              <p:spPr bwMode="auto">
                <a:xfrm flipH="1">
                  <a:off x="467" y="925"/>
                  <a:ext cx="750" cy="937"/>
                </a:xfrm>
                <a:prstGeom prst="line">
                  <a:avLst/>
                </a:prstGeom>
                <a:noFill/>
                <a:ln w="38100">
                  <a:solidFill>
                    <a:srgbClr val="FF0000"/>
                  </a:solidFill>
                  <a:round/>
                  <a:headEnd/>
                  <a:tailEnd/>
                </a:ln>
              </p:spPr>
              <p:txBody>
                <a:bodyPr/>
                <a:lstStyle/>
                <a:p>
                  <a:endParaRPr lang="en-US" dirty="0"/>
                </a:p>
              </p:txBody>
            </p:sp>
          </p:grpSp>
        </p:grpSp>
      </p:grpSp>
    </p:spTree>
  </p:cSld>
  <p:clrMapOvr>
    <a:masterClrMapping/>
  </p:clrMapOvr>
  <p:transition advClick="0">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sp>
        <p:nvSpPr>
          <p:cNvPr id="10" name="Rectangle 3"/>
          <p:cNvSpPr txBox="1">
            <a:spLocks/>
          </p:cNvSpPr>
          <p:nvPr/>
        </p:nvSpPr>
        <p:spPr bwMode="auto">
          <a:xfrm>
            <a:off x="152400" y="609600"/>
            <a:ext cx="86868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80000"/>
              </a:lnSpc>
              <a:spcBef>
                <a:spcPct val="20000"/>
              </a:spcBef>
              <a:spcAft>
                <a:spcPct val="0"/>
              </a:spcAft>
              <a:buClr>
                <a:schemeClr val="accent2">
                  <a:lumMod val="50000"/>
                </a:schemeClr>
              </a:buClr>
              <a:buSzPct val="70000"/>
              <a:buFont typeface="Wingdings" pitchFamily="2" charset="2"/>
              <a:buChar char="§"/>
              <a:tabLst/>
              <a:defRPr/>
            </a:pPr>
            <a:r>
              <a:rPr kumimoji="0" lang="en-US" b="0" i="0" u="none" strike="noStrike" kern="1200" cap="none" spc="0" normalizeH="0" baseline="0" noProof="0" dirty="0" smtClean="0">
                <a:ln>
                  <a:noFill/>
                </a:ln>
                <a:solidFill>
                  <a:srgbClr val="007033"/>
                </a:solidFill>
                <a:effectLst/>
                <a:uLnTx/>
                <a:uFillTx/>
                <a:latin typeface="Agency FB" pitchFamily="34" charset="0"/>
                <a:ea typeface="+mn-ea"/>
                <a:cs typeface="+mn-cs"/>
              </a:rPr>
              <a:t>**Command Emphasis**</a:t>
            </a:r>
          </a:p>
          <a:p>
            <a:pPr marL="742950" marR="0" lvl="1" indent="-285750" algn="l" defTabSz="914400" rtl="0" eaLnBrk="0" fontAlgn="base" latinLnBrk="0" hangingPunct="0">
              <a:lnSpc>
                <a:spcPct val="80000"/>
              </a:lnSpc>
              <a:spcBef>
                <a:spcPct val="20000"/>
              </a:spcBef>
              <a:spcAft>
                <a:spcPct val="0"/>
              </a:spcAft>
              <a:buClr>
                <a:schemeClr val="accent2">
                  <a:lumMod val="50000"/>
                </a:schemeClr>
              </a:buClr>
              <a:buSzPct val="70000"/>
              <a:buFont typeface="Wingdings" pitchFamily="2" charset="2"/>
              <a:buChar char="§"/>
              <a:tabLst/>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Leadership – Top to Bottom; Bottom to to</a:t>
            </a:r>
            <a:r>
              <a:rPr lang="en-US" dirty="0" smtClean="0">
                <a:solidFill>
                  <a:srgbClr val="C00000"/>
                </a:solidFill>
                <a:latin typeface="Agency FB" pitchFamily="34" charset="0"/>
              </a:rPr>
              <a:t>p-Starts with You!</a:t>
            </a:r>
          </a:p>
          <a:p>
            <a:pPr marL="742950" marR="0" lvl="1" indent="-285750" algn="l" defTabSz="914400" rtl="0" eaLnBrk="0" fontAlgn="base" latinLnBrk="0" hangingPunct="0">
              <a:lnSpc>
                <a:spcPct val="80000"/>
              </a:lnSpc>
              <a:spcBef>
                <a:spcPct val="20000"/>
              </a:spcBef>
              <a:spcAft>
                <a:spcPct val="0"/>
              </a:spcAft>
              <a:buClr>
                <a:schemeClr val="accent2">
                  <a:lumMod val="50000"/>
                </a:schemeClr>
              </a:buClr>
              <a:buSzPct val="70000"/>
              <a:buFont typeface="Wingdings" pitchFamily="2" charset="2"/>
              <a:buChar char="§"/>
              <a:tabLst/>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Like</a:t>
            </a:r>
            <a:r>
              <a:rPr kumimoji="0" lang="en-US" b="0" i="0" u="none" strike="noStrike" kern="1200" cap="none" spc="0" normalizeH="0" noProof="0" dirty="0" smtClean="0">
                <a:ln>
                  <a:noFill/>
                </a:ln>
                <a:solidFill>
                  <a:srgbClr val="C00000"/>
                </a:solidFill>
                <a:effectLst/>
                <a:uLnTx/>
                <a:uFillTx/>
                <a:latin typeface="Agency FB" pitchFamily="34" charset="0"/>
                <a:ea typeface="+mn-ea"/>
                <a:cs typeface="+mn-cs"/>
              </a:rPr>
              <a:t> Safety, Instill Environmental Stewardship into Your Organization’s Lifestyle</a:t>
            </a:r>
            <a:endPar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endParaRPr>
          </a:p>
          <a:p>
            <a:pPr marL="228600"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007033"/>
                </a:solidFill>
                <a:effectLst/>
                <a:uLnTx/>
                <a:uFillTx/>
                <a:latin typeface="Agency FB" pitchFamily="34" charset="0"/>
                <a:ea typeface="+mn-ea"/>
                <a:cs typeface="+mn-cs"/>
              </a:rPr>
              <a:t>Training of Personnel</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Ensure your Technical Advisors (AECs, UECs, HWCs) are appointed and trained</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Ensure all personnel have received environmental training</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Ensure all personnel are competent in their job skills</a:t>
            </a:r>
          </a:p>
          <a:p>
            <a:pPr marL="285750" indent="-28575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007033"/>
                </a:solidFill>
                <a:effectLst/>
                <a:uLnTx/>
                <a:uFillTx/>
                <a:latin typeface="Agency FB" pitchFamily="34" charset="0"/>
                <a:ea typeface="+mn-ea"/>
                <a:cs typeface="+mn-cs"/>
              </a:rPr>
              <a:t>Self Inspections &amp; Assessments</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Quarterly Activity Environmental Coordinator Inspections</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lang="en-US" dirty="0" smtClean="0">
                <a:solidFill>
                  <a:srgbClr val="C00000"/>
                </a:solidFill>
                <a:latin typeface="Agency FB" pitchFamily="34" charset="0"/>
              </a:rPr>
              <a:t>  Monthly Hazardous Materials Storage Area Inspections Monthly Universal Waste Storage Area Inspections</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Weekly Hazardous Waste Site Inspections</a:t>
            </a:r>
          </a:p>
          <a:p>
            <a:pPr marL="685800" lvl="1" indent="-2286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  Incorporate environment into planned and impromptu inspections</a:t>
            </a:r>
          </a:p>
          <a:p>
            <a:pPr marL="342900" marR="0" lvl="0" indent="-342900" algn="l" defTabSz="914400" rtl="0" eaLnBrk="0" fontAlgn="base" latinLnBrk="0" hangingPunct="0">
              <a:lnSpc>
                <a:spcPct val="80000"/>
              </a:lnSpc>
              <a:spcBef>
                <a:spcPct val="20000"/>
              </a:spcBef>
              <a:spcAft>
                <a:spcPct val="0"/>
              </a:spcAft>
              <a:buClr>
                <a:schemeClr val="accent2">
                  <a:lumMod val="50000"/>
                </a:schemeClr>
              </a:buClr>
              <a:buSzPct val="70000"/>
              <a:buFont typeface="Wingdings" pitchFamily="2" charset="2"/>
              <a:buChar char="§"/>
              <a:tabLst/>
              <a:defRPr/>
            </a:pPr>
            <a:r>
              <a:rPr kumimoji="0" lang="en-US" b="0" i="0" u="none" strike="noStrike" kern="1200" cap="none" spc="0" normalizeH="0" baseline="0" noProof="0" dirty="0" smtClean="0">
                <a:ln>
                  <a:noFill/>
                </a:ln>
                <a:solidFill>
                  <a:srgbClr val="007033"/>
                </a:solidFill>
                <a:effectLst/>
                <a:uLnTx/>
                <a:uFillTx/>
                <a:latin typeface="Agency FB" pitchFamily="34" charset="0"/>
                <a:ea typeface="+mn-ea"/>
                <a:cs typeface="+mn-cs"/>
              </a:rPr>
              <a:t>Leadership</a:t>
            </a:r>
          </a:p>
          <a:p>
            <a:pPr marL="800100" lvl="1" indent="-342900" eaLnBrk="0" hangingPunct="0">
              <a:lnSpc>
                <a:spcPct val="80000"/>
              </a:lnSpc>
              <a:spcBef>
                <a:spcPct val="20000"/>
              </a:spcBef>
              <a:buClr>
                <a:schemeClr val="accent2">
                  <a:lumMod val="50000"/>
                </a:schemeClr>
              </a:buClr>
              <a:buSzPct val="70000"/>
              <a:buFont typeface="Wingdings" pitchFamily="2" charset="2"/>
              <a:buChar char="§"/>
              <a:defRPr/>
            </a:pPr>
            <a:r>
              <a:rPr lang="en-US" dirty="0" smtClean="0">
                <a:solidFill>
                  <a:srgbClr val="C00000"/>
                </a:solidFill>
                <a:latin typeface="Agency FB" pitchFamily="34" charset="0"/>
              </a:rPr>
              <a:t>Effectively use your Technical Advisor (AECs, UECs, HWCs)</a:t>
            </a:r>
            <a:r>
              <a:rPr kumimoji="0" lang="en-US" b="0" i="0" u="none" strike="noStrike" kern="1200" cap="none" spc="0" normalizeH="0" baseline="0" noProof="0" dirty="0" smtClean="0">
                <a:ln>
                  <a:noFill/>
                </a:ln>
                <a:solidFill>
                  <a:srgbClr val="007033"/>
                </a:solidFill>
                <a:effectLst/>
                <a:uLnTx/>
                <a:uFillTx/>
                <a:latin typeface="Agency FB" pitchFamily="34" charset="0"/>
                <a:ea typeface="+mn-ea"/>
                <a:cs typeface="+mn-cs"/>
              </a:rPr>
              <a:t>.</a:t>
            </a:r>
          </a:p>
          <a:p>
            <a:pPr marL="800100" lvl="1" indent="-342900" eaLnBrk="0" hangingPunct="0">
              <a:lnSpc>
                <a:spcPct val="80000"/>
              </a:lnSpc>
              <a:spcBef>
                <a:spcPct val="20000"/>
              </a:spcBef>
              <a:buClr>
                <a:schemeClr val="accent2">
                  <a:lumMod val="50000"/>
                </a:schemeClr>
              </a:buClr>
              <a:buSzPct val="70000"/>
              <a:buFont typeface="Wingdings" pitchFamily="2" charset="2"/>
              <a:buChar char="§"/>
              <a:defRPr/>
            </a:pPr>
            <a:r>
              <a:rPr lang="en-US" dirty="0" smtClean="0">
                <a:solidFill>
                  <a:srgbClr val="C00000"/>
                </a:solidFill>
                <a:latin typeface="Agency FB" pitchFamily="34" charset="0"/>
              </a:rPr>
              <a:t>Ensure SOPs, plans &amp; checklists include environmental considerations</a:t>
            </a:r>
          </a:p>
          <a:p>
            <a:pPr marL="800100" lvl="1" indent="-342900" eaLnBrk="0" hangingPunct="0">
              <a:lnSpc>
                <a:spcPct val="80000"/>
              </a:lnSpc>
              <a:spcBef>
                <a:spcPct val="20000"/>
              </a:spcBef>
              <a:buClr>
                <a:schemeClr val="accent2">
                  <a:lumMod val="50000"/>
                </a:schemeClr>
              </a:buClr>
              <a:buSzPct val="70000"/>
              <a:buFont typeface="Wingdings" pitchFamily="2" charset="2"/>
              <a:buChar char="§"/>
              <a:defRPr/>
            </a:pPr>
            <a:r>
              <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rPr>
              <a:t>Ensure</a:t>
            </a:r>
            <a:r>
              <a:rPr kumimoji="0" lang="en-US" b="0" i="0" u="none" strike="noStrike" kern="1200" cap="none" spc="0" normalizeH="0" noProof="0" dirty="0" smtClean="0">
                <a:ln>
                  <a:noFill/>
                </a:ln>
                <a:solidFill>
                  <a:srgbClr val="C00000"/>
                </a:solidFill>
                <a:effectLst/>
                <a:uLnTx/>
                <a:uFillTx/>
                <a:latin typeface="Agency FB" pitchFamily="34" charset="0"/>
                <a:ea typeface="+mn-ea"/>
                <a:cs typeface="+mn-cs"/>
              </a:rPr>
              <a:t> Your Functional Area Continuity Books are being updated &amp; used</a:t>
            </a:r>
          </a:p>
          <a:p>
            <a:pPr marL="800100" lvl="1" indent="-342900" eaLnBrk="0" hangingPunct="0">
              <a:lnSpc>
                <a:spcPct val="80000"/>
              </a:lnSpc>
              <a:spcBef>
                <a:spcPct val="20000"/>
              </a:spcBef>
              <a:buClr>
                <a:schemeClr val="accent2">
                  <a:lumMod val="50000"/>
                </a:schemeClr>
              </a:buClr>
              <a:buSzPct val="70000"/>
              <a:buFont typeface="Wingdings" pitchFamily="2" charset="2"/>
              <a:buChar char="§"/>
              <a:defRPr/>
            </a:pPr>
            <a:r>
              <a:rPr lang="en-US" baseline="0" dirty="0" smtClean="0">
                <a:solidFill>
                  <a:srgbClr val="C00000"/>
                </a:solidFill>
                <a:latin typeface="Agency FB" pitchFamily="34" charset="0"/>
              </a:rPr>
              <a:t>Mentor</a:t>
            </a:r>
            <a:r>
              <a:rPr lang="en-US" dirty="0" smtClean="0">
                <a:solidFill>
                  <a:srgbClr val="C00000"/>
                </a:solidFill>
                <a:latin typeface="Agency FB" pitchFamily="34" charset="0"/>
              </a:rPr>
              <a:t> and properly supervise your personnel</a:t>
            </a:r>
            <a:endParaRPr kumimoji="0" lang="en-US" b="0" i="0" u="none" strike="noStrike" kern="1200" cap="none" spc="0" normalizeH="0" baseline="0" noProof="0" dirty="0" smtClean="0">
              <a:ln>
                <a:noFill/>
              </a:ln>
              <a:solidFill>
                <a:srgbClr val="C00000"/>
              </a:solidFill>
              <a:effectLst/>
              <a:uLnTx/>
              <a:uFillTx/>
              <a:latin typeface="Agency FB" pitchFamily="34" charset="0"/>
              <a:ea typeface="+mn-ea"/>
              <a:cs typeface="+mn-cs"/>
            </a:endParaRPr>
          </a:p>
        </p:txBody>
      </p:sp>
      <p:sp>
        <p:nvSpPr>
          <p:cNvPr id="7" name="Rectangle 2"/>
          <p:cNvSpPr txBox="1">
            <a:spLocks/>
          </p:cNvSpPr>
          <p:nvPr/>
        </p:nvSpPr>
        <p:spPr bwMode="auto">
          <a:xfrm>
            <a:off x="228600" y="0"/>
            <a:ext cx="8686800" cy="838200"/>
          </a:xfrm>
          <a:prstGeom prst="rect">
            <a:avLst/>
          </a:prstGeom>
          <a:noFill/>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chemeClr val="hlink"/>
                </a:solidFill>
                <a:effectLst/>
                <a:uLnTx/>
                <a:uFillTx/>
                <a:latin typeface="Agency FB" pitchFamily="34" charset="0"/>
                <a:ea typeface="+mj-ea"/>
                <a:cs typeface="+mj-cs"/>
              </a:rPr>
              <a:t>Keys to</a:t>
            </a:r>
            <a:r>
              <a:rPr kumimoji="0" lang="en-US" sz="2400" b="1" i="0" u="none" strike="noStrike" kern="1200" cap="none" spc="0" normalizeH="0" noProof="0" dirty="0" smtClean="0">
                <a:ln>
                  <a:noFill/>
                </a:ln>
                <a:solidFill>
                  <a:schemeClr val="hlink"/>
                </a:solidFill>
                <a:effectLst/>
                <a:uLnTx/>
                <a:uFillTx/>
                <a:latin typeface="Agency FB" pitchFamily="34" charset="0"/>
                <a:ea typeface="+mj-ea"/>
                <a:cs typeface="+mj-cs"/>
              </a:rPr>
              <a:t> Environmental Stewardship</a:t>
            </a:r>
            <a:endParaRPr kumimoji="0" lang="en-US" sz="2400" b="1" i="0" u="none" strike="noStrike" kern="1200" cap="none" spc="0" normalizeH="0" baseline="0" noProof="0" dirty="0" smtClean="0">
              <a:ln>
                <a:noFill/>
              </a:ln>
              <a:solidFill>
                <a:schemeClr val="hlink"/>
              </a:solidFill>
              <a:effectLst/>
              <a:uLnTx/>
              <a:uFillTx/>
              <a:latin typeface="Agency FB" pitchFamily="34" charset="0"/>
              <a:ea typeface="+mj-ea"/>
              <a:cs typeface="+mj-cs"/>
            </a:endParaRPr>
          </a:p>
        </p:txBody>
      </p:sp>
    </p:spTree>
  </p:cSld>
  <p:clrMapOvr>
    <a:masterClrMapping/>
  </p:clrMapOvr>
  <p:transition advClick="0">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1766888"/>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1905000"/>
            <a:ext cx="8382000" cy="762000"/>
          </a:xfrm>
        </p:spPr>
        <p:txBody>
          <a:bodyPr>
            <a:noAutofit/>
          </a:bodyPr>
          <a:lstStyle/>
          <a:p>
            <a:pPr algn="ctr" eaLnBrk="1" fontAlgn="auto" hangingPunct="1">
              <a:spcAft>
                <a:spcPts val="0"/>
              </a:spcAft>
              <a:defRPr/>
            </a:pPr>
            <a:r>
              <a:rPr lang="en-US" sz="3000" dirty="0" smtClean="0">
                <a:solidFill>
                  <a:schemeClr val="bg1"/>
                </a:solidFill>
              </a:rPr>
              <a:t>Natural Resources, Cultural Resources, &amp; Pesticides</a:t>
            </a:r>
            <a:endParaRPr lang="en-US" sz="3000" dirty="0">
              <a:solidFill>
                <a:schemeClr val="bg1"/>
              </a:solidFill>
            </a:endParaRPr>
          </a:p>
        </p:txBody>
      </p:sp>
      <p:sp>
        <p:nvSpPr>
          <p:cNvPr id="7" name="Subtitle 2"/>
          <p:cNvSpPr txBox="1">
            <a:spLocks/>
          </p:cNvSpPr>
          <p:nvPr/>
        </p:nvSpPr>
        <p:spPr bwMode="auto">
          <a:xfrm>
            <a:off x="76200" y="0"/>
            <a:ext cx="8458200" cy="304800"/>
          </a:xfrm>
          <a:prstGeom prst="rect">
            <a:avLst/>
          </a:prstGeom>
          <a:noFill/>
          <a:ln w="9525">
            <a:noFill/>
            <a:miter lim="800000"/>
            <a:headEnd/>
            <a:tailEnd/>
          </a:ln>
        </p:spPr>
        <p:txBody>
          <a:bodyPr anchor="b">
            <a:normAutofit/>
          </a:bodyPr>
          <a:lstStyle/>
          <a:p>
            <a:pPr fontAlgn="auto">
              <a:spcBef>
                <a:spcPct val="20000"/>
              </a:spcBef>
              <a:spcAft>
                <a:spcPts val="0"/>
              </a:spcAft>
              <a:buClr>
                <a:schemeClr val="accent1"/>
              </a:buClr>
              <a:buSzPct val="70000"/>
              <a:buFont typeface="Wingdings 2"/>
              <a:buNone/>
              <a:defRPr/>
            </a:pPr>
            <a:r>
              <a:rPr lang="en-US" sz="900" dirty="0">
                <a:solidFill>
                  <a:srgbClr val="2C563C"/>
                </a:solidFill>
                <a:latin typeface="+mn-lt"/>
              </a:rPr>
              <a:t>Natural </a:t>
            </a:r>
            <a:r>
              <a:rPr lang="en-US" sz="900" dirty="0" smtClean="0">
                <a:solidFill>
                  <a:srgbClr val="2C563C"/>
                </a:solidFill>
                <a:latin typeface="+mn-lt"/>
              </a:rPr>
              <a:t>Resources, </a:t>
            </a:r>
            <a:r>
              <a:rPr lang="en-US" sz="900" dirty="0">
                <a:solidFill>
                  <a:srgbClr val="2C563C"/>
                </a:solidFill>
                <a:latin typeface="+mn-lt"/>
              </a:rPr>
              <a:t>Cultural Resources, &amp; Pesticides Management</a:t>
            </a:r>
          </a:p>
        </p:txBody>
      </p:sp>
    </p:spTree>
  </p:cSld>
  <p:clrMapOvr>
    <a:masterClrMapping/>
  </p:clrMapOvr>
  <p:transition advClick="0">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517525"/>
            <a:ext cx="5867400" cy="400050"/>
          </a:xfrm>
          <a:prstGeom prst="rect">
            <a:avLst/>
          </a:prstGeom>
          <a:noFill/>
        </p:spPr>
        <p:txBody>
          <a:bodyPr>
            <a:spAutoFit/>
          </a:bodyPr>
          <a:lstStyle/>
          <a:p>
            <a:pPr>
              <a:defRPr/>
            </a:pPr>
            <a:r>
              <a:rPr lang="en-US" sz="2000" b="1" dirty="0">
                <a:solidFill>
                  <a:schemeClr val="tx2">
                    <a:shade val="75000"/>
                  </a:schemeClr>
                </a:solidFill>
                <a:latin typeface="+mn-lt"/>
              </a:rPr>
              <a:t>Natural Resources</a:t>
            </a:r>
          </a:p>
        </p:txBody>
      </p:sp>
      <p:sp>
        <p:nvSpPr>
          <p:cNvPr id="10" name="TextBox 9"/>
          <p:cNvSpPr txBox="1"/>
          <p:nvPr/>
        </p:nvSpPr>
        <p:spPr>
          <a:xfrm>
            <a:off x="304800" y="1066800"/>
            <a:ext cx="8610600" cy="2031325"/>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Wildlife  </a:t>
            </a:r>
            <a:r>
              <a:rPr lang="en-US" dirty="0" smtClean="0">
                <a:solidFill>
                  <a:schemeClr val="tx2">
                    <a:shade val="75000"/>
                  </a:schemeClr>
                </a:solidFill>
                <a:latin typeface="Agency FB" pitchFamily="34" charset="0"/>
              </a:rPr>
              <a:t>(wild, undomesticated animals) living in natural areas</a:t>
            </a:r>
            <a:endParaRPr lang="en-US" dirty="0">
              <a:solidFill>
                <a:schemeClr val="tx2">
                  <a:shade val="75000"/>
                </a:schemeClr>
              </a:solidFill>
              <a:latin typeface="Agency FB" pitchFamily="34" charset="0"/>
            </a:endParaRPr>
          </a:p>
          <a:p>
            <a:pPr marL="457200" lvl="2" indent="236538">
              <a:buFont typeface="Arial" pitchFamily="34" charset="0"/>
              <a:buChar char="•"/>
              <a:defRPr/>
            </a:pPr>
            <a:r>
              <a:rPr lang="en-US" dirty="0" smtClean="0">
                <a:solidFill>
                  <a:schemeClr val="tx2">
                    <a:shade val="75000"/>
                  </a:schemeClr>
                </a:solidFill>
                <a:latin typeface="Agency FB" pitchFamily="34" charset="0"/>
              </a:rPr>
              <a:t>Ex:  white-tail </a:t>
            </a:r>
            <a:r>
              <a:rPr lang="en-US" dirty="0">
                <a:solidFill>
                  <a:schemeClr val="tx2">
                    <a:shade val="75000"/>
                  </a:schemeClr>
                </a:solidFill>
                <a:latin typeface="Agency FB" pitchFamily="34" charset="0"/>
              </a:rPr>
              <a:t>deer, waterfowl, reptiles, amphibians</a:t>
            </a:r>
          </a:p>
          <a:p>
            <a:pPr indent="236538">
              <a:buFont typeface="Arial" pitchFamily="34" charset="0"/>
              <a:buChar char="•"/>
              <a:defRPr/>
            </a:pPr>
            <a:r>
              <a:rPr lang="en-US" dirty="0" smtClean="0">
                <a:solidFill>
                  <a:schemeClr val="tx2">
                    <a:shade val="75000"/>
                  </a:schemeClr>
                </a:solidFill>
                <a:latin typeface="Agency FB" pitchFamily="34" charset="0"/>
              </a:rPr>
              <a:t>JBLE- </a:t>
            </a:r>
            <a:r>
              <a:rPr lang="en-US" dirty="0">
                <a:solidFill>
                  <a:schemeClr val="tx2">
                    <a:shade val="75000"/>
                  </a:schemeClr>
                </a:solidFill>
                <a:latin typeface="Agency FB" pitchFamily="34" charset="0"/>
              </a:rPr>
              <a:t>Eustis is home to an abundant wildlife and we are required to </a:t>
            </a:r>
            <a:r>
              <a:rPr lang="en-US" dirty="0" smtClean="0">
                <a:solidFill>
                  <a:schemeClr val="tx2">
                    <a:shade val="75000"/>
                  </a:schemeClr>
                </a:solidFill>
                <a:latin typeface="Agency FB" pitchFamily="34" charset="0"/>
              </a:rPr>
              <a:t>protect it</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a:solidFill>
                  <a:schemeClr val="tx2">
                    <a:shade val="75000"/>
                  </a:schemeClr>
                </a:solidFill>
                <a:latin typeface="Agency FB" pitchFamily="34" charset="0"/>
              </a:rPr>
              <a:t>If you come across dead wild life, you should contact the </a:t>
            </a:r>
            <a:r>
              <a:rPr lang="en-US" dirty="0" smtClean="0">
                <a:solidFill>
                  <a:schemeClr val="tx2">
                    <a:shade val="75000"/>
                  </a:schemeClr>
                </a:solidFill>
                <a:latin typeface="Agency FB" pitchFamily="34" charset="0"/>
              </a:rPr>
              <a:t>Environmental Element office</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a:solidFill>
                  <a:schemeClr val="tx2">
                    <a:shade val="75000"/>
                  </a:schemeClr>
                </a:solidFill>
                <a:latin typeface="Agency FB" pitchFamily="34" charset="0"/>
              </a:rPr>
              <a:t>Wetlands – Special, important habitats that interface between uplands </a:t>
            </a:r>
            <a:r>
              <a:rPr lang="en-US" dirty="0" smtClean="0">
                <a:solidFill>
                  <a:schemeClr val="tx2">
                    <a:shade val="75000"/>
                  </a:schemeClr>
                </a:solidFill>
                <a:latin typeface="Agency FB" pitchFamily="34" charset="0"/>
              </a:rPr>
              <a:t>(</a:t>
            </a:r>
            <a:r>
              <a:rPr lang="en-US" dirty="0">
                <a:solidFill>
                  <a:schemeClr val="tx2">
                    <a:shade val="75000"/>
                  </a:schemeClr>
                </a:solidFill>
                <a:latin typeface="Agency FB" pitchFamily="34" charset="0"/>
              </a:rPr>
              <a:t>non-wetlands) and water areas</a:t>
            </a:r>
          </a:p>
          <a:p>
            <a:pPr indent="236538">
              <a:buFont typeface="Arial" pitchFamily="34" charset="0"/>
              <a:buChar char="•"/>
              <a:defRPr/>
            </a:pPr>
            <a:r>
              <a:rPr lang="en-US" dirty="0">
                <a:solidFill>
                  <a:schemeClr val="tx2">
                    <a:shade val="75000"/>
                  </a:schemeClr>
                </a:solidFill>
                <a:latin typeface="Agency FB" pitchFamily="34" charset="0"/>
              </a:rPr>
              <a:t>Trees and forestry products – All trees need to be properly managed.   </a:t>
            </a:r>
          </a:p>
          <a:p>
            <a:pPr lvl="1" indent="236538">
              <a:buFont typeface="Arial" pitchFamily="34" charset="0"/>
              <a:buChar char="•"/>
              <a:defRPr/>
            </a:pPr>
            <a:r>
              <a:rPr lang="en-US" dirty="0">
                <a:solidFill>
                  <a:schemeClr val="tx2">
                    <a:shade val="75000"/>
                  </a:schemeClr>
                </a:solidFill>
                <a:latin typeface="Agency FB" pitchFamily="34" charset="0"/>
              </a:rPr>
              <a:t>Firewood and mulch are examples of forestry products </a:t>
            </a:r>
          </a:p>
        </p:txBody>
      </p:sp>
      <p:sp>
        <p:nvSpPr>
          <p:cNvPr id="11" name="Rounded Rectangle 10"/>
          <p:cNvSpPr/>
          <p:nvPr/>
        </p:nvSpPr>
        <p:spPr>
          <a:xfrm>
            <a:off x="188913" y="573405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txBox="1">
            <a:spLocks/>
          </p:cNvSpPr>
          <p:nvPr/>
        </p:nvSpPr>
        <p:spPr>
          <a:xfrm>
            <a:off x="347134" y="5774267"/>
            <a:ext cx="8382000" cy="474133"/>
          </a:xfrm>
          <a:prstGeom prst="rect">
            <a:avLst/>
          </a:prstGeom>
        </p:spPr>
        <p:txBody>
          <a:bodyPr/>
          <a:lstStyle/>
          <a:p>
            <a:pPr algn="ctr" fontAlgn="auto">
              <a:spcAft>
                <a:spcPts val="0"/>
              </a:spcAft>
              <a:defRPr/>
            </a:pPr>
            <a:r>
              <a:rPr lang="en-US" sz="2000" cap="all" dirty="0">
                <a:solidFill>
                  <a:schemeClr val="bg1"/>
                </a:solidFill>
                <a:effectLst>
                  <a:reflection blurRad="12700" stA="48000" endA="300" endPos="55000" dir="5400000" sy="-90000" algn="bl" rotWithShape="0"/>
                </a:effectLst>
                <a:latin typeface="+mj-lt"/>
                <a:ea typeface="+mj-ea"/>
                <a:cs typeface="+mj-cs"/>
              </a:rPr>
              <a:t>The Natural Resources, Cultural Resources, &amp; Pesticides</a:t>
            </a:r>
          </a:p>
        </p:txBody>
      </p:sp>
      <p:pic>
        <p:nvPicPr>
          <p:cNvPr id="16" name="Picture 10" descr="Eulalia and Polystichum understory - Eustis"/>
          <p:cNvPicPr>
            <a:picLocks noChangeAspect="1" noChangeArrowheads="1"/>
          </p:cNvPicPr>
          <p:nvPr/>
        </p:nvPicPr>
        <p:blipFill>
          <a:blip r:embed="rId3" cstate="print"/>
          <a:stretch>
            <a:fillRect/>
          </a:stretch>
        </p:blipFill>
        <p:spPr bwMode="auto">
          <a:xfrm>
            <a:off x="1447800" y="3810000"/>
            <a:ext cx="915205" cy="137539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7" name="Picture 11" descr="baby owl - Eustis TA24 d"/>
          <p:cNvPicPr>
            <a:picLocks noChangeAspect="1" noChangeArrowheads="1"/>
          </p:cNvPicPr>
          <p:nvPr/>
        </p:nvPicPr>
        <p:blipFill>
          <a:blip r:embed="rId4" cstate="print"/>
          <a:stretch>
            <a:fillRect/>
          </a:stretch>
        </p:blipFill>
        <p:spPr bwMode="auto">
          <a:xfrm>
            <a:off x="3352800" y="4038600"/>
            <a:ext cx="1279735" cy="959155"/>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8" name="Picture 8" descr="Honey Bee Swarm 10"/>
          <p:cNvPicPr>
            <a:picLocks noChangeAspect="1" noChangeArrowheads="1"/>
          </p:cNvPicPr>
          <p:nvPr/>
        </p:nvPicPr>
        <p:blipFill>
          <a:blip r:embed="rId5" cstate="print"/>
          <a:stretch>
            <a:fillRect/>
          </a:stretch>
        </p:blipFill>
        <p:spPr bwMode="auto">
          <a:xfrm>
            <a:off x="5562600" y="3810000"/>
            <a:ext cx="1253957" cy="137453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04800" y="407988"/>
            <a:ext cx="5867400" cy="400050"/>
          </a:xfrm>
          <a:prstGeom prst="rect">
            <a:avLst/>
          </a:prstGeom>
          <a:noFill/>
        </p:spPr>
        <p:txBody>
          <a:bodyPr>
            <a:spAutoFit/>
          </a:bodyPr>
          <a:lstStyle/>
          <a:p>
            <a:pPr>
              <a:defRPr/>
            </a:pPr>
            <a:r>
              <a:rPr lang="en-US" sz="2000" b="1" dirty="0">
                <a:solidFill>
                  <a:schemeClr val="tx2">
                    <a:shade val="75000"/>
                  </a:schemeClr>
                </a:solidFill>
                <a:latin typeface="Agency FB" pitchFamily="34" charset="0"/>
              </a:rPr>
              <a:t>Cultural &amp; Historic Resources</a:t>
            </a:r>
          </a:p>
        </p:txBody>
      </p:sp>
      <p:sp>
        <p:nvSpPr>
          <p:cNvPr id="10" name="TextBox 9"/>
          <p:cNvSpPr txBox="1"/>
          <p:nvPr/>
        </p:nvSpPr>
        <p:spPr>
          <a:xfrm>
            <a:off x="304800" y="838200"/>
            <a:ext cx="8610600" cy="1754326"/>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Sites, structures, landscapes, and objects of some importance to a community or </a:t>
            </a:r>
          </a:p>
          <a:p>
            <a:pPr indent="236538">
              <a:defRPr/>
            </a:pPr>
            <a:r>
              <a:rPr lang="en-US" dirty="0">
                <a:solidFill>
                  <a:schemeClr val="tx2">
                    <a:shade val="75000"/>
                  </a:schemeClr>
                </a:solidFill>
                <a:latin typeface="Agency FB" pitchFamily="34" charset="0"/>
              </a:rPr>
              <a:t>culture for scientific, traditional, religious, or other </a:t>
            </a:r>
            <a:r>
              <a:rPr lang="en-US" dirty="0" smtClean="0">
                <a:solidFill>
                  <a:schemeClr val="tx2">
                    <a:shade val="75000"/>
                  </a:schemeClr>
                </a:solidFill>
                <a:latin typeface="Agency FB" pitchFamily="34" charset="0"/>
              </a:rPr>
              <a:t>reasons</a:t>
            </a:r>
          </a:p>
          <a:p>
            <a:pPr indent="236538">
              <a:buFont typeface="Arial" pitchFamily="34" charset="0"/>
              <a:buChar char="•"/>
              <a:defRPr/>
            </a:pPr>
            <a:r>
              <a:rPr lang="en-US" dirty="0" smtClean="0">
                <a:solidFill>
                  <a:schemeClr val="tx2">
                    <a:shade val="75000"/>
                  </a:schemeClr>
                </a:solidFill>
                <a:latin typeface="Agency FB" pitchFamily="34" charset="0"/>
              </a:rPr>
              <a:t>Installation has 229 Archaeological Sites</a:t>
            </a:r>
          </a:p>
          <a:p>
            <a:pPr lvl="1" indent="236538">
              <a:buFont typeface="Arial" pitchFamily="34" charset="0"/>
              <a:buChar char="•"/>
              <a:defRPr/>
            </a:pPr>
            <a:r>
              <a:rPr lang="en-US" dirty="0" smtClean="0">
                <a:solidFill>
                  <a:schemeClr val="tx2">
                    <a:shade val="75000"/>
                  </a:schemeClr>
                </a:solidFill>
                <a:latin typeface="Agency FB" pitchFamily="34" charset="0"/>
              </a:rPr>
              <a:t>Native American, Colonial, and Civil War</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smtClean="0">
                <a:solidFill>
                  <a:schemeClr val="tx2">
                    <a:shade val="75000"/>
                  </a:schemeClr>
                </a:solidFill>
                <a:latin typeface="Agency FB" pitchFamily="34" charset="0"/>
              </a:rPr>
              <a:t>No </a:t>
            </a:r>
            <a:r>
              <a:rPr lang="en-US" dirty="0" smtClean="0">
                <a:solidFill>
                  <a:schemeClr val="tx2">
                    <a:shade val="75000"/>
                  </a:schemeClr>
                </a:solidFill>
                <a:latin typeface="Agency FB" pitchFamily="34" charset="0"/>
              </a:rPr>
              <a:t>unauthorized </a:t>
            </a:r>
            <a:r>
              <a:rPr lang="en-US" dirty="0" smtClean="0">
                <a:solidFill>
                  <a:schemeClr val="tx2">
                    <a:shade val="75000"/>
                  </a:schemeClr>
                </a:solidFill>
                <a:latin typeface="Agency FB" pitchFamily="34" charset="0"/>
              </a:rPr>
              <a:t>digging </a:t>
            </a:r>
          </a:p>
          <a:p>
            <a:pPr indent="236538">
              <a:buFont typeface="Arial" pitchFamily="34" charset="0"/>
              <a:buChar char="•"/>
              <a:defRPr/>
            </a:pPr>
            <a:r>
              <a:rPr lang="en-US" dirty="0" smtClean="0">
                <a:solidFill>
                  <a:schemeClr val="tx2">
                    <a:shade val="75000"/>
                  </a:schemeClr>
                </a:solidFill>
                <a:latin typeface="Agency FB" pitchFamily="34" charset="0"/>
              </a:rPr>
              <a:t>Metal </a:t>
            </a:r>
            <a:r>
              <a:rPr lang="en-US" dirty="0" smtClean="0">
                <a:solidFill>
                  <a:schemeClr val="tx2">
                    <a:shade val="75000"/>
                  </a:schemeClr>
                </a:solidFill>
                <a:latin typeface="Agency FB" pitchFamily="34" charset="0"/>
              </a:rPr>
              <a:t>detectors are illegal on all </a:t>
            </a:r>
            <a:r>
              <a:rPr lang="en-US" dirty="0" smtClean="0">
                <a:solidFill>
                  <a:schemeClr val="tx2">
                    <a:shade val="75000"/>
                  </a:schemeClr>
                </a:solidFill>
                <a:latin typeface="Agency FB" pitchFamily="34" charset="0"/>
              </a:rPr>
              <a:t>Army </a:t>
            </a:r>
            <a:r>
              <a:rPr lang="en-US" dirty="0" smtClean="0">
                <a:solidFill>
                  <a:schemeClr val="tx2">
                    <a:shade val="75000"/>
                  </a:schemeClr>
                </a:solidFill>
                <a:latin typeface="Agency FB" pitchFamily="34" charset="0"/>
              </a:rPr>
              <a:t>installations</a:t>
            </a:r>
            <a:endParaRPr lang="en-US" dirty="0">
              <a:solidFill>
                <a:schemeClr val="tx2">
                  <a:shade val="75000"/>
                </a:schemeClr>
              </a:solidFill>
              <a:latin typeface="Agency FB" pitchFamily="34" charset="0"/>
            </a:endParaRPr>
          </a:p>
        </p:txBody>
      </p:sp>
      <p:sp>
        <p:nvSpPr>
          <p:cNvPr id="11" name="Rounded Rectangle 10"/>
          <p:cNvSpPr/>
          <p:nvPr/>
        </p:nvSpPr>
        <p:spPr>
          <a:xfrm>
            <a:off x="188913" y="573405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Title 1"/>
          <p:cNvSpPr txBox="1">
            <a:spLocks/>
          </p:cNvSpPr>
          <p:nvPr/>
        </p:nvSpPr>
        <p:spPr>
          <a:xfrm>
            <a:off x="347134" y="5774267"/>
            <a:ext cx="8382000" cy="474133"/>
          </a:xfrm>
          <a:prstGeom prst="rect">
            <a:avLst/>
          </a:prstGeom>
        </p:spPr>
        <p:txBody>
          <a:bodyPr/>
          <a:lstStyle/>
          <a:p>
            <a:pPr algn="ctr" fontAlgn="auto">
              <a:spcAft>
                <a:spcPts val="0"/>
              </a:spcAft>
              <a:defRPr/>
            </a:pPr>
            <a:r>
              <a:rPr lang="en-US" sz="2000" cap="all" dirty="0">
                <a:solidFill>
                  <a:schemeClr val="bg1"/>
                </a:solidFill>
                <a:effectLst>
                  <a:reflection blurRad="12700" stA="48000" endA="300" endPos="55000" dir="5400000" sy="-90000" algn="bl" rotWithShape="0"/>
                </a:effectLst>
                <a:latin typeface="+mj-lt"/>
                <a:ea typeface="+mj-ea"/>
                <a:cs typeface="+mj-cs"/>
              </a:rPr>
              <a:t>The Natural Resources, Cultural Resources, &amp; Pesticides</a:t>
            </a:r>
          </a:p>
        </p:txBody>
      </p:sp>
      <p:sp>
        <p:nvSpPr>
          <p:cNvPr id="8" name="Rectangle 7"/>
          <p:cNvSpPr/>
          <p:nvPr/>
        </p:nvSpPr>
        <p:spPr>
          <a:xfrm>
            <a:off x="76200" y="2647950"/>
            <a:ext cx="3169778" cy="400110"/>
          </a:xfrm>
          <a:prstGeom prst="rect">
            <a:avLst/>
          </a:prstGeom>
        </p:spPr>
        <p:txBody>
          <a:bodyPr wrap="none">
            <a:spAutoFit/>
          </a:bodyPr>
          <a:lstStyle/>
          <a:p>
            <a:pPr indent="236538">
              <a:defRPr/>
            </a:pPr>
            <a:r>
              <a:rPr lang="en-US" sz="2000" b="1" dirty="0">
                <a:solidFill>
                  <a:schemeClr val="tx2">
                    <a:shade val="75000"/>
                  </a:schemeClr>
                </a:solidFill>
                <a:latin typeface="Agency FB" pitchFamily="34" charset="0"/>
              </a:rPr>
              <a:t>What are your responsibilities?</a:t>
            </a:r>
          </a:p>
        </p:txBody>
      </p:sp>
      <p:pic>
        <p:nvPicPr>
          <p:cNvPr id="13" name="Picture 12" descr="MJH12.jpg"/>
          <p:cNvPicPr>
            <a:picLocks noChangeAspect="1"/>
          </p:cNvPicPr>
          <p:nvPr/>
        </p:nvPicPr>
        <p:blipFill>
          <a:blip r:embed="rId3" cstate="print"/>
          <a:stretch>
            <a:fillRect/>
          </a:stretch>
        </p:blipFill>
        <p:spPr>
          <a:xfrm>
            <a:off x="3733800" y="3886200"/>
            <a:ext cx="2133600" cy="1600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6802" name="Picture 2" descr="C:\Documents and Settings\karen.harveyharris\My Documents\intranetgraphics\MJH11.jpg"/>
          <p:cNvPicPr>
            <a:picLocks noChangeAspect="1" noChangeArrowheads="1"/>
          </p:cNvPicPr>
          <p:nvPr/>
        </p:nvPicPr>
        <p:blipFill>
          <a:blip r:embed="rId4" cstate="print"/>
          <a:srcRect/>
          <a:stretch>
            <a:fillRect/>
          </a:stretch>
        </p:blipFill>
        <p:spPr bwMode="auto">
          <a:xfrm>
            <a:off x="6629400" y="2523379"/>
            <a:ext cx="1981200" cy="2095324"/>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4" name="TextBox 13"/>
          <p:cNvSpPr txBox="1"/>
          <p:nvPr/>
        </p:nvSpPr>
        <p:spPr>
          <a:xfrm>
            <a:off x="304800" y="3114675"/>
            <a:ext cx="5791200" cy="1477328"/>
          </a:xfrm>
          <a:prstGeom prst="rect">
            <a:avLst/>
          </a:prstGeom>
          <a:noFill/>
        </p:spPr>
        <p:txBody>
          <a:bodyPr>
            <a:spAutoFit/>
          </a:bodyPr>
          <a:lstStyle/>
          <a:p>
            <a:pPr indent="338138">
              <a:buFont typeface="Arial" pitchFamily="34" charset="0"/>
              <a:buChar char="•"/>
              <a:defRPr/>
            </a:pPr>
            <a:r>
              <a:rPr lang="en-US" dirty="0">
                <a:latin typeface="Agency FB" pitchFamily="34" charset="0"/>
              </a:rPr>
              <a:t>If you find an artifact, it is the  property of the </a:t>
            </a:r>
            <a:r>
              <a:rPr lang="en-US" dirty="0" smtClean="0">
                <a:latin typeface="Agency FB" pitchFamily="34" charset="0"/>
              </a:rPr>
              <a:t>US </a:t>
            </a:r>
          </a:p>
          <a:p>
            <a:pPr indent="338138">
              <a:defRPr/>
            </a:pPr>
            <a:r>
              <a:rPr lang="en-US" dirty="0" smtClean="0">
                <a:latin typeface="Agency FB" pitchFamily="34" charset="0"/>
              </a:rPr>
              <a:t>Government.  Contact the Cultural </a:t>
            </a:r>
            <a:endParaRPr lang="en-US" dirty="0">
              <a:latin typeface="Agency FB" pitchFamily="34" charset="0"/>
            </a:endParaRPr>
          </a:p>
          <a:p>
            <a:pPr indent="338138">
              <a:defRPr/>
            </a:pPr>
            <a:r>
              <a:rPr lang="en-US" dirty="0">
                <a:latin typeface="Agency FB" pitchFamily="34" charset="0"/>
              </a:rPr>
              <a:t>Resources office, </a:t>
            </a:r>
            <a:r>
              <a:rPr lang="en-US" dirty="0" smtClean="0">
                <a:latin typeface="Agency FB" pitchFamily="34" charset="0"/>
              </a:rPr>
              <a:t>878-7365</a:t>
            </a:r>
            <a:endParaRPr lang="en-US" dirty="0">
              <a:latin typeface="Agency FB" pitchFamily="34" charset="0"/>
            </a:endParaRPr>
          </a:p>
          <a:p>
            <a:pPr indent="338138">
              <a:buFont typeface="Arial" pitchFamily="34" charset="0"/>
              <a:buChar char="•"/>
              <a:defRPr/>
            </a:pPr>
            <a:r>
              <a:rPr lang="en-US" dirty="0">
                <a:latin typeface="Agency FB" pitchFamily="34" charset="0"/>
              </a:rPr>
              <a:t>Do not pick the item up, </a:t>
            </a:r>
            <a:r>
              <a:rPr lang="en-US" dirty="0" smtClean="0">
                <a:latin typeface="Agency FB" pitchFamily="34" charset="0"/>
              </a:rPr>
              <a:t>leave it</a:t>
            </a:r>
            <a:endParaRPr lang="en-US" dirty="0">
              <a:latin typeface="Agency FB" pitchFamily="34" charset="0"/>
            </a:endParaRPr>
          </a:p>
          <a:p>
            <a:pPr indent="338138">
              <a:defRPr/>
            </a:pPr>
            <a:r>
              <a:rPr lang="en-US" dirty="0" smtClean="0">
                <a:latin typeface="Agency FB" pitchFamily="34" charset="0"/>
              </a:rPr>
              <a:t>where you find it</a:t>
            </a:r>
            <a:endParaRPr lang="en-US" dirty="0">
              <a:latin typeface="Agency FB" pitchFamily="34" charset="0"/>
            </a:endParaRPr>
          </a:p>
        </p:txBody>
      </p:sp>
    </p:spTree>
  </p:cSld>
  <p:clrMapOvr>
    <a:masterClrMapping/>
  </p:clrMapOvr>
  <p:transition advClick="0">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3405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Title 1"/>
          <p:cNvSpPr txBox="1">
            <a:spLocks/>
          </p:cNvSpPr>
          <p:nvPr/>
        </p:nvSpPr>
        <p:spPr>
          <a:xfrm>
            <a:off x="347134" y="5774267"/>
            <a:ext cx="8382000" cy="474133"/>
          </a:xfrm>
          <a:prstGeom prst="rect">
            <a:avLst/>
          </a:prstGeom>
        </p:spPr>
        <p:txBody>
          <a:bodyPr/>
          <a:lstStyle/>
          <a:p>
            <a:pPr algn="ctr" fontAlgn="auto">
              <a:spcAft>
                <a:spcPts val="0"/>
              </a:spcAft>
              <a:defRPr/>
            </a:pPr>
            <a:r>
              <a:rPr lang="en-US" sz="2000" cap="all" dirty="0">
                <a:solidFill>
                  <a:schemeClr val="bg1"/>
                </a:solidFill>
                <a:effectLst>
                  <a:reflection blurRad="12700" stA="48000" endA="300" endPos="55000" dir="5400000" sy="-90000" algn="bl" rotWithShape="0"/>
                </a:effectLst>
                <a:latin typeface="+mj-lt"/>
                <a:ea typeface="+mj-ea"/>
                <a:cs typeface="+mj-cs"/>
              </a:rPr>
              <a:t>The Natural Resources, Cultural Resources, &amp; Pesticides</a:t>
            </a:r>
          </a:p>
        </p:txBody>
      </p:sp>
      <p:sp>
        <p:nvSpPr>
          <p:cNvPr id="8" name="TextBox 7"/>
          <p:cNvSpPr txBox="1"/>
          <p:nvPr/>
        </p:nvSpPr>
        <p:spPr>
          <a:xfrm>
            <a:off x="304800" y="331788"/>
            <a:ext cx="5867400" cy="400110"/>
          </a:xfrm>
          <a:prstGeom prst="rect">
            <a:avLst/>
          </a:prstGeom>
          <a:noFill/>
        </p:spPr>
        <p:txBody>
          <a:bodyPr>
            <a:spAutoFit/>
          </a:bodyPr>
          <a:lstStyle/>
          <a:p>
            <a:pPr>
              <a:defRPr/>
            </a:pPr>
            <a:r>
              <a:rPr lang="en-US" sz="2000" b="1" dirty="0" smtClean="0">
                <a:solidFill>
                  <a:schemeClr val="tx2">
                    <a:shade val="75000"/>
                  </a:schemeClr>
                </a:solidFill>
                <a:latin typeface="Agency FB" pitchFamily="34" charset="0"/>
              </a:rPr>
              <a:t>Pesticides</a:t>
            </a:r>
            <a:endParaRPr lang="en-US" sz="2000" b="1" dirty="0">
              <a:solidFill>
                <a:schemeClr val="tx2">
                  <a:shade val="75000"/>
                </a:schemeClr>
              </a:solidFill>
              <a:latin typeface="Agency FB" pitchFamily="34" charset="0"/>
            </a:endParaRPr>
          </a:p>
        </p:txBody>
      </p:sp>
      <p:sp>
        <p:nvSpPr>
          <p:cNvPr id="9" name="TextBox 8"/>
          <p:cNvSpPr txBox="1"/>
          <p:nvPr/>
        </p:nvSpPr>
        <p:spPr>
          <a:xfrm>
            <a:off x="304800" y="685800"/>
            <a:ext cx="8686800" cy="1754326"/>
          </a:xfrm>
          <a:prstGeom prst="rect">
            <a:avLst/>
          </a:prstGeom>
          <a:noFill/>
        </p:spPr>
        <p:txBody>
          <a:bodyPr>
            <a:spAutoFit/>
          </a:bodyPr>
          <a:lstStyle/>
          <a:p>
            <a:pPr indent="236538">
              <a:buFont typeface="Arial" pitchFamily="34" charset="0"/>
              <a:buChar char="•"/>
              <a:defRPr/>
            </a:pPr>
            <a:r>
              <a:rPr lang="en-US" dirty="0">
                <a:solidFill>
                  <a:schemeClr val="tx2">
                    <a:shade val="75000"/>
                  </a:schemeClr>
                </a:solidFill>
                <a:latin typeface="Agency FB" pitchFamily="34" charset="0"/>
              </a:rPr>
              <a:t>Pesticides are products with chemical substances used to kill or remove pests </a:t>
            </a:r>
            <a:r>
              <a:rPr lang="en-US" dirty="0" smtClean="0">
                <a:solidFill>
                  <a:schemeClr val="tx2">
                    <a:shade val="75000"/>
                  </a:schemeClr>
                </a:solidFill>
                <a:latin typeface="Agency FB" pitchFamily="34" charset="0"/>
              </a:rPr>
              <a:t>(pests </a:t>
            </a:r>
          </a:p>
          <a:p>
            <a:pPr indent="236538">
              <a:defRPr/>
            </a:pPr>
            <a:r>
              <a:rPr lang="en-US" dirty="0" smtClean="0">
                <a:solidFill>
                  <a:schemeClr val="tx2">
                    <a:shade val="75000"/>
                  </a:schemeClr>
                </a:solidFill>
                <a:latin typeface="Agency FB" pitchFamily="34" charset="0"/>
              </a:rPr>
              <a:t>are insects or other invertebrates &amp; certain wildlife identified by natural resources </a:t>
            </a:r>
          </a:p>
          <a:p>
            <a:pPr indent="236538">
              <a:defRPr/>
            </a:pPr>
            <a:r>
              <a:rPr lang="en-US" dirty="0" smtClean="0">
                <a:solidFill>
                  <a:schemeClr val="tx2">
                    <a:shade val="75000"/>
                  </a:schemeClr>
                </a:solidFill>
                <a:latin typeface="Agency FB" pitchFamily="34" charset="0"/>
              </a:rPr>
              <a:t>staff as being a nuisance, health </a:t>
            </a:r>
            <a:r>
              <a:rPr lang="en-US" dirty="0" smtClean="0">
                <a:solidFill>
                  <a:schemeClr val="tx2">
                    <a:shade val="75000"/>
                  </a:schemeClr>
                </a:solidFill>
                <a:latin typeface="Agency FB" pitchFamily="34" charset="0"/>
              </a:rPr>
              <a:t>risk, </a:t>
            </a:r>
            <a:r>
              <a:rPr lang="en-US" dirty="0" smtClean="0">
                <a:solidFill>
                  <a:schemeClr val="tx2">
                    <a:shade val="75000"/>
                  </a:schemeClr>
                </a:solidFill>
                <a:latin typeface="Agency FB" pitchFamily="34" charset="0"/>
              </a:rPr>
              <a:t>or structurally damaging).</a:t>
            </a:r>
            <a:endParaRPr lang="en-US" dirty="0">
              <a:solidFill>
                <a:schemeClr val="tx2">
                  <a:shade val="75000"/>
                </a:schemeClr>
              </a:solidFill>
              <a:latin typeface="Agency FB" pitchFamily="34" charset="0"/>
            </a:endParaRPr>
          </a:p>
          <a:p>
            <a:pPr indent="236538">
              <a:buFont typeface="Arial" pitchFamily="34" charset="0"/>
              <a:buChar char="•"/>
              <a:defRPr/>
            </a:pPr>
            <a:r>
              <a:rPr lang="en-US" dirty="0">
                <a:solidFill>
                  <a:schemeClr val="tx2">
                    <a:shade val="75000"/>
                  </a:schemeClr>
                </a:solidFill>
                <a:latin typeface="Agency FB" pitchFamily="34" charset="0"/>
              </a:rPr>
              <a:t>When pesticides are incorrectly used, </a:t>
            </a:r>
            <a:r>
              <a:rPr lang="en-US" dirty="0" smtClean="0">
                <a:solidFill>
                  <a:schemeClr val="tx2">
                    <a:shade val="75000"/>
                  </a:schemeClr>
                </a:solidFill>
                <a:latin typeface="Agency FB" pitchFamily="34" charset="0"/>
              </a:rPr>
              <a:t>people and wildlife </a:t>
            </a:r>
            <a:r>
              <a:rPr lang="en-US" dirty="0">
                <a:solidFill>
                  <a:schemeClr val="tx2">
                    <a:shade val="75000"/>
                  </a:schemeClr>
                </a:solidFill>
                <a:latin typeface="Agency FB" pitchFamily="34" charset="0"/>
              </a:rPr>
              <a:t>can be </a:t>
            </a:r>
            <a:r>
              <a:rPr lang="en-US" dirty="0" smtClean="0">
                <a:solidFill>
                  <a:schemeClr val="tx2">
                    <a:shade val="75000"/>
                  </a:schemeClr>
                </a:solidFill>
                <a:latin typeface="Agency FB" pitchFamily="34" charset="0"/>
              </a:rPr>
              <a:t>harmed, and habitats </a:t>
            </a:r>
          </a:p>
          <a:p>
            <a:pPr indent="236538">
              <a:defRPr/>
            </a:pPr>
            <a:r>
              <a:rPr lang="en-US" dirty="0" smtClean="0">
                <a:solidFill>
                  <a:schemeClr val="tx2">
                    <a:shade val="75000"/>
                  </a:schemeClr>
                </a:solidFill>
                <a:latin typeface="Agency FB" pitchFamily="34" charset="0"/>
              </a:rPr>
              <a:t>severely damaged (these substances can trigger  serious health effects if exposed to </a:t>
            </a:r>
          </a:p>
          <a:p>
            <a:pPr indent="236538">
              <a:defRPr/>
            </a:pPr>
            <a:r>
              <a:rPr lang="en-US" dirty="0" smtClean="0">
                <a:solidFill>
                  <a:schemeClr val="tx2">
                    <a:shade val="75000"/>
                  </a:schemeClr>
                </a:solidFill>
                <a:latin typeface="Agency FB" pitchFamily="34" charset="0"/>
              </a:rPr>
              <a:t>them).</a:t>
            </a:r>
            <a:endParaRPr lang="en-US" dirty="0">
              <a:solidFill>
                <a:schemeClr val="tx2">
                  <a:shade val="75000"/>
                </a:schemeClr>
              </a:solidFill>
              <a:latin typeface="Agency FB" pitchFamily="34" charset="0"/>
            </a:endParaRPr>
          </a:p>
        </p:txBody>
      </p:sp>
      <p:grpSp>
        <p:nvGrpSpPr>
          <p:cNvPr id="2" name="Group 14"/>
          <p:cNvGrpSpPr>
            <a:grpSpLocks/>
          </p:cNvGrpSpPr>
          <p:nvPr/>
        </p:nvGrpSpPr>
        <p:grpSpPr bwMode="auto">
          <a:xfrm>
            <a:off x="3048000" y="3886200"/>
            <a:ext cx="4267200" cy="1587500"/>
            <a:chOff x="-247650" y="4333642"/>
            <a:chExt cx="7467599" cy="829965"/>
          </a:xfrm>
        </p:grpSpPr>
        <p:sp>
          <p:nvSpPr>
            <p:cNvPr id="66572" name="TextBox 17"/>
            <p:cNvSpPr txBox="1">
              <a:spLocks noChangeArrowheads="1"/>
            </p:cNvSpPr>
            <p:nvPr/>
          </p:nvSpPr>
          <p:spPr bwMode="auto">
            <a:xfrm>
              <a:off x="-247650" y="4333642"/>
              <a:ext cx="380999" cy="705989"/>
            </a:xfrm>
            <a:prstGeom prst="rect">
              <a:avLst/>
            </a:prstGeom>
            <a:noFill/>
            <a:ln w="9525">
              <a:noFill/>
              <a:miter lim="800000"/>
              <a:headEnd/>
              <a:tailEnd/>
            </a:ln>
          </p:spPr>
          <p:txBody>
            <a:bodyPr>
              <a:spAutoFit/>
            </a:bodyPr>
            <a:lstStyle/>
            <a:p>
              <a:r>
                <a:rPr lang="en-US" sz="7200" b="1" dirty="0">
                  <a:solidFill>
                    <a:srgbClr val="C00000"/>
                  </a:solidFill>
                  <a:latin typeface="Arial Black" pitchFamily="34" charset="0"/>
                </a:rPr>
                <a:t>!</a:t>
              </a:r>
            </a:p>
          </p:txBody>
        </p:sp>
        <p:sp>
          <p:nvSpPr>
            <p:cNvPr id="66573" name="TextBox 19"/>
            <p:cNvSpPr txBox="1">
              <a:spLocks noChangeArrowheads="1"/>
            </p:cNvSpPr>
            <p:nvPr/>
          </p:nvSpPr>
          <p:spPr bwMode="auto">
            <a:xfrm>
              <a:off x="6838950" y="4333759"/>
              <a:ext cx="380999" cy="705989"/>
            </a:xfrm>
            <a:prstGeom prst="rect">
              <a:avLst/>
            </a:prstGeom>
            <a:noFill/>
            <a:ln w="9525">
              <a:noFill/>
              <a:miter lim="800000"/>
              <a:headEnd/>
              <a:tailEnd/>
            </a:ln>
          </p:spPr>
          <p:txBody>
            <a:bodyPr>
              <a:spAutoFit/>
            </a:bodyPr>
            <a:lstStyle/>
            <a:p>
              <a:r>
                <a:rPr lang="en-US" sz="7200" b="1" dirty="0">
                  <a:solidFill>
                    <a:srgbClr val="C00000"/>
                  </a:solidFill>
                  <a:latin typeface="Arial Black" pitchFamily="34" charset="0"/>
                </a:rPr>
                <a:t>!</a:t>
              </a:r>
            </a:p>
          </p:txBody>
        </p:sp>
        <p:sp>
          <p:nvSpPr>
            <p:cNvPr id="19" name="TextBox 18"/>
            <p:cNvSpPr txBox="1"/>
            <p:nvPr/>
          </p:nvSpPr>
          <p:spPr>
            <a:xfrm>
              <a:off x="210741" y="4342772"/>
              <a:ext cx="6703614" cy="820835"/>
            </a:xfrm>
            <a:prstGeom prst="rect">
              <a:avLst/>
            </a:prstGeom>
            <a:noFill/>
          </p:spPr>
          <p:txBody>
            <a:bodyPr>
              <a:spAutoFit/>
            </a:bodyPr>
            <a:lstStyle/>
            <a:p>
              <a:pPr algn="ctr">
                <a:defRPr/>
              </a:pPr>
              <a:r>
                <a:rPr lang="en-US" sz="2400" b="1" dirty="0">
                  <a:solidFill>
                    <a:schemeClr val="tx2">
                      <a:shade val="75000"/>
                    </a:schemeClr>
                  </a:solidFill>
                  <a:latin typeface="+mn-lt"/>
                </a:rPr>
                <a:t>Remember, only </a:t>
              </a:r>
              <a:r>
                <a:rPr lang="en-US" sz="2400" b="1" u="sng" dirty="0">
                  <a:solidFill>
                    <a:schemeClr val="tx2">
                      <a:shade val="75000"/>
                    </a:schemeClr>
                  </a:solidFill>
                  <a:latin typeface="+mn-lt"/>
                </a:rPr>
                <a:t>authorized</a:t>
              </a:r>
              <a:r>
                <a:rPr lang="en-US" sz="2400" b="1" dirty="0">
                  <a:solidFill>
                    <a:schemeClr val="tx2">
                      <a:shade val="75000"/>
                    </a:schemeClr>
                  </a:solidFill>
                  <a:latin typeface="+mn-lt"/>
                </a:rPr>
                <a:t> and </a:t>
              </a:r>
              <a:r>
                <a:rPr lang="en-US" sz="2400" b="1" u="sng" dirty="0">
                  <a:solidFill>
                    <a:schemeClr val="tx2">
                      <a:shade val="75000"/>
                    </a:schemeClr>
                  </a:solidFill>
                  <a:latin typeface="+mn-lt"/>
                </a:rPr>
                <a:t>certified</a:t>
              </a:r>
              <a:r>
                <a:rPr lang="en-US" sz="2400" b="1" dirty="0">
                  <a:solidFill>
                    <a:schemeClr val="tx2">
                      <a:shade val="75000"/>
                    </a:schemeClr>
                  </a:solidFill>
                  <a:latin typeface="+mn-lt"/>
                </a:rPr>
                <a:t> applicators are allowed to use pesticides here on </a:t>
              </a:r>
              <a:r>
                <a:rPr lang="en-US" sz="2400" b="1" dirty="0" smtClean="0">
                  <a:solidFill>
                    <a:schemeClr val="tx2">
                      <a:shade val="75000"/>
                    </a:schemeClr>
                  </a:solidFill>
                  <a:latin typeface="+mn-lt"/>
                </a:rPr>
                <a:t>JBLE-Eustis</a:t>
              </a:r>
              <a:r>
                <a:rPr lang="en-US" sz="2400" b="1" dirty="0">
                  <a:solidFill>
                    <a:schemeClr val="tx2">
                      <a:shade val="75000"/>
                    </a:schemeClr>
                  </a:solidFill>
                  <a:latin typeface="+mn-lt"/>
                </a:rPr>
                <a:t>.</a:t>
              </a:r>
            </a:p>
          </p:txBody>
        </p:sp>
      </p:grpSp>
      <p:pic>
        <p:nvPicPr>
          <p:cNvPr id="13" name="Picture 90" descr="BEDBUG"/>
          <p:cNvPicPr>
            <a:picLocks noChangeAspect="1" noChangeArrowheads="1"/>
          </p:cNvPicPr>
          <p:nvPr/>
        </p:nvPicPr>
        <p:blipFill>
          <a:blip r:embed="rId3" cstate="print"/>
          <a:srcRect/>
          <a:stretch>
            <a:fillRect/>
          </a:stretch>
        </p:blipFill>
        <p:spPr bwMode="auto">
          <a:xfrm>
            <a:off x="7162800" y="2362200"/>
            <a:ext cx="1519214" cy="1429442"/>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4" name="Picture 93" descr="Chigger"/>
          <p:cNvPicPr>
            <a:picLocks noChangeAspect="1" noChangeArrowheads="1"/>
          </p:cNvPicPr>
          <p:nvPr/>
        </p:nvPicPr>
        <p:blipFill>
          <a:blip r:embed="rId4" cstate="print"/>
          <a:srcRect/>
          <a:stretch>
            <a:fillRect/>
          </a:stretch>
        </p:blipFill>
        <p:spPr bwMode="auto">
          <a:xfrm>
            <a:off x="7041777" y="762000"/>
            <a:ext cx="1721224" cy="12192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6" descr="MPPH01214J0000[1]"/>
          <p:cNvPicPr>
            <a:picLocks noChangeAspect="1" noChangeArrowheads="1"/>
          </p:cNvPicPr>
          <p:nvPr/>
        </p:nvPicPr>
        <p:blipFill>
          <a:blip r:embed="rId5" cstate="print"/>
          <a:srcRect/>
          <a:stretch>
            <a:fillRect/>
          </a:stretch>
        </p:blipFill>
        <p:spPr bwMode="auto">
          <a:xfrm>
            <a:off x="457199" y="2590800"/>
            <a:ext cx="2541991" cy="1676400"/>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advClick="0">
    <p:fade thruBlk="1"/>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16002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1944756"/>
            <a:ext cx="8382000" cy="762000"/>
          </a:xfrm>
        </p:spPr>
        <p:txBody>
          <a:bodyPr>
            <a:noAutofit/>
          </a:bodyPr>
          <a:lstStyle/>
          <a:p>
            <a:pPr algn="ctr" eaLnBrk="1" fontAlgn="auto" hangingPunct="1">
              <a:spcAft>
                <a:spcPts val="0"/>
              </a:spcAft>
              <a:defRPr/>
            </a:pPr>
            <a:r>
              <a:rPr lang="en-US" dirty="0" smtClean="0">
                <a:solidFill>
                  <a:schemeClr val="bg1"/>
                </a:solidFill>
              </a:rPr>
              <a:t>Environmental Restoration</a:t>
            </a:r>
            <a:endParaRPr lang="en-US" dirty="0">
              <a:solidFill>
                <a:schemeClr val="bg1"/>
              </a:solidFill>
            </a:endParaRPr>
          </a:p>
        </p:txBody>
      </p:sp>
    </p:spTree>
  </p:cSld>
  <p:clrMapOvr>
    <a:masterClrMapping/>
  </p:clrMapOvr>
  <p:transition spd="slow" advClick="0" advTm="3000">
    <p:fade thruBlk="1"/>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5830956"/>
            <a:ext cx="8382000" cy="569844"/>
          </a:xfrm>
        </p:spPr>
        <p:txBody>
          <a:bodyPr>
            <a:noAutofit/>
          </a:bodyPr>
          <a:lstStyle/>
          <a:p>
            <a:pPr algn="ctr" eaLnBrk="1" fontAlgn="auto" hangingPunct="1">
              <a:spcAft>
                <a:spcPts val="0"/>
              </a:spcAft>
              <a:defRPr/>
            </a:pPr>
            <a:r>
              <a:rPr lang="en-US" sz="2400" dirty="0" smtClean="0">
                <a:solidFill>
                  <a:schemeClr val="bg1"/>
                </a:solidFill>
              </a:rPr>
              <a:t>Environmental Cleanup</a:t>
            </a:r>
            <a:endParaRPr lang="en-US" sz="2400" dirty="0">
              <a:solidFill>
                <a:schemeClr val="bg1"/>
              </a:solidFill>
            </a:endParaRPr>
          </a:p>
        </p:txBody>
      </p:sp>
      <p:sp>
        <p:nvSpPr>
          <p:cNvPr id="16" name="TextBox 15"/>
          <p:cNvSpPr txBox="1"/>
          <p:nvPr/>
        </p:nvSpPr>
        <p:spPr>
          <a:xfrm>
            <a:off x="533400" y="533400"/>
            <a:ext cx="5867400" cy="369332"/>
          </a:xfrm>
          <a:prstGeom prst="rect">
            <a:avLst/>
          </a:prstGeom>
          <a:noFill/>
        </p:spPr>
        <p:txBody>
          <a:bodyPr wrap="square" rtlCol="0">
            <a:spAutoFit/>
          </a:bodyPr>
          <a:lstStyle/>
          <a:p>
            <a:r>
              <a:rPr lang="en-US" dirty="0" smtClean="0">
                <a:latin typeface="Agency FB" pitchFamily="34" charset="0"/>
              </a:rPr>
              <a:t>The Air Force Environmental Restoration Program Includes:</a:t>
            </a:r>
            <a:endParaRPr lang="en-US" dirty="0">
              <a:latin typeface="Agency FB" pitchFamily="34" charset="0"/>
            </a:endParaRPr>
          </a:p>
        </p:txBody>
      </p:sp>
      <p:sp>
        <p:nvSpPr>
          <p:cNvPr id="17" name="TextBox 16"/>
          <p:cNvSpPr txBox="1"/>
          <p:nvPr/>
        </p:nvSpPr>
        <p:spPr>
          <a:xfrm>
            <a:off x="457200" y="1219200"/>
            <a:ext cx="8153400" cy="3477875"/>
          </a:xfrm>
          <a:prstGeom prst="rect">
            <a:avLst/>
          </a:prstGeom>
          <a:noFill/>
        </p:spPr>
        <p:txBody>
          <a:bodyPr wrap="square" rtlCol="0">
            <a:spAutoFit/>
          </a:bodyPr>
          <a:lstStyle/>
          <a:p>
            <a:pPr>
              <a:buFont typeface="Arial" pitchFamily="34" charset="0"/>
              <a:buChar char="•"/>
            </a:pPr>
            <a:r>
              <a:rPr lang="en-US" sz="2000" dirty="0" smtClean="0">
                <a:latin typeface="Agency FB" pitchFamily="34" charset="0"/>
              </a:rPr>
              <a:t>Installation Restoration Program (IRP)</a:t>
            </a:r>
          </a:p>
          <a:p>
            <a:pPr lvl="1">
              <a:buFont typeface="Arial" pitchFamily="34" charset="0"/>
              <a:buChar char="•"/>
            </a:pPr>
            <a:r>
              <a:rPr lang="en-US" sz="2000" dirty="0" smtClean="0">
                <a:latin typeface="Agency FB" pitchFamily="34" charset="0"/>
              </a:rPr>
              <a:t>Identifies, investigates and cleans up contamination from releases which occurred prior to 1 Jan 84</a:t>
            </a:r>
          </a:p>
          <a:p>
            <a:pPr>
              <a:buFont typeface="Arial" pitchFamily="34" charset="0"/>
              <a:buChar char="•"/>
            </a:pPr>
            <a:r>
              <a:rPr lang="en-US" sz="2000" dirty="0" smtClean="0">
                <a:latin typeface="Agency FB" pitchFamily="34" charset="0"/>
              </a:rPr>
              <a:t>Compliance-related Cleanup (CR) Program</a:t>
            </a:r>
          </a:p>
          <a:p>
            <a:pPr lvl="1">
              <a:buFont typeface="Arial" pitchFamily="34" charset="0"/>
              <a:buChar char="•"/>
            </a:pPr>
            <a:r>
              <a:rPr lang="en-US" sz="2000" dirty="0" smtClean="0">
                <a:latin typeface="Agency FB" pitchFamily="34" charset="0"/>
              </a:rPr>
              <a:t>Identifies, investigates and cleans up contamination resulting from operations that have </a:t>
            </a:r>
          </a:p>
          <a:p>
            <a:pPr lvl="1"/>
            <a:r>
              <a:rPr lang="en-US" sz="2000" dirty="0" smtClean="0">
                <a:latin typeface="Agency FB" pitchFamily="34" charset="0"/>
              </a:rPr>
              <a:t>  occurred since Jan 84</a:t>
            </a:r>
          </a:p>
          <a:p>
            <a:pPr>
              <a:buFont typeface="Arial" pitchFamily="34" charset="0"/>
              <a:buChar char="•"/>
            </a:pPr>
            <a:r>
              <a:rPr lang="en-US" sz="2000" dirty="0" smtClean="0">
                <a:latin typeface="Agency FB" pitchFamily="34" charset="0"/>
              </a:rPr>
              <a:t>Military Munitions Response Program (MMRP)</a:t>
            </a:r>
          </a:p>
          <a:p>
            <a:pPr lvl="1">
              <a:buFont typeface="Arial" pitchFamily="34" charset="0"/>
              <a:buChar char="•"/>
            </a:pPr>
            <a:r>
              <a:rPr lang="en-US" sz="2000" dirty="0" smtClean="0">
                <a:latin typeface="Agency FB" pitchFamily="34" charset="0"/>
              </a:rPr>
              <a:t>Includes munitions responses to address unexploded ordnance (UxO), discarded military </a:t>
            </a:r>
          </a:p>
          <a:p>
            <a:pPr lvl="1"/>
            <a:r>
              <a:rPr lang="en-US" sz="2000" dirty="0" smtClean="0">
                <a:latin typeface="Agency FB" pitchFamily="34" charset="0"/>
              </a:rPr>
              <a:t>  munitions (DMM) and/or munitions constituents (MC) at sites other than on operational </a:t>
            </a:r>
          </a:p>
          <a:p>
            <a:pPr lvl="1"/>
            <a:r>
              <a:rPr lang="en-US" sz="2000" dirty="0" smtClean="0">
                <a:latin typeface="Agency FB" pitchFamily="34" charset="0"/>
              </a:rPr>
              <a:t>   ranges, and</a:t>
            </a:r>
          </a:p>
          <a:p>
            <a:pPr>
              <a:buFont typeface="Arial" pitchFamily="34" charset="0"/>
              <a:buChar char="•"/>
            </a:pPr>
            <a:r>
              <a:rPr lang="en-US" sz="2000" dirty="0" smtClean="0">
                <a:latin typeface="Agency FB" pitchFamily="34" charset="0"/>
              </a:rPr>
              <a:t>Where release occurred prior to 20 Sep 02</a:t>
            </a:r>
            <a:endParaRPr lang="en-US" sz="2000" dirty="0">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5830956"/>
            <a:ext cx="8382000" cy="569844"/>
          </a:xfrm>
        </p:spPr>
        <p:txBody>
          <a:bodyPr>
            <a:noAutofit/>
          </a:bodyPr>
          <a:lstStyle/>
          <a:p>
            <a:pPr algn="ctr" eaLnBrk="1" fontAlgn="auto" hangingPunct="1">
              <a:spcAft>
                <a:spcPts val="0"/>
              </a:spcAft>
              <a:defRPr/>
            </a:pPr>
            <a:r>
              <a:rPr lang="en-US" sz="2400" dirty="0" smtClean="0">
                <a:solidFill>
                  <a:schemeClr val="bg1"/>
                </a:solidFill>
              </a:rPr>
              <a:t>Environmental Cleanup</a:t>
            </a:r>
            <a:endParaRPr lang="en-US" sz="2400" dirty="0">
              <a:solidFill>
                <a:schemeClr val="bg1"/>
              </a:solidFill>
            </a:endParaRPr>
          </a:p>
        </p:txBody>
      </p:sp>
      <p:sp>
        <p:nvSpPr>
          <p:cNvPr id="16" name="TextBox 15"/>
          <p:cNvSpPr txBox="1"/>
          <p:nvPr/>
        </p:nvSpPr>
        <p:spPr>
          <a:xfrm>
            <a:off x="533400" y="533400"/>
            <a:ext cx="7696200" cy="369332"/>
          </a:xfrm>
          <a:prstGeom prst="rect">
            <a:avLst/>
          </a:prstGeom>
          <a:noFill/>
        </p:spPr>
        <p:txBody>
          <a:bodyPr wrap="square" rtlCol="0">
            <a:spAutoFit/>
          </a:bodyPr>
          <a:lstStyle/>
          <a:p>
            <a:r>
              <a:rPr lang="en-US" dirty="0" smtClean="0">
                <a:solidFill>
                  <a:srgbClr val="C00000"/>
                </a:solidFill>
                <a:latin typeface="Agency FB" pitchFamily="34" charset="0"/>
              </a:rPr>
              <a:t>Joint Base Langley-Eustis (Fort Eustis) was listed on the National Priorities List in December 1994</a:t>
            </a:r>
            <a:endParaRPr lang="en-US" dirty="0">
              <a:solidFill>
                <a:srgbClr val="C00000"/>
              </a:solidFill>
              <a:latin typeface="Agency FB" pitchFamily="34" charset="0"/>
            </a:endParaRPr>
          </a:p>
        </p:txBody>
      </p:sp>
      <p:sp>
        <p:nvSpPr>
          <p:cNvPr id="17" name="TextBox 16"/>
          <p:cNvSpPr txBox="1"/>
          <p:nvPr/>
        </p:nvSpPr>
        <p:spPr>
          <a:xfrm>
            <a:off x="381000" y="1447800"/>
            <a:ext cx="8153400" cy="1938992"/>
          </a:xfrm>
          <a:prstGeom prst="rect">
            <a:avLst/>
          </a:prstGeom>
          <a:noFill/>
        </p:spPr>
        <p:txBody>
          <a:bodyPr wrap="square" rtlCol="0">
            <a:spAutoFit/>
          </a:bodyPr>
          <a:lstStyle/>
          <a:p>
            <a:pPr>
              <a:buFont typeface="Arial" pitchFamily="34" charset="0"/>
              <a:buChar char="•"/>
            </a:pPr>
            <a:r>
              <a:rPr lang="en-US" sz="2000" dirty="0" smtClean="0">
                <a:latin typeface="Agency FB" pitchFamily="34" charset="0"/>
              </a:rPr>
              <a:t>The Restoration Programs follows these regulations and instructions:</a:t>
            </a:r>
          </a:p>
          <a:p>
            <a:pPr lvl="1">
              <a:buFont typeface="Arial" pitchFamily="34" charset="0"/>
              <a:buChar char="•"/>
            </a:pPr>
            <a:r>
              <a:rPr lang="en-US" sz="2000" dirty="0" smtClean="0">
                <a:latin typeface="Agency FB" pitchFamily="34" charset="0"/>
              </a:rPr>
              <a:t>Comprehensive Environmental Response, Compensation and Liability Act (CERCLA), as amended by the Superfund Amendments and Reauthorization Act of 1986 *SARA)</a:t>
            </a:r>
          </a:p>
          <a:p>
            <a:pPr lvl="1">
              <a:buFont typeface="Arial" pitchFamily="34" charset="0"/>
              <a:buChar char="•"/>
            </a:pPr>
            <a:r>
              <a:rPr lang="en-US" sz="2000" dirty="0" smtClean="0">
                <a:latin typeface="Agency FB" pitchFamily="34" charset="0"/>
              </a:rPr>
              <a:t>National Oil and Hazardous Substances Pollution Contingency Plan (NCP)</a:t>
            </a:r>
          </a:p>
          <a:p>
            <a:pPr lvl="1">
              <a:buFont typeface="Arial" pitchFamily="34" charset="0"/>
              <a:buChar char="•"/>
            </a:pPr>
            <a:r>
              <a:rPr lang="en-US" sz="2000" dirty="0" smtClean="0">
                <a:latin typeface="Agency FB" pitchFamily="34" charset="0"/>
              </a:rPr>
              <a:t>Resource Conservation and Recovery Act (RCRA)</a:t>
            </a:r>
          </a:p>
          <a:p>
            <a:pPr lvl="1">
              <a:buFont typeface="Arial" pitchFamily="34" charset="0"/>
              <a:buChar char="•"/>
            </a:pPr>
            <a:r>
              <a:rPr lang="en-US" sz="2000" dirty="0" smtClean="0">
                <a:latin typeface="Agency FB" pitchFamily="34" charset="0"/>
              </a:rPr>
              <a:t>Air Force Instruction 32-7020</a:t>
            </a:r>
            <a:endParaRPr lang="en-US" sz="2000" dirty="0">
              <a:latin typeface="Agency FB" pitchFamily="34" charset="0"/>
            </a:endParaRPr>
          </a:p>
        </p:txBody>
      </p:sp>
      <p:pic>
        <p:nvPicPr>
          <p:cNvPr id="6" name="Picture 2"/>
          <p:cNvPicPr>
            <a:picLocks noChangeAspect="1" noChangeArrowheads="1"/>
          </p:cNvPicPr>
          <p:nvPr/>
        </p:nvPicPr>
        <p:blipFill>
          <a:blip r:embed="rId3" cstate="print"/>
          <a:srcRect l="56519" t="48296" r="36097" b="32372"/>
          <a:stretch>
            <a:fillRect/>
          </a:stretch>
        </p:blipFill>
        <p:spPr bwMode="auto">
          <a:xfrm>
            <a:off x="1219200" y="3733800"/>
            <a:ext cx="1862667" cy="15240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64798" t="48296" r="26028" b="31656"/>
          <a:stretch>
            <a:fillRect/>
          </a:stretch>
        </p:blipFill>
        <p:spPr bwMode="auto">
          <a:xfrm>
            <a:off x="4572000" y="3733800"/>
            <a:ext cx="2231571" cy="1524000"/>
          </a:xfrm>
          <a:prstGeom prst="rect">
            <a:avLst/>
          </a:prstGeom>
          <a:noFill/>
          <a:ln w="9525">
            <a:noFill/>
            <a:miter lim="800000"/>
            <a:headEnd/>
            <a:tailEnd/>
          </a:ln>
        </p:spPr>
      </p:pic>
    </p:spTree>
  </p:cSld>
  <p:clrMapOvr>
    <a:masterClrMapping/>
  </p:clrMapOvr>
  <p:transition spd="slow" advClick="0">
    <p:fade thruBlk="1"/>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381000" y="5830956"/>
            <a:ext cx="8382000" cy="569844"/>
          </a:xfrm>
        </p:spPr>
        <p:txBody>
          <a:bodyPr>
            <a:noAutofit/>
          </a:bodyPr>
          <a:lstStyle/>
          <a:p>
            <a:pPr algn="ctr" eaLnBrk="1" fontAlgn="auto" hangingPunct="1">
              <a:spcAft>
                <a:spcPts val="0"/>
              </a:spcAft>
              <a:defRPr/>
            </a:pPr>
            <a:r>
              <a:rPr lang="en-US" sz="2400" dirty="0" smtClean="0">
                <a:solidFill>
                  <a:schemeClr val="bg1"/>
                </a:solidFill>
              </a:rPr>
              <a:t>Environmental Cleanup</a:t>
            </a:r>
            <a:endParaRPr lang="en-US" sz="2400" dirty="0">
              <a:solidFill>
                <a:schemeClr val="bg1"/>
              </a:solidFill>
            </a:endParaRPr>
          </a:p>
        </p:txBody>
      </p:sp>
      <p:sp>
        <p:nvSpPr>
          <p:cNvPr id="17" name="TextBox 16"/>
          <p:cNvSpPr txBox="1"/>
          <p:nvPr/>
        </p:nvSpPr>
        <p:spPr>
          <a:xfrm>
            <a:off x="152400" y="1371600"/>
            <a:ext cx="7315200" cy="1631216"/>
          </a:xfrm>
          <a:prstGeom prst="rect">
            <a:avLst/>
          </a:prstGeom>
          <a:noFill/>
        </p:spPr>
        <p:txBody>
          <a:bodyPr wrap="square" rtlCol="0">
            <a:spAutoFit/>
          </a:bodyPr>
          <a:lstStyle/>
          <a:p>
            <a:pPr>
              <a:buFont typeface="Arial" pitchFamily="34" charset="0"/>
              <a:buChar char="•"/>
            </a:pPr>
            <a:r>
              <a:rPr lang="en-US" sz="2000" dirty="0" smtClean="0">
                <a:latin typeface="Agency FB" pitchFamily="34" charset="0"/>
              </a:rPr>
              <a:t>Areas that have use restrictions</a:t>
            </a:r>
          </a:p>
          <a:p>
            <a:pPr lvl="1">
              <a:buFont typeface="Arial" pitchFamily="34" charset="0"/>
              <a:buChar char="•"/>
            </a:pPr>
            <a:r>
              <a:rPr lang="en-US" sz="2000" dirty="0" smtClean="0">
                <a:latin typeface="Agency FB" pitchFamily="34" charset="0"/>
              </a:rPr>
              <a:t>Eustis Lake</a:t>
            </a:r>
          </a:p>
          <a:p>
            <a:pPr lvl="2">
              <a:buFont typeface="Arial" pitchFamily="34" charset="0"/>
              <a:buChar char="•"/>
            </a:pPr>
            <a:r>
              <a:rPr lang="en-US" sz="2000" dirty="0" smtClean="0">
                <a:latin typeface="Agency FB" pitchFamily="34" charset="0"/>
              </a:rPr>
              <a:t>Open for fishing on a “catch and release” basis only, No swimming</a:t>
            </a:r>
          </a:p>
          <a:p>
            <a:pPr lvl="1">
              <a:buFont typeface="Arial" pitchFamily="34" charset="0"/>
              <a:buChar char="•"/>
            </a:pPr>
            <a:r>
              <a:rPr lang="en-US" sz="2000" dirty="0" smtClean="0">
                <a:latin typeface="Agency FB" pitchFamily="34" charset="0"/>
              </a:rPr>
              <a:t>Brown’s Lake</a:t>
            </a:r>
          </a:p>
          <a:p>
            <a:pPr lvl="2">
              <a:buFont typeface="Arial" pitchFamily="34" charset="0"/>
              <a:buChar char="•"/>
            </a:pPr>
            <a:r>
              <a:rPr lang="en-US" sz="2000" dirty="0" smtClean="0">
                <a:latin typeface="Agency FB" pitchFamily="34" charset="0"/>
              </a:rPr>
              <a:t>Fishing is not allowed at this lake and there is no swimming</a:t>
            </a:r>
            <a:endParaRPr lang="en-US" sz="2000" dirty="0">
              <a:latin typeface="Agency FB" pitchFamily="34" charset="0"/>
            </a:endParaRPr>
          </a:p>
        </p:txBody>
      </p:sp>
      <p:grpSp>
        <p:nvGrpSpPr>
          <p:cNvPr id="3" name="Group 20"/>
          <p:cNvGrpSpPr>
            <a:grpSpLocks/>
          </p:cNvGrpSpPr>
          <p:nvPr/>
        </p:nvGrpSpPr>
        <p:grpSpPr bwMode="auto">
          <a:xfrm>
            <a:off x="838200" y="3886200"/>
            <a:ext cx="1612900" cy="1530350"/>
            <a:chOff x="671513" y="904175"/>
            <a:chExt cx="1613337" cy="1529417"/>
          </a:xfrm>
        </p:grpSpPr>
        <p:sp>
          <p:nvSpPr>
            <p:cNvPr id="9" name="TextBox 8"/>
            <p:cNvSpPr txBox="1">
              <a:spLocks noChangeArrowheads="1"/>
            </p:cNvSpPr>
            <p:nvPr/>
          </p:nvSpPr>
          <p:spPr bwMode="auto">
            <a:xfrm>
              <a:off x="836658" y="2166496"/>
              <a:ext cx="1246826" cy="267096"/>
            </a:xfrm>
            <a:prstGeom prst="rect">
              <a:avLst/>
            </a:prstGeom>
            <a:noFill/>
            <a:ln w="9525">
              <a:noFill/>
              <a:miter lim="800000"/>
              <a:headEnd/>
              <a:tailEnd/>
            </a:ln>
          </p:spPr>
          <p:txBody>
            <a:bodyPr>
              <a:spAutoFit/>
            </a:bodyPr>
            <a:lstStyle/>
            <a:p>
              <a:r>
                <a:rPr lang="en-US" sz="1400" dirty="0"/>
                <a:t>Brown’s Lake</a:t>
              </a:r>
            </a:p>
          </p:txBody>
        </p:sp>
        <p:pic>
          <p:nvPicPr>
            <p:cNvPr id="10" name="Picture 9" descr="BrownsLake_.jpg"/>
            <p:cNvPicPr>
              <a:picLocks noChangeAspect="1"/>
            </p:cNvPicPr>
            <p:nvPr/>
          </p:nvPicPr>
          <p:blipFill>
            <a:blip r:embed="rId3" cstate="screen"/>
            <a:stretch>
              <a:fillRect/>
            </a:stretch>
          </p:blipFill>
          <p:spPr bwMode="auto">
            <a:xfrm>
              <a:off x="671513" y="904175"/>
              <a:ext cx="1613337" cy="1229426"/>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grpSp>
        <p:nvGrpSpPr>
          <p:cNvPr id="5" name="Group 21"/>
          <p:cNvGrpSpPr>
            <a:grpSpLocks/>
          </p:cNvGrpSpPr>
          <p:nvPr/>
        </p:nvGrpSpPr>
        <p:grpSpPr bwMode="auto">
          <a:xfrm>
            <a:off x="3581400" y="3581400"/>
            <a:ext cx="1981200" cy="1438275"/>
            <a:chOff x="6629400" y="671512"/>
            <a:chExt cx="1981681" cy="1438600"/>
          </a:xfrm>
        </p:grpSpPr>
        <p:sp>
          <p:nvSpPr>
            <p:cNvPr id="12" name="TextBox 9"/>
            <p:cNvSpPr txBox="1">
              <a:spLocks noChangeArrowheads="1"/>
            </p:cNvSpPr>
            <p:nvPr/>
          </p:nvSpPr>
          <p:spPr bwMode="auto">
            <a:xfrm>
              <a:off x="7105765" y="671512"/>
              <a:ext cx="1164628" cy="307847"/>
            </a:xfrm>
            <a:prstGeom prst="rect">
              <a:avLst/>
            </a:prstGeom>
            <a:noFill/>
            <a:ln w="9525">
              <a:noFill/>
              <a:miter lim="800000"/>
              <a:headEnd/>
              <a:tailEnd/>
            </a:ln>
          </p:spPr>
          <p:txBody>
            <a:bodyPr>
              <a:spAutoFit/>
            </a:bodyPr>
            <a:lstStyle/>
            <a:p>
              <a:r>
                <a:rPr lang="en-US" sz="1400" dirty="0"/>
                <a:t>Eustis Lake </a:t>
              </a:r>
            </a:p>
          </p:txBody>
        </p:sp>
        <p:pic>
          <p:nvPicPr>
            <p:cNvPr id="13" name="Picture 12" descr="EustisLake_.jpg"/>
            <p:cNvPicPr>
              <a:picLocks noChangeAspect="1"/>
            </p:cNvPicPr>
            <p:nvPr/>
          </p:nvPicPr>
          <p:blipFill>
            <a:blip r:embed="rId4" cstate="screen"/>
            <a:stretch>
              <a:fillRect/>
            </a:stretch>
          </p:blipFill>
          <p:spPr bwMode="auto">
            <a:xfrm>
              <a:off x="6629400" y="964408"/>
              <a:ext cx="1981681" cy="1145704"/>
            </a:xfrm>
            <a:prstGeom prst="roundRect">
              <a:avLst>
                <a:gd name="adj" fmla="val 4167"/>
              </a:avLst>
            </a:prstGeom>
            <a:solidFill>
              <a:srgbClr val="FFFFFF"/>
            </a:solidFill>
            <a:ln w="76200" cap="sq">
              <a:solidFill>
                <a:schemeClr val="accent3">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grpSp>
      <p:pic>
        <p:nvPicPr>
          <p:cNvPr id="14" name="Picture 13" descr="Eustis Lake Sign_003"/>
          <p:cNvPicPr>
            <a:picLocks noChangeAspect="1" noChangeArrowheads="1"/>
          </p:cNvPicPr>
          <p:nvPr/>
        </p:nvPicPr>
        <p:blipFill>
          <a:blip r:embed="rId5" cstate="print"/>
          <a:srcRect l="46311" t="43604" r="27984" b="7309"/>
          <a:stretch>
            <a:fillRect/>
          </a:stretch>
        </p:blipFill>
        <p:spPr bwMode="auto">
          <a:xfrm>
            <a:off x="6858000" y="1143000"/>
            <a:ext cx="1280160" cy="1828800"/>
          </a:xfrm>
          <a:prstGeom prst="roundRect">
            <a:avLst>
              <a:gd name="adj" fmla="val 4167"/>
            </a:avLst>
          </a:prstGeom>
          <a:solidFill>
            <a:srgbClr val="FFFFFF"/>
          </a:solidFill>
          <a:ln w="7620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5" name="Picture 2" descr="O:\EARTH DAY 2011\Photo for Restoration banner\Bailey Creek Signs_1.JPG"/>
          <p:cNvPicPr>
            <a:picLocks noChangeAspect="1" noChangeArrowheads="1"/>
          </p:cNvPicPr>
          <p:nvPr/>
        </p:nvPicPr>
        <p:blipFill>
          <a:blip r:embed="rId6" cstate="print"/>
          <a:srcRect l="14549" t="5556" r="21018" b="25000"/>
          <a:stretch>
            <a:fillRect/>
          </a:stretch>
        </p:blipFill>
        <p:spPr bwMode="auto">
          <a:xfrm>
            <a:off x="6705600" y="3810000"/>
            <a:ext cx="1524000" cy="1229032"/>
          </a:xfrm>
          <a:prstGeom prst="roundRect">
            <a:avLst>
              <a:gd name="adj" fmla="val 4167"/>
            </a:avLst>
          </a:prstGeom>
          <a:solidFill>
            <a:srgbClr val="FFFFFF"/>
          </a:solidFill>
          <a:ln w="76200" cap="sq">
            <a:solidFill>
              <a:schemeClr val="accent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8" name="TextBox 17"/>
          <p:cNvSpPr txBox="1"/>
          <p:nvPr/>
        </p:nvSpPr>
        <p:spPr>
          <a:xfrm>
            <a:off x="228600" y="533400"/>
            <a:ext cx="7696200" cy="646331"/>
          </a:xfrm>
          <a:prstGeom prst="rect">
            <a:avLst/>
          </a:prstGeom>
          <a:noFill/>
        </p:spPr>
        <p:txBody>
          <a:bodyPr wrap="square" rtlCol="0">
            <a:spAutoFit/>
          </a:bodyPr>
          <a:lstStyle/>
          <a:p>
            <a:r>
              <a:rPr lang="en-US" dirty="0" smtClean="0">
                <a:solidFill>
                  <a:srgbClr val="C00000"/>
                </a:solidFill>
                <a:latin typeface="Agency FB" pitchFamily="34" charset="0"/>
              </a:rPr>
              <a:t>JBLE-Eustis has areas that have been contaminated through past military activities.  They are currently being or have been cleaned-up.</a:t>
            </a:r>
            <a:endParaRPr lang="en-US" dirty="0">
              <a:solidFill>
                <a:srgbClr val="C00000"/>
              </a:solidFill>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188913" y="20574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Title 1"/>
          <p:cNvSpPr txBox="1">
            <a:spLocks/>
          </p:cNvSpPr>
          <p:nvPr/>
        </p:nvSpPr>
        <p:spPr>
          <a:xfrm>
            <a:off x="381000" y="2401956"/>
            <a:ext cx="8382000" cy="7620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chemeClr val="bg1"/>
                </a:solidFill>
                <a:effectLst>
                  <a:reflection blurRad="12700" stA="48000" endA="300" endPos="55000" dir="5400000" sy="-90000" algn="bl" rotWithShape="0"/>
                </a:effectLst>
                <a:uLnTx/>
                <a:uFillTx/>
                <a:latin typeface="+mj-lt"/>
                <a:ea typeface="+mj-ea"/>
                <a:cs typeface="+mj-cs"/>
              </a:rPr>
              <a:t>Summary of Responsibilities</a:t>
            </a:r>
            <a:endParaRPr kumimoji="0" lang="en-US" sz="3600" b="0" i="0" u="none" strike="noStrike" kern="1200" cap="all" spc="0" normalizeH="0" baseline="0" noProof="0" dirty="0">
              <a:ln>
                <a:noFill/>
              </a:ln>
              <a:solidFill>
                <a:schemeClr val="bg1"/>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spd="slow" advClick="0">
    <p:fade thruBlk="1"/>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533400" y="914400"/>
          <a:ext cx="80772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28600" y="304800"/>
            <a:ext cx="2514600" cy="400110"/>
          </a:xfrm>
          <a:prstGeom prst="rect">
            <a:avLst/>
          </a:prstGeom>
          <a:noFill/>
        </p:spPr>
        <p:txBody>
          <a:bodyPr wrap="square" rtlCol="0">
            <a:spAutoFit/>
          </a:bodyPr>
          <a:lstStyle/>
          <a:p>
            <a:r>
              <a:rPr lang="en-US" sz="2000" dirty="0" smtClean="0">
                <a:solidFill>
                  <a:srgbClr val="C00000"/>
                </a:solidFill>
                <a:latin typeface="Agency FB" pitchFamily="34" charset="0"/>
              </a:rPr>
              <a:t>Summary of Responsibilities</a:t>
            </a:r>
            <a:endParaRPr lang="en-US" sz="2000" dirty="0">
              <a:solidFill>
                <a:srgbClr val="C00000"/>
              </a:solidFill>
              <a:latin typeface="Agency FB" pitchFamily="34" charset="0"/>
            </a:endParaRPr>
          </a:p>
        </p:txBody>
      </p:sp>
      <p:sp>
        <p:nvSpPr>
          <p:cNvPr id="9" name="TextBox 8"/>
          <p:cNvSpPr txBox="1"/>
          <p:nvPr/>
        </p:nvSpPr>
        <p:spPr>
          <a:xfrm>
            <a:off x="2362200" y="533400"/>
            <a:ext cx="55626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Overall Procedure</a:t>
            </a:r>
            <a:endParaRPr lang="en-US" sz="2000" dirty="0">
              <a:solidFill>
                <a:srgbClr val="C00000"/>
              </a:solidFill>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387" name="TextBox 6"/>
          <p:cNvSpPr txBox="1">
            <a:spLocks noChangeArrowheads="1"/>
          </p:cNvSpPr>
          <p:nvPr/>
        </p:nvSpPr>
        <p:spPr bwMode="auto">
          <a:xfrm>
            <a:off x="228600" y="5754688"/>
            <a:ext cx="8610600" cy="523875"/>
          </a:xfrm>
          <a:prstGeom prst="rect">
            <a:avLst/>
          </a:prstGeom>
          <a:noFill/>
          <a:ln w="9525">
            <a:noFill/>
            <a:miter lim="800000"/>
            <a:headEnd/>
            <a:tailEnd/>
          </a:ln>
        </p:spPr>
        <p:txBody>
          <a:bodyPr>
            <a:spAutoFit/>
          </a:bodyPr>
          <a:lstStyle/>
          <a:p>
            <a:pPr algn="ctr"/>
            <a:r>
              <a:rPr lang="en-US" sz="2800" dirty="0" smtClean="0">
                <a:solidFill>
                  <a:schemeClr val="bg1"/>
                </a:solidFill>
                <a:latin typeface="Arial Black" pitchFamily="34" charset="0"/>
              </a:rPr>
              <a:t>LEMAC</a:t>
            </a:r>
            <a:endParaRPr lang="en-US" sz="2800" dirty="0">
              <a:solidFill>
                <a:schemeClr val="bg1"/>
              </a:solidFill>
              <a:latin typeface="Arial Black" pitchFamily="34" charset="0"/>
            </a:endParaRPr>
          </a:p>
        </p:txBody>
      </p:sp>
      <p:pic>
        <p:nvPicPr>
          <p:cNvPr id="7" name="Picture 2"/>
          <p:cNvPicPr>
            <a:picLocks noChangeAspect="1" noChangeArrowheads="1"/>
          </p:cNvPicPr>
          <p:nvPr/>
        </p:nvPicPr>
        <p:blipFill>
          <a:blip r:embed="rId3" cstate="print"/>
          <a:srcRect l="60358" t="37714" r="26571" b="28000"/>
          <a:stretch>
            <a:fillRect/>
          </a:stretch>
        </p:blipFill>
        <p:spPr bwMode="auto">
          <a:xfrm>
            <a:off x="2286000" y="990600"/>
            <a:ext cx="4648200" cy="3810000"/>
          </a:xfrm>
          <a:prstGeom prst="rect">
            <a:avLst/>
          </a:prstGeom>
          <a:noFill/>
          <a:ln w="9525">
            <a:noFill/>
            <a:miter lim="800000"/>
            <a:headEnd/>
            <a:tailEnd/>
          </a:ln>
        </p:spPr>
      </p:pic>
      <p:sp>
        <p:nvSpPr>
          <p:cNvPr id="8" name="Rectangle 2"/>
          <p:cNvSpPr txBox="1">
            <a:spLocks/>
          </p:cNvSpPr>
          <p:nvPr/>
        </p:nvSpPr>
        <p:spPr bwMode="auto">
          <a:xfrm>
            <a:off x="228600" y="228600"/>
            <a:ext cx="8686800" cy="838200"/>
          </a:xfrm>
          <a:prstGeom prst="rect">
            <a:avLst/>
          </a:prstGeom>
          <a:noFill/>
        </p:spPr>
        <p:txBody>
          <a:bodyPr vert="horz" wrap="square" lIns="91440" tIns="45720" rIns="91440" bIns="45720" numCol="1" anchor="ctr" anchorCtr="0" compatLnSpc="1">
            <a:prstTxWarp prst="textNoShape">
              <a:avLst/>
            </a:prstTxWarp>
            <a:norm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hlink"/>
                </a:solidFill>
                <a:effectLst/>
                <a:uLnTx/>
                <a:uFillTx/>
                <a:latin typeface="+mj-lt"/>
                <a:ea typeface="+mj-ea"/>
                <a:cs typeface="+mj-cs"/>
              </a:rPr>
              <a:t>Environmental</a:t>
            </a:r>
            <a:r>
              <a:rPr kumimoji="0" lang="en-US" sz="2800" b="1" i="0" u="none" strike="noStrike" kern="1200" cap="none" spc="0" normalizeH="0" noProof="0" dirty="0" smtClean="0">
                <a:ln>
                  <a:noFill/>
                </a:ln>
                <a:solidFill>
                  <a:schemeClr val="hlink"/>
                </a:solidFill>
                <a:effectLst/>
                <a:uLnTx/>
                <a:uFillTx/>
                <a:latin typeface="+mj-lt"/>
                <a:ea typeface="+mj-ea"/>
                <a:cs typeface="+mj-cs"/>
              </a:rPr>
              <a:t> Stewardship</a:t>
            </a:r>
            <a:endParaRPr kumimoji="0" lang="en-US" sz="2800" b="1" i="0" u="none" strike="noStrike" kern="1200" cap="none" spc="0" normalizeH="0" baseline="0" noProof="0" dirty="0" smtClean="0">
              <a:ln>
                <a:noFill/>
              </a:ln>
              <a:solidFill>
                <a:schemeClr val="hlink"/>
              </a:solidFill>
              <a:effectLst/>
              <a:uLnTx/>
              <a:uFillTx/>
              <a:latin typeface="+mj-lt"/>
              <a:ea typeface="+mj-ea"/>
              <a:cs typeface="+mj-cs"/>
            </a:endParaRPr>
          </a:p>
        </p:txBody>
      </p:sp>
    </p:spTree>
  </p:cSld>
  <p:clrMapOvr>
    <a:masterClrMapping/>
  </p:clrMapOvr>
  <p:transition advClick="0">
    <p:fade thruBlk="1"/>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52400" y="762000"/>
            <a:ext cx="8839200" cy="5105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Arial" pitchFamily="34" charset="0"/>
              <a:buChar char="•"/>
              <a:tabLst/>
              <a:defRPr/>
            </a:pPr>
            <a:r>
              <a:rPr kumimoji="0" lang="en-US" sz="2000"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Champion environmental stewardship</a:t>
            </a:r>
          </a:p>
          <a:p>
            <a:pPr marL="0" marR="0" lvl="0" indent="0" algn="l" defTabSz="914400" rtl="0" eaLnBrk="1" fontAlgn="base" latinLnBrk="0" hangingPunct="1">
              <a:lnSpc>
                <a:spcPct val="100000"/>
              </a:lnSpc>
              <a:spcBef>
                <a:spcPct val="20000"/>
              </a:spcBef>
              <a:spcAft>
                <a:spcPct val="0"/>
              </a:spcAft>
              <a:buClr>
                <a:schemeClr val="tx1"/>
              </a:buClr>
              <a:buSzPct val="70000"/>
              <a:buFont typeface="Arial" pitchFamily="34" charset="0"/>
              <a:buChar char="•"/>
              <a:tabLst/>
              <a:defRPr/>
            </a:pP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Operate IAW JBLE-I 32-101, Environmental Management</a:t>
            </a:r>
          </a:p>
          <a:p>
            <a:pPr marL="0" marR="0" lvl="0" indent="0" algn="l" defTabSz="914400" rtl="0" eaLnBrk="1" fontAlgn="base" latinLnBrk="0" hangingPunct="1">
              <a:lnSpc>
                <a:spcPct val="100000"/>
              </a:lnSpc>
              <a:spcBef>
                <a:spcPct val="20000"/>
              </a:spcBef>
              <a:spcAft>
                <a:spcPct val="0"/>
              </a:spcAft>
              <a:buClr>
                <a:schemeClr val="tx1"/>
              </a:buClr>
              <a:buSzPct val="70000"/>
              <a:buFont typeface="Arial" pitchFamily="34" charset="0"/>
              <a:buChar char="•"/>
              <a:tabLst/>
              <a:defRPr/>
            </a:pPr>
            <a:r>
              <a:rPr lang="en-US" dirty="0" smtClean="0">
                <a:solidFill>
                  <a:schemeClr val="tx2">
                    <a:shade val="75000"/>
                  </a:schemeClr>
                </a:solidFill>
                <a:latin typeface="Agency FB" pitchFamily="34" charset="0"/>
                <a:cs typeface="Times New Roman" pitchFamily="18" charset="0"/>
              </a:rPr>
              <a:t>  Set environmental goals for your Activity</a:t>
            </a:r>
          </a:p>
          <a:p>
            <a:pPr lvl="1">
              <a:spcBef>
                <a:spcPct val="20000"/>
              </a:spcBef>
              <a:buClr>
                <a:schemeClr val="tx1"/>
              </a:buClr>
              <a:buSzPct val="70000"/>
              <a:buFont typeface="Arial" pitchFamily="34" charset="0"/>
              <a:buChar char="•"/>
            </a:pP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100%</a:t>
            </a:r>
            <a:r>
              <a:rPr kumimoji="0" lang="en-US" b="0" i="0" u="none" strike="noStrike" kern="1200" cap="none" spc="0" normalizeH="0" noProof="0" dirty="0" smtClean="0">
                <a:ln>
                  <a:noFill/>
                </a:ln>
                <a:solidFill>
                  <a:schemeClr val="tx2">
                    <a:shade val="75000"/>
                  </a:schemeClr>
                </a:solidFill>
                <a:effectLst/>
                <a:uLnTx/>
                <a:uFillTx/>
                <a:latin typeface="Agency FB" pitchFamily="34" charset="0"/>
                <a:cs typeface="Times New Roman" pitchFamily="18" charset="0"/>
              </a:rPr>
              <a:t> of Leaders are using the personnel evaluation system to instill environmental stewardship in subordinates</a:t>
            </a:r>
          </a:p>
          <a:p>
            <a:pPr lvl="1">
              <a:spcBef>
                <a:spcPct val="20000"/>
              </a:spcBef>
              <a:buClr>
                <a:schemeClr val="tx1"/>
              </a:buClr>
              <a:buSzPct val="70000"/>
              <a:buFont typeface="Arial" pitchFamily="34" charset="0"/>
              <a:buChar char="•"/>
            </a:pPr>
            <a:r>
              <a:rPr lang="en-US" baseline="0" dirty="0" smtClean="0">
                <a:solidFill>
                  <a:schemeClr val="tx2">
                    <a:shade val="75000"/>
                  </a:schemeClr>
                </a:solidFill>
                <a:latin typeface="Agency FB" pitchFamily="34" charset="0"/>
                <a:cs typeface="Times New Roman" pitchFamily="18" charset="0"/>
              </a:rPr>
              <a:t>100</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a:t>
            </a:r>
            <a:r>
              <a:rPr kumimoji="0" lang="en-US" sz="1800"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 of Activity personnel receive environmental training</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100</a:t>
            </a:r>
            <a:r>
              <a:rPr lang="en-US" dirty="0" smtClean="0">
                <a:solidFill>
                  <a:schemeClr val="tx2"/>
                </a:solidFill>
                <a:latin typeface="Agency FB" pitchFamily="34" charset="0"/>
                <a:cs typeface="Times New Roman" pitchFamily="18" charset="0"/>
              </a:rPr>
              <a:t>% </a:t>
            </a:r>
            <a:r>
              <a:rPr lang="en-US" dirty="0" smtClean="0">
                <a:solidFill>
                  <a:schemeClr val="tx2"/>
                </a:solidFill>
                <a:latin typeface="Agency FB" pitchFamily="34" charset="0"/>
                <a:cs typeface="Times New Roman" pitchFamily="18" charset="0"/>
              </a:rPr>
              <a:t>of </a:t>
            </a:r>
            <a:r>
              <a:rPr kumimoji="0" lang="en-US" sz="1800"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Activity facilities have assigned Building Recycling &amp; Energy Monitors (BREMs)</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Energy</a:t>
            </a:r>
            <a:r>
              <a:rPr kumimoji="0" lang="en-US" sz="1800"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 and Water conservation, maximize Recycling and Waste reduction, etc.</a:t>
            </a:r>
          </a:p>
          <a:p>
            <a:pPr>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  </a:t>
            </a:r>
            <a:r>
              <a:rPr lang="en-US" sz="2000" dirty="0" smtClean="0">
                <a:solidFill>
                  <a:schemeClr val="tx2"/>
                </a:solidFill>
                <a:latin typeface="Agency FB" pitchFamily="34" charset="0"/>
                <a:cs typeface="Times New Roman" pitchFamily="18" charset="0"/>
              </a:rPr>
              <a:t>Appoint</a:t>
            </a:r>
            <a:r>
              <a:rPr kumimoji="0" lang="en-US" sz="2000"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and train environmental technical advisors</a:t>
            </a:r>
          </a:p>
          <a:p>
            <a:pPr lvl="1">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Activity </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Environmental Coordinators </a:t>
            </a:r>
            <a:r>
              <a:rPr kumimoji="0" lang="en-US" sz="1800"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(AECs)</a:t>
            </a:r>
          </a:p>
          <a:p>
            <a:pPr lvl="2">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Single Point of Contact for the Activity on all environmental matters</a:t>
            </a:r>
          </a:p>
          <a:p>
            <a:pPr lvl="2">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Represents and speaks for the Commander/Director/Senior Leader in their absence</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Unit Environmental Coordinators (UECs)</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Hazardous Waste Coordinators (HWCs)</a:t>
            </a:r>
          </a:p>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2" pitchFamily="18" charset="2"/>
              <a:buNone/>
              <a:tabLst/>
              <a:defRPr/>
            </a:pPr>
            <a:endParaRPr kumimoji="0" lang="en-US" sz="2000" b="0" i="0" u="none" strike="noStrike" kern="1200" cap="none" spc="0" normalizeH="0" baseline="0" noProof="0" dirty="0" smtClean="0">
              <a:ln>
                <a:noFill/>
              </a:ln>
              <a:solidFill>
                <a:schemeClr val="tx2">
                  <a:shade val="75000"/>
                </a:schemeClr>
              </a:solidFill>
              <a:effectLst/>
              <a:uLnTx/>
              <a:uFillTx/>
              <a:latin typeface="+mn-lt"/>
              <a:ea typeface="+mn-ea"/>
              <a:cs typeface="+mn-cs"/>
            </a:endParaRPr>
          </a:p>
        </p:txBody>
      </p:sp>
      <p:sp>
        <p:nvSpPr>
          <p:cNvPr id="5" name="TextBox 4"/>
          <p:cNvSpPr txBox="1"/>
          <p:nvPr/>
        </p:nvSpPr>
        <p:spPr>
          <a:xfrm>
            <a:off x="228600" y="304800"/>
            <a:ext cx="2514600" cy="400110"/>
          </a:xfrm>
          <a:prstGeom prst="rect">
            <a:avLst/>
          </a:prstGeom>
          <a:noFill/>
        </p:spPr>
        <p:txBody>
          <a:bodyPr wrap="square" rtlCol="0">
            <a:spAutoFit/>
          </a:bodyPr>
          <a:lstStyle/>
          <a:p>
            <a:r>
              <a:rPr lang="en-US" sz="2000" dirty="0" smtClean="0">
                <a:solidFill>
                  <a:srgbClr val="C00000"/>
                </a:solidFill>
                <a:latin typeface="Agency FB" pitchFamily="34" charset="0"/>
              </a:rPr>
              <a:t>Summary of Responsibilities</a:t>
            </a:r>
            <a:endParaRPr lang="en-US" sz="2000" dirty="0">
              <a:solidFill>
                <a:srgbClr val="C00000"/>
              </a:solidFill>
              <a:latin typeface="Agency FB" pitchFamily="34" charset="0"/>
            </a:endParaRPr>
          </a:p>
        </p:txBody>
      </p:sp>
      <p:sp>
        <p:nvSpPr>
          <p:cNvPr id="7" name="TextBox 6"/>
          <p:cNvSpPr txBox="1"/>
          <p:nvPr/>
        </p:nvSpPr>
        <p:spPr>
          <a:xfrm>
            <a:off x="2362200" y="609600"/>
            <a:ext cx="55626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Responsibilities</a:t>
            </a:r>
            <a:endParaRPr lang="en-US" sz="2000" dirty="0">
              <a:solidFill>
                <a:srgbClr val="C00000"/>
              </a:solidFill>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228600" y="1066800"/>
            <a:ext cx="8763000" cy="472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20000"/>
              </a:spcBef>
              <a:spcAft>
                <a:spcPct val="0"/>
              </a:spcAft>
              <a:buClr>
                <a:schemeClr val="tx1"/>
              </a:buClr>
              <a:buSzPct val="70000"/>
              <a:buFont typeface="Arial" pitchFamily="34" charset="0"/>
              <a:buChar char="•"/>
              <a:tabLst/>
              <a:defRPr/>
            </a:pP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Commanders or Deputy/Executive Officer Quarterly ESOH Council</a:t>
            </a:r>
          </a:p>
          <a:p>
            <a:pPr lvl="1">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Wing</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 Brigade or Higher On-Base HQs</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Battalion, </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Squadron, or Division</a:t>
            </a:r>
          </a:p>
          <a:p>
            <a:pPr>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   Incorporate</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environment into planned and impromptu inspections</a:t>
            </a:r>
          </a:p>
          <a:p>
            <a:pPr>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   Adhere to </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the National Environmental Policy Act (NEPA)</a:t>
            </a:r>
          </a:p>
          <a:p>
            <a:pPr>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   Incorporate </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“green” into procurement (credit card purchases, contracts, etc...)</a:t>
            </a:r>
          </a:p>
          <a:p>
            <a:pPr>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   Establish Continuity</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Books for Functional Areas (motor pools, supply rooms, arms rooms, shops, etc.)</a:t>
            </a:r>
          </a:p>
          <a:p>
            <a:pPr lvl="1">
              <a:spcBef>
                <a:spcPct val="20000"/>
              </a:spcBef>
              <a:buClr>
                <a:schemeClr val="tx1"/>
              </a:buClr>
              <a:buSzPct val="70000"/>
              <a:buFont typeface="Arial" pitchFamily="34" charset="0"/>
              <a:buChar char="•"/>
            </a:pPr>
            <a:r>
              <a:rPr lang="en-US" dirty="0" smtClean="0">
                <a:solidFill>
                  <a:schemeClr val="tx2">
                    <a:shade val="75000"/>
                  </a:schemeClr>
                </a:solidFill>
                <a:latin typeface="Agency FB" pitchFamily="34" charset="0"/>
                <a:cs typeface="Times New Roman" pitchFamily="18" charset="0"/>
              </a:rPr>
              <a:t>   Procedures</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 for transferring duties from one Coordinator to another</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   Chain </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of custody for safeguarding Environmental Management (EM) records</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   Training, </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inspections, turn-in documents, etc.</a:t>
            </a:r>
          </a:p>
          <a:p>
            <a:pPr lvl="1">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   All </a:t>
            </a:r>
            <a:r>
              <a:rPr kumimoji="0" lang="en-US" b="0" i="0" u="none" strike="noStrike" kern="1200" cap="none" spc="0" normalizeH="0" baseline="0" noProof="0" dirty="0" smtClean="0">
                <a:ln>
                  <a:noFill/>
                </a:ln>
                <a:solidFill>
                  <a:schemeClr val="tx2"/>
                </a:solidFill>
                <a:effectLst/>
                <a:uLnTx/>
                <a:uFillTx/>
                <a:latin typeface="Agency FB" pitchFamily="34" charset="0"/>
                <a:cs typeface="Times New Roman" pitchFamily="18" charset="0"/>
              </a:rPr>
              <a:t>current EMPs which apply to function area</a:t>
            </a:r>
          </a:p>
          <a:p>
            <a:pPr>
              <a:spcBef>
                <a:spcPct val="20000"/>
              </a:spcBef>
              <a:buClr>
                <a:schemeClr val="tx1"/>
              </a:buClr>
              <a:buSzPct val="70000"/>
              <a:buFont typeface="Arial" pitchFamily="34" charset="0"/>
              <a:buChar char="•"/>
            </a:pPr>
            <a:r>
              <a:rPr lang="en-US" dirty="0" smtClean="0">
                <a:solidFill>
                  <a:schemeClr val="tx2"/>
                </a:solidFill>
                <a:latin typeface="Agency FB" pitchFamily="34" charset="0"/>
                <a:cs typeface="Times New Roman" pitchFamily="18" charset="0"/>
              </a:rPr>
              <a:t>Know and</a:t>
            </a:r>
            <a:r>
              <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cs typeface="Times New Roman" pitchFamily="18" charset="0"/>
              </a:rPr>
              <a:t> live the Environmental Policy</a:t>
            </a:r>
          </a:p>
          <a:p>
            <a:pPr marL="0" marR="0" lvl="0" indent="0" algn="l" defTabSz="914400" rtl="0" eaLnBrk="1" fontAlgn="base" latinLnBrk="0" hangingPunct="1">
              <a:lnSpc>
                <a:spcPct val="100000"/>
              </a:lnSpc>
              <a:spcBef>
                <a:spcPct val="20000"/>
              </a:spcBef>
              <a:spcAft>
                <a:spcPct val="0"/>
              </a:spcAft>
              <a:buClr>
                <a:schemeClr val="accent1"/>
              </a:buClr>
              <a:buSzPct val="70000"/>
              <a:buFont typeface="Wingdings 2" pitchFamily="18" charset="2"/>
              <a:buNone/>
              <a:tabLst/>
              <a:defRPr/>
            </a:pPr>
            <a:endPar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endParaRPr>
          </a:p>
          <a:p>
            <a:pPr marL="0" marR="0" lvl="0" indent="0" algn="l" defTabSz="914400" rtl="0" eaLnBrk="1" fontAlgn="base" latinLnBrk="0" hangingPunct="1">
              <a:lnSpc>
                <a:spcPct val="80000"/>
              </a:lnSpc>
              <a:spcBef>
                <a:spcPct val="20000"/>
              </a:spcBef>
              <a:spcAft>
                <a:spcPct val="0"/>
              </a:spcAft>
              <a:buClr>
                <a:schemeClr val="accent1"/>
              </a:buClr>
              <a:buSzPct val="70000"/>
              <a:buFont typeface="Wingdings 2" pitchFamily="18" charset="2"/>
              <a:buNone/>
              <a:tabLst/>
              <a:defRPr/>
            </a:pPr>
            <a:endParaRPr kumimoji="0" lang="en-US" b="0" i="0" u="none" strike="noStrike" kern="1200" cap="none" spc="0" normalizeH="0" baseline="0" noProof="0" dirty="0" smtClean="0">
              <a:ln>
                <a:noFill/>
              </a:ln>
              <a:solidFill>
                <a:schemeClr val="tx2">
                  <a:shade val="75000"/>
                </a:schemeClr>
              </a:solidFill>
              <a:effectLst/>
              <a:uLnTx/>
              <a:uFillTx/>
              <a:latin typeface="Agency FB" pitchFamily="34" charset="0"/>
            </a:endParaRPr>
          </a:p>
        </p:txBody>
      </p:sp>
      <p:pic>
        <p:nvPicPr>
          <p:cNvPr id="7" name="Picture 10" descr="LEMASlide#2.jpg"/>
          <p:cNvPicPr>
            <a:picLocks noChangeAspect="1"/>
          </p:cNvPicPr>
          <p:nvPr/>
        </p:nvPicPr>
        <p:blipFill>
          <a:blip r:embed="rId3" cstate="print"/>
          <a:srcRect/>
          <a:stretch>
            <a:fillRect/>
          </a:stretch>
        </p:blipFill>
        <p:spPr bwMode="auto">
          <a:xfrm>
            <a:off x="5867400" y="685800"/>
            <a:ext cx="2873375" cy="2057400"/>
          </a:xfrm>
          <a:prstGeom prst="rect">
            <a:avLst/>
          </a:prstGeom>
          <a:noFill/>
          <a:ln w="9525">
            <a:solidFill>
              <a:srgbClr val="006600"/>
            </a:solidFill>
            <a:miter lim="800000"/>
            <a:headEnd/>
            <a:tailEnd/>
          </a:ln>
        </p:spPr>
      </p:pic>
      <p:sp>
        <p:nvSpPr>
          <p:cNvPr id="8" name="TextBox 7"/>
          <p:cNvSpPr txBox="1"/>
          <p:nvPr/>
        </p:nvSpPr>
        <p:spPr>
          <a:xfrm>
            <a:off x="228600" y="304800"/>
            <a:ext cx="2514600" cy="400110"/>
          </a:xfrm>
          <a:prstGeom prst="rect">
            <a:avLst/>
          </a:prstGeom>
          <a:noFill/>
        </p:spPr>
        <p:txBody>
          <a:bodyPr wrap="square" rtlCol="0">
            <a:spAutoFit/>
          </a:bodyPr>
          <a:lstStyle/>
          <a:p>
            <a:r>
              <a:rPr lang="en-US" sz="2000" dirty="0" smtClean="0">
                <a:solidFill>
                  <a:srgbClr val="C00000"/>
                </a:solidFill>
                <a:latin typeface="Agency FB" pitchFamily="34" charset="0"/>
              </a:rPr>
              <a:t>Summary of Responsibilities</a:t>
            </a:r>
            <a:endParaRPr lang="en-US" sz="2000" dirty="0">
              <a:solidFill>
                <a:srgbClr val="C00000"/>
              </a:solidFill>
              <a:latin typeface="Agency FB" pitchFamily="34" charset="0"/>
            </a:endParaRPr>
          </a:p>
        </p:txBody>
      </p:sp>
      <p:sp>
        <p:nvSpPr>
          <p:cNvPr id="9" name="TextBox 8"/>
          <p:cNvSpPr txBox="1"/>
          <p:nvPr/>
        </p:nvSpPr>
        <p:spPr>
          <a:xfrm>
            <a:off x="228600" y="762000"/>
            <a:ext cx="5562600" cy="400110"/>
          </a:xfrm>
          <a:prstGeom prst="rect">
            <a:avLst/>
          </a:prstGeom>
          <a:noFill/>
        </p:spPr>
        <p:txBody>
          <a:bodyPr wrap="square" rtlCol="0">
            <a:spAutoFit/>
          </a:bodyPr>
          <a:lstStyle/>
          <a:p>
            <a:pPr algn="ctr"/>
            <a:r>
              <a:rPr lang="en-US" sz="2000" dirty="0" smtClean="0">
                <a:solidFill>
                  <a:srgbClr val="C00000"/>
                </a:solidFill>
                <a:latin typeface="Agency FB" pitchFamily="34" charset="0"/>
              </a:rPr>
              <a:t>Responsibilities Continued</a:t>
            </a:r>
            <a:endParaRPr lang="en-US" sz="2000" dirty="0">
              <a:solidFill>
                <a:srgbClr val="C00000"/>
              </a:solidFill>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rved Down Ribbon 7"/>
          <p:cNvSpPr/>
          <p:nvPr/>
        </p:nvSpPr>
        <p:spPr>
          <a:xfrm>
            <a:off x="838200" y="685800"/>
            <a:ext cx="7391400" cy="990600"/>
          </a:xfrm>
          <a:prstGeom prst="ellipseRibbon">
            <a:avLst/>
          </a:prstGeom>
          <a:solidFill>
            <a:schemeClr val="accent2">
              <a:lumMod val="50000"/>
            </a:schemeClr>
          </a:solidFill>
          <a:ln w="28575">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8"/>
          <p:cNvSpPr txBox="1"/>
          <p:nvPr/>
        </p:nvSpPr>
        <p:spPr>
          <a:xfrm>
            <a:off x="2670940" y="989753"/>
            <a:ext cx="3440825" cy="646331"/>
          </a:xfrm>
          <a:prstGeom prst="rect">
            <a:avLst/>
          </a:prstGeom>
          <a:noFill/>
        </p:spPr>
        <p:txBody>
          <a:bodyPr wrap="square">
            <a:spAutoFit/>
          </a:bodyPr>
          <a:lstStyle/>
          <a:p>
            <a:pPr algn="ctr">
              <a:defRPr/>
            </a:pPr>
            <a:r>
              <a:rPr lang="en-US" dirty="0">
                <a:solidFill>
                  <a:schemeClr val="bg2">
                    <a:lumMod val="75000"/>
                  </a:schemeClr>
                </a:solidFill>
                <a:effectLst>
                  <a:outerShdw blurRad="50800" dist="38100" dir="8100000" algn="tr" rotWithShape="0">
                    <a:prstClr val="black">
                      <a:alpha val="40000"/>
                    </a:prstClr>
                  </a:outerShdw>
                </a:effectLst>
                <a:latin typeface="Arial Black" pitchFamily="34" charset="0"/>
              </a:rPr>
              <a:t>The Environmental Policy and Mission</a:t>
            </a:r>
          </a:p>
        </p:txBody>
      </p:sp>
      <p:sp>
        <p:nvSpPr>
          <p:cNvPr id="10" name="TextBox 9"/>
          <p:cNvSpPr txBox="1">
            <a:spLocks noChangeArrowheads="1"/>
          </p:cNvSpPr>
          <p:nvPr/>
        </p:nvSpPr>
        <p:spPr bwMode="auto">
          <a:xfrm>
            <a:off x="152400" y="2133600"/>
            <a:ext cx="8763000" cy="3724096"/>
          </a:xfrm>
          <a:prstGeom prst="rect">
            <a:avLst/>
          </a:prstGeom>
          <a:solidFill>
            <a:schemeClr val="bg1"/>
          </a:solidFill>
          <a:ln w="9525">
            <a:noFill/>
            <a:miter lim="800000"/>
            <a:headEnd/>
            <a:tailEnd/>
          </a:ln>
          <a:effectLst>
            <a:softEdge rad="63500"/>
          </a:effectLst>
        </p:spPr>
        <p:txBody>
          <a:bodyPr>
            <a:spAutoFit/>
          </a:bodyPr>
          <a:lstStyle/>
          <a:p>
            <a:pPr marL="342900" indent="-342900" eaLnBrk="0" hangingPunct="0">
              <a:spcBef>
                <a:spcPct val="20000"/>
              </a:spcBef>
              <a:buClr>
                <a:schemeClr val="tx1"/>
              </a:buClr>
              <a:buSzPct val="70000"/>
              <a:buFont typeface="Arial" charset="0"/>
              <a:buChar char="•"/>
              <a:defRPr/>
            </a:pPr>
            <a:r>
              <a:rPr lang="en-US" sz="2000" b="1" u="sng" dirty="0">
                <a:solidFill>
                  <a:srgbClr val="C00000"/>
                </a:solidFill>
                <a:latin typeface="Agency FB" pitchFamily="34" charset="0"/>
              </a:rPr>
              <a:t>Comply </a:t>
            </a:r>
            <a:r>
              <a:rPr lang="en-US" sz="2000" dirty="0">
                <a:latin typeface="Agency FB" pitchFamily="34" charset="0"/>
              </a:rPr>
              <a:t> </a:t>
            </a:r>
            <a:r>
              <a:rPr lang="en-US" sz="2000" dirty="0" smtClean="0">
                <a:solidFill>
                  <a:schemeClr val="tx2"/>
                </a:solidFill>
                <a:latin typeface="Agency FB" pitchFamily="34" charset="0"/>
              </a:rPr>
              <a:t>we will comply with all environmental regulations and all requirements while reducing compliance cost and liabilities</a:t>
            </a:r>
            <a:endParaRPr lang="en-US" sz="2000" dirty="0">
              <a:solidFill>
                <a:schemeClr val="tx2"/>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2000" b="1" u="sng" dirty="0">
                <a:solidFill>
                  <a:srgbClr val="C00000"/>
                </a:solidFill>
                <a:latin typeface="Agency FB" pitchFamily="34" charset="0"/>
              </a:rPr>
              <a:t>Limit Impact </a:t>
            </a:r>
            <a:r>
              <a:rPr lang="en-US" sz="2000" dirty="0">
                <a:solidFill>
                  <a:schemeClr val="tx2"/>
                </a:solidFill>
                <a:latin typeface="Agency FB" pitchFamily="34" charset="0"/>
              </a:rPr>
              <a:t> we will prevent pollution and minimize waste while cleaning up past sites of environmental concern and making efforts to achieve Chesapeake Bay conservation</a:t>
            </a:r>
            <a:endParaRPr lang="en-US" sz="2000" b="1" u="sng" dirty="0">
              <a:solidFill>
                <a:schemeClr val="tx2"/>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2000" b="1" u="sng" dirty="0">
                <a:solidFill>
                  <a:srgbClr val="C00000"/>
                </a:solidFill>
                <a:latin typeface="Agency FB" pitchFamily="34" charset="0"/>
              </a:rPr>
              <a:t>Execute plans </a:t>
            </a:r>
            <a:r>
              <a:rPr lang="en-US" sz="2000" dirty="0">
                <a:solidFill>
                  <a:schemeClr val="tx2"/>
                </a:solidFill>
                <a:latin typeface="Agency FB" pitchFamily="34" charset="0"/>
              </a:rPr>
              <a:t> we will indentify and attain energy, environment, safety and occupational health objectives and targets through planning that is Specific, Measurable, Achievable, Realistic and Timely (SMART) </a:t>
            </a:r>
          </a:p>
          <a:p>
            <a:pPr marL="342900" indent="-342900" eaLnBrk="0" hangingPunct="0">
              <a:spcBef>
                <a:spcPct val="20000"/>
              </a:spcBef>
              <a:buClr>
                <a:schemeClr val="tx1"/>
              </a:buClr>
              <a:buSzPct val="70000"/>
              <a:buFont typeface="Arial" charset="0"/>
              <a:buChar char="•"/>
              <a:defRPr/>
            </a:pPr>
            <a:r>
              <a:rPr lang="en-US" sz="2000" b="1" u="sng" dirty="0">
                <a:solidFill>
                  <a:srgbClr val="C00000"/>
                </a:solidFill>
                <a:latin typeface="Agency FB" pitchFamily="34" charset="0"/>
              </a:rPr>
              <a:t>Achieve improvements</a:t>
            </a:r>
            <a:r>
              <a:rPr lang="en-US" sz="2000" dirty="0">
                <a:solidFill>
                  <a:schemeClr val="tx2"/>
                </a:solidFill>
                <a:latin typeface="Agency FB" pitchFamily="34" charset="0"/>
              </a:rPr>
              <a:t> we will continuously improve our programs and processes through the use of effective management and planning</a:t>
            </a:r>
            <a:endParaRPr lang="en-US" sz="2000" b="1" u="sng" dirty="0">
              <a:solidFill>
                <a:srgbClr val="C00000"/>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2000" b="1" u="sng" dirty="0">
                <a:solidFill>
                  <a:srgbClr val="C00000"/>
                </a:solidFill>
                <a:latin typeface="Agency FB" pitchFamily="34" charset="0"/>
              </a:rPr>
              <a:t>Notify</a:t>
            </a:r>
            <a:r>
              <a:rPr lang="en-US" sz="2000" dirty="0">
                <a:solidFill>
                  <a:schemeClr val="tx2"/>
                </a:solidFill>
                <a:latin typeface="Agency FB" pitchFamily="34" charset="0"/>
              </a:rPr>
              <a:t>  we will communicate our environmental commitments and performance to all levels of our organization and local community</a:t>
            </a:r>
            <a:endParaRPr lang="en-US" sz="2000" b="1" u="sng" dirty="0">
              <a:solidFill>
                <a:srgbClr val="C00000"/>
              </a:solidFill>
              <a:latin typeface="Agency FB" pitchFamily="34" charset="0"/>
            </a:endParaRPr>
          </a:p>
        </p:txBody>
      </p:sp>
      <p:sp>
        <p:nvSpPr>
          <p:cNvPr id="11" name="TextBox 10"/>
          <p:cNvSpPr txBox="1"/>
          <p:nvPr/>
        </p:nvSpPr>
        <p:spPr>
          <a:xfrm>
            <a:off x="228600" y="152400"/>
            <a:ext cx="2514600" cy="400110"/>
          </a:xfrm>
          <a:prstGeom prst="rect">
            <a:avLst/>
          </a:prstGeom>
          <a:noFill/>
        </p:spPr>
        <p:txBody>
          <a:bodyPr wrap="square" rtlCol="0">
            <a:spAutoFit/>
          </a:bodyPr>
          <a:lstStyle/>
          <a:p>
            <a:r>
              <a:rPr lang="en-US" sz="2000" dirty="0" smtClean="0">
                <a:solidFill>
                  <a:srgbClr val="C00000"/>
                </a:solidFill>
                <a:latin typeface="Agency FB" pitchFamily="34" charset="0"/>
              </a:rPr>
              <a:t>Summary of Responsibilities</a:t>
            </a:r>
            <a:endParaRPr lang="en-US" sz="2000" dirty="0">
              <a:solidFill>
                <a:srgbClr val="C00000"/>
              </a:solidFill>
              <a:latin typeface="Agency FB" pitchFamily="34" charset="0"/>
            </a:endParaRPr>
          </a:p>
        </p:txBody>
      </p:sp>
    </p:spTree>
  </p:cSld>
  <p:clrMapOvr>
    <a:masterClrMapping/>
  </p:clrMapOvr>
  <p:transition spd="slow" advClick="0">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28600" y="1524000"/>
            <a:ext cx="8686800" cy="14478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436" name="TextBox 6"/>
          <p:cNvSpPr txBox="1">
            <a:spLocks noChangeArrowheads="1"/>
          </p:cNvSpPr>
          <p:nvPr/>
        </p:nvSpPr>
        <p:spPr bwMode="auto">
          <a:xfrm>
            <a:off x="381000" y="3581400"/>
            <a:ext cx="8458200" cy="1739900"/>
          </a:xfrm>
          <a:prstGeom prst="rect">
            <a:avLst/>
          </a:prstGeom>
          <a:noFill/>
          <a:ln w="9525">
            <a:noFill/>
            <a:miter lim="800000"/>
            <a:headEnd/>
            <a:tailEnd/>
          </a:ln>
        </p:spPr>
        <p:txBody>
          <a:bodyPr>
            <a:spAutoFit/>
          </a:bodyPr>
          <a:lstStyle/>
          <a:p>
            <a:r>
              <a:rPr lang="en-US" dirty="0"/>
              <a:t>Fort Eustis uses an international standard called ISO 14001 to manage all parts of the environmental program.</a:t>
            </a:r>
          </a:p>
          <a:p>
            <a:endParaRPr lang="en-US" dirty="0"/>
          </a:p>
          <a:p>
            <a:r>
              <a:rPr lang="en-US" dirty="0"/>
              <a:t>It is important for every person working and living on the installation to have an awareness of how ISO 14001 works and embrace “Environmental Stewardship” as a personal responsibility.</a:t>
            </a:r>
          </a:p>
        </p:txBody>
      </p:sp>
      <p:sp>
        <p:nvSpPr>
          <p:cNvPr id="17414" name="Text Box 6"/>
          <p:cNvSpPr txBox="1">
            <a:spLocks noChangeArrowheads="1"/>
          </p:cNvSpPr>
          <p:nvPr/>
        </p:nvSpPr>
        <p:spPr bwMode="auto">
          <a:xfrm>
            <a:off x="762000" y="1676400"/>
            <a:ext cx="7696200" cy="1077218"/>
          </a:xfrm>
          <a:prstGeom prst="rect">
            <a:avLst/>
          </a:prstGeom>
          <a:noFill/>
          <a:ln w="9525">
            <a:noFill/>
            <a:miter lim="800000"/>
            <a:headEnd/>
            <a:tailEnd/>
          </a:ln>
        </p:spPr>
        <p:txBody>
          <a:bodyPr>
            <a:spAutoFit/>
          </a:bodyPr>
          <a:lstStyle/>
          <a:p>
            <a:pPr algn="ctr">
              <a:spcBef>
                <a:spcPct val="50000"/>
              </a:spcBef>
              <a:defRPr/>
            </a:pPr>
            <a:r>
              <a:rPr lang="en-US" sz="3200" cap="all" dirty="0">
                <a:solidFill>
                  <a:schemeClr val="bg1"/>
                </a:solidFill>
                <a:effectLst>
                  <a:reflection blurRad="12700" stA="48000" endA="300" endPos="55000" dir="5400000" sy="-90000" algn="bl" rotWithShape="0"/>
                </a:effectLst>
                <a:latin typeface="+mj-lt"/>
                <a:ea typeface="+mj-ea"/>
                <a:cs typeface="+mj-cs"/>
              </a:rPr>
              <a:t>The ENVIRONMENTAL MANAGEMENT Module</a:t>
            </a:r>
          </a:p>
        </p:txBody>
      </p:sp>
    </p:spTree>
  </p:cSld>
  <p:clrMapOvr>
    <a:masterClrMapping/>
  </p:clrMapOvr>
  <p:transition advClick="0">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188913" y="5715000"/>
            <a:ext cx="8686800" cy="609600"/>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459" name="TextBox 6"/>
          <p:cNvSpPr txBox="1">
            <a:spLocks noChangeArrowheads="1"/>
          </p:cNvSpPr>
          <p:nvPr/>
        </p:nvSpPr>
        <p:spPr bwMode="auto">
          <a:xfrm>
            <a:off x="228600" y="5768975"/>
            <a:ext cx="8610600" cy="523875"/>
          </a:xfrm>
          <a:prstGeom prst="rect">
            <a:avLst/>
          </a:prstGeom>
          <a:noFill/>
          <a:ln w="9525">
            <a:noFill/>
            <a:miter lim="800000"/>
            <a:headEnd/>
            <a:tailEnd/>
          </a:ln>
        </p:spPr>
        <p:txBody>
          <a:bodyPr>
            <a:spAutoFit/>
          </a:bodyPr>
          <a:lstStyle/>
          <a:p>
            <a:pPr algn="ctr"/>
            <a:r>
              <a:rPr lang="en-US" sz="2800" dirty="0">
                <a:solidFill>
                  <a:schemeClr val="bg1"/>
                </a:solidFill>
                <a:latin typeface="Arial Black" pitchFamily="34" charset="0"/>
              </a:rPr>
              <a:t>Environmental Management (EMS)</a:t>
            </a:r>
          </a:p>
        </p:txBody>
      </p:sp>
      <p:sp>
        <p:nvSpPr>
          <p:cNvPr id="19460" name="TextBox 14"/>
          <p:cNvSpPr txBox="1">
            <a:spLocks noChangeArrowheads="1"/>
          </p:cNvSpPr>
          <p:nvPr/>
        </p:nvSpPr>
        <p:spPr bwMode="auto">
          <a:xfrm>
            <a:off x="76200" y="762000"/>
            <a:ext cx="8686800" cy="646331"/>
          </a:xfrm>
          <a:prstGeom prst="rect">
            <a:avLst/>
          </a:prstGeom>
          <a:noFill/>
          <a:ln w="9525">
            <a:noFill/>
            <a:miter lim="800000"/>
            <a:headEnd/>
            <a:tailEnd/>
          </a:ln>
        </p:spPr>
        <p:txBody>
          <a:bodyPr wrap="square">
            <a:spAutoFit/>
          </a:bodyPr>
          <a:lstStyle/>
          <a:p>
            <a:pPr indent="236538">
              <a:buFont typeface="Arial" charset="0"/>
              <a:buChar char="•"/>
            </a:pPr>
            <a:r>
              <a:rPr lang="en-US" dirty="0">
                <a:solidFill>
                  <a:srgbClr val="443329"/>
                </a:solidFill>
                <a:latin typeface="Agency FB" pitchFamily="34" charset="0"/>
              </a:rPr>
              <a:t>It all starts with a policy that commits us to do the right thing</a:t>
            </a:r>
          </a:p>
          <a:p>
            <a:pPr indent="236538">
              <a:buFont typeface="Arial" charset="0"/>
              <a:buChar char="•"/>
            </a:pPr>
            <a:r>
              <a:rPr lang="en-US" dirty="0">
                <a:solidFill>
                  <a:srgbClr val="443329"/>
                </a:solidFill>
                <a:latin typeface="Agency FB" pitchFamily="34" charset="0"/>
              </a:rPr>
              <a:t>As an environmental steward, there are </a:t>
            </a:r>
            <a:r>
              <a:rPr lang="en-US" dirty="0" smtClean="0">
                <a:solidFill>
                  <a:srgbClr val="443329"/>
                </a:solidFill>
                <a:latin typeface="Agency FB" pitchFamily="34" charset="0"/>
              </a:rPr>
              <a:t>five things that </a:t>
            </a:r>
            <a:r>
              <a:rPr lang="en-US" dirty="0">
                <a:solidFill>
                  <a:srgbClr val="443329"/>
                </a:solidFill>
                <a:latin typeface="Agency FB" pitchFamily="34" charset="0"/>
              </a:rPr>
              <a:t>you should practice everyday:</a:t>
            </a:r>
          </a:p>
        </p:txBody>
      </p:sp>
      <p:sp>
        <p:nvSpPr>
          <p:cNvPr id="10" name="TextBox 9"/>
          <p:cNvSpPr txBox="1"/>
          <p:nvPr/>
        </p:nvSpPr>
        <p:spPr>
          <a:xfrm>
            <a:off x="152400" y="304800"/>
            <a:ext cx="8686800" cy="523220"/>
          </a:xfrm>
          <a:prstGeom prst="rect">
            <a:avLst/>
          </a:prstGeom>
          <a:noFill/>
        </p:spPr>
        <p:txBody>
          <a:bodyPr wrap="square">
            <a:spAutoFit/>
          </a:bodyPr>
          <a:lstStyle/>
          <a:p>
            <a:pPr algn="ctr">
              <a:defRPr/>
            </a:pPr>
            <a:r>
              <a:rPr lang="en-US" sz="2800" b="1" dirty="0">
                <a:solidFill>
                  <a:srgbClr val="C00000"/>
                </a:solidFill>
                <a:latin typeface="+mn-lt"/>
              </a:rPr>
              <a:t>Environmental</a:t>
            </a:r>
            <a:r>
              <a:rPr lang="en-US" sz="2400" b="1" dirty="0">
                <a:solidFill>
                  <a:schemeClr val="tx2">
                    <a:shade val="75000"/>
                  </a:schemeClr>
                </a:solidFill>
                <a:latin typeface="+mn-lt"/>
              </a:rPr>
              <a:t> </a:t>
            </a:r>
            <a:r>
              <a:rPr lang="en-US" sz="2800" b="1" dirty="0">
                <a:solidFill>
                  <a:srgbClr val="C00000"/>
                </a:solidFill>
                <a:latin typeface="+mn-lt"/>
              </a:rPr>
              <a:t>Policy</a:t>
            </a:r>
          </a:p>
        </p:txBody>
      </p:sp>
      <p:sp>
        <p:nvSpPr>
          <p:cNvPr id="19462" name="TextBox 10"/>
          <p:cNvSpPr txBox="1">
            <a:spLocks noChangeArrowheads="1"/>
          </p:cNvSpPr>
          <p:nvPr/>
        </p:nvSpPr>
        <p:spPr bwMode="auto">
          <a:xfrm>
            <a:off x="2057400" y="4495800"/>
            <a:ext cx="6248400" cy="1262063"/>
          </a:xfrm>
          <a:prstGeom prst="rect">
            <a:avLst/>
          </a:prstGeom>
          <a:noFill/>
          <a:ln w="9525">
            <a:noFill/>
            <a:miter lim="800000"/>
            <a:headEnd/>
            <a:tailEnd/>
          </a:ln>
        </p:spPr>
        <p:txBody>
          <a:bodyPr>
            <a:spAutoFit/>
          </a:bodyPr>
          <a:lstStyle/>
          <a:p>
            <a:r>
              <a:rPr lang="en-US" sz="1600" b="1" dirty="0">
                <a:solidFill>
                  <a:srgbClr val="443329"/>
                </a:solidFill>
              </a:rPr>
              <a:t>Copies of the policy can be found at:</a:t>
            </a:r>
          </a:p>
          <a:p>
            <a:pPr marL="65088" lvl="1" indent="166688">
              <a:buFont typeface="Arial" charset="0"/>
              <a:buChar char="•"/>
            </a:pPr>
            <a:r>
              <a:rPr lang="en-US" sz="1400" b="1" dirty="0">
                <a:solidFill>
                  <a:srgbClr val="C00000"/>
                </a:solidFill>
              </a:rPr>
              <a:t>https://eustwsintra02.eustis.army.mil/enrd/</a:t>
            </a:r>
          </a:p>
          <a:p>
            <a:pPr marL="65088" lvl="1" indent="166688">
              <a:buFont typeface="Arial" charset="0"/>
              <a:buChar char="•"/>
            </a:pPr>
            <a:r>
              <a:rPr lang="en-US" sz="1400" b="1" dirty="0" smtClean="0">
                <a:solidFill>
                  <a:srgbClr val="C00000"/>
                </a:solidFill>
              </a:rPr>
              <a:t>http</a:t>
            </a:r>
            <a:r>
              <a:rPr lang="en-US" sz="1400" b="1" dirty="0">
                <a:solidFill>
                  <a:srgbClr val="C00000"/>
                </a:solidFill>
              </a:rPr>
              <a:t>://www.eustis.army.mil/enrd/portal.asp</a:t>
            </a:r>
          </a:p>
          <a:p>
            <a:pPr marL="65088" lvl="1" indent="166688">
              <a:buFont typeface="Arial" charset="0"/>
              <a:buChar char="•"/>
            </a:pPr>
            <a:r>
              <a:rPr lang="en-US" sz="1400" b="1" dirty="0">
                <a:solidFill>
                  <a:srgbClr val="C00000"/>
                </a:solidFill>
              </a:rPr>
              <a:t>Posted at your work site</a:t>
            </a:r>
          </a:p>
          <a:p>
            <a:endParaRPr lang="en-US" dirty="0"/>
          </a:p>
        </p:txBody>
      </p:sp>
      <p:sp>
        <p:nvSpPr>
          <p:cNvPr id="18441" name="Rectangle 3"/>
          <p:cNvSpPr>
            <a:spLocks noChangeArrowheads="1"/>
          </p:cNvSpPr>
          <p:nvPr/>
        </p:nvSpPr>
        <p:spPr bwMode="auto">
          <a:xfrm>
            <a:off x="152400" y="1447800"/>
            <a:ext cx="8839200" cy="3048000"/>
          </a:xfrm>
          <a:prstGeom prst="rect">
            <a:avLst/>
          </a:prstGeom>
          <a:solidFill>
            <a:schemeClr val="bg1"/>
          </a:solidFill>
          <a:ln w="15875">
            <a:solidFill>
              <a:schemeClr val="tx1"/>
            </a:solidFill>
            <a:miter lim="800000"/>
            <a:headEnd/>
            <a:tailEnd/>
          </a:ln>
          <a:effectLst>
            <a:outerShdw blurRad="50800" dist="38100" dir="5400000" algn="t" rotWithShape="0">
              <a:prstClr val="black">
                <a:alpha val="40000"/>
              </a:prstClr>
            </a:outerShdw>
          </a:effectLst>
        </p:spPr>
        <p:txBody>
          <a:bodyPr/>
          <a:lstStyle/>
          <a:p>
            <a:pPr marL="342900" indent="-342900" eaLnBrk="0" hangingPunct="0">
              <a:spcBef>
                <a:spcPct val="20000"/>
              </a:spcBef>
              <a:buClr>
                <a:schemeClr val="accent1"/>
              </a:buClr>
              <a:buSzPct val="70000"/>
              <a:buFont typeface="Wingdings 2" pitchFamily="18" charset="2"/>
              <a:buNone/>
              <a:defRPr/>
            </a:pPr>
            <a:r>
              <a:rPr lang="en-US" sz="1600" b="1" u="sng" dirty="0">
                <a:solidFill>
                  <a:srgbClr val="C00000"/>
                </a:solidFill>
                <a:latin typeface="Agency FB" pitchFamily="34" charset="0"/>
              </a:rPr>
              <a:t>All</a:t>
            </a:r>
            <a:r>
              <a:rPr lang="en-US" sz="1600" dirty="0">
                <a:solidFill>
                  <a:srgbClr val="C00000"/>
                </a:solidFill>
                <a:latin typeface="Agency FB" pitchFamily="34" charset="0"/>
              </a:rPr>
              <a:t> </a:t>
            </a:r>
            <a:r>
              <a:rPr lang="en-US" sz="1600" dirty="0">
                <a:solidFill>
                  <a:schemeClr val="tx2"/>
                </a:solidFill>
                <a:latin typeface="Agency FB" pitchFamily="34" charset="0"/>
              </a:rPr>
              <a:t>are responsible for</a:t>
            </a:r>
          </a:p>
          <a:p>
            <a:pPr marL="342900" indent="-342900" eaLnBrk="0" hangingPunct="0">
              <a:spcBef>
                <a:spcPct val="20000"/>
              </a:spcBef>
              <a:buClr>
                <a:schemeClr val="tx1"/>
              </a:buClr>
              <a:buSzPct val="70000"/>
              <a:buFont typeface="Arial" charset="0"/>
              <a:buChar char="•"/>
              <a:defRPr/>
            </a:pPr>
            <a:r>
              <a:rPr lang="en-US" sz="1600" b="1" u="sng" dirty="0">
                <a:solidFill>
                  <a:srgbClr val="C00000"/>
                </a:solidFill>
                <a:latin typeface="Agency FB" pitchFamily="34" charset="0"/>
              </a:rPr>
              <a:t>Comply </a:t>
            </a:r>
            <a:r>
              <a:rPr lang="en-US" sz="1600" dirty="0">
                <a:solidFill>
                  <a:schemeClr val="tx2"/>
                </a:solidFill>
                <a:latin typeface="Agency FB" pitchFamily="34" charset="0"/>
              </a:rPr>
              <a:t>with all </a:t>
            </a:r>
            <a:r>
              <a:rPr lang="en-US" sz="1600" dirty="0" smtClean="0">
                <a:solidFill>
                  <a:schemeClr val="tx2"/>
                </a:solidFill>
                <a:latin typeface="Agency FB" pitchFamily="34" charset="0"/>
              </a:rPr>
              <a:t>environmental regulations and all requirements while reducing compliance cost and liabilities.</a:t>
            </a:r>
            <a:endParaRPr lang="en-US" sz="1600" dirty="0">
              <a:solidFill>
                <a:schemeClr val="tx2"/>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1600" b="1" u="sng" dirty="0" smtClean="0">
                <a:solidFill>
                  <a:srgbClr val="C00000"/>
                </a:solidFill>
                <a:latin typeface="Agency FB" pitchFamily="34" charset="0"/>
              </a:rPr>
              <a:t>Limit impact</a:t>
            </a:r>
            <a:r>
              <a:rPr lang="en-US" sz="1600" dirty="0" smtClean="0">
                <a:solidFill>
                  <a:schemeClr val="tx2"/>
                </a:solidFill>
                <a:latin typeface="Agency FB" pitchFamily="34" charset="0"/>
              </a:rPr>
              <a:t> we will prevent pollution and minimize waste while cleaning up past sites of environmental concern and making efforts to achieve Chesapeake Bay conservation.</a:t>
            </a:r>
            <a:endParaRPr lang="en-US" sz="1600" b="1" u="sng" dirty="0">
              <a:solidFill>
                <a:srgbClr val="C00000"/>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1600" b="1" u="sng" dirty="0" smtClean="0">
                <a:solidFill>
                  <a:srgbClr val="C00000"/>
                </a:solidFill>
                <a:latin typeface="Agency FB" pitchFamily="34" charset="0"/>
              </a:rPr>
              <a:t>Executive Plans</a:t>
            </a:r>
            <a:r>
              <a:rPr lang="en-US" sz="1600" dirty="0" smtClean="0">
                <a:solidFill>
                  <a:srgbClr val="00B050"/>
                </a:solidFill>
                <a:latin typeface="Agency FB" pitchFamily="34" charset="0"/>
              </a:rPr>
              <a:t> </a:t>
            </a:r>
            <a:r>
              <a:rPr lang="en-US" sz="1600" dirty="0" smtClean="0">
                <a:solidFill>
                  <a:schemeClr val="tx2"/>
                </a:solidFill>
                <a:latin typeface="Agency FB" pitchFamily="34" charset="0"/>
              </a:rPr>
              <a:t>we will identify and attain, environment, safety, and occupational health objectives and targets through planning that is Specific, Measurable, Achievable, Realistic and Timely (SMART).</a:t>
            </a:r>
            <a:endParaRPr lang="en-US" sz="1600" dirty="0">
              <a:solidFill>
                <a:schemeClr val="tx2"/>
              </a:solidFill>
              <a:latin typeface="Agency FB" pitchFamily="34" charset="0"/>
            </a:endParaRPr>
          </a:p>
          <a:p>
            <a:pPr marL="342900" indent="-342900" eaLnBrk="0" hangingPunct="0">
              <a:spcBef>
                <a:spcPct val="20000"/>
              </a:spcBef>
              <a:buClr>
                <a:schemeClr val="tx1"/>
              </a:buClr>
              <a:buSzPct val="70000"/>
              <a:buFont typeface="Arial" charset="0"/>
              <a:buChar char="•"/>
              <a:defRPr/>
            </a:pPr>
            <a:r>
              <a:rPr lang="en-US" sz="1600" b="1" u="sng" dirty="0" smtClean="0">
                <a:solidFill>
                  <a:srgbClr val="C00000"/>
                </a:solidFill>
                <a:latin typeface="Agency FB" pitchFamily="34" charset="0"/>
              </a:rPr>
              <a:t>Achieve improvements:</a:t>
            </a:r>
            <a:r>
              <a:rPr lang="en-US" sz="1600" dirty="0" smtClean="0">
                <a:solidFill>
                  <a:srgbClr val="C00000"/>
                </a:solidFill>
                <a:latin typeface="Agency FB" pitchFamily="34" charset="0"/>
              </a:rPr>
              <a:t> </a:t>
            </a:r>
            <a:r>
              <a:rPr lang="en-US" sz="1600" dirty="0" smtClean="0">
                <a:solidFill>
                  <a:schemeClr val="tx2"/>
                </a:solidFill>
                <a:latin typeface="Agency FB" pitchFamily="34" charset="0"/>
              </a:rPr>
              <a:t>we will continuously improve our programs and processes through the use of effective management and planning.</a:t>
            </a:r>
          </a:p>
          <a:p>
            <a:pPr marL="342900" indent="-342900" eaLnBrk="0" hangingPunct="0">
              <a:spcBef>
                <a:spcPct val="20000"/>
              </a:spcBef>
              <a:buClr>
                <a:schemeClr val="tx1"/>
              </a:buClr>
              <a:buSzPct val="70000"/>
              <a:buFont typeface="Arial" charset="0"/>
              <a:buChar char="•"/>
              <a:defRPr/>
            </a:pPr>
            <a:r>
              <a:rPr lang="en-US" sz="1600" b="1" u="sng" dirty="0" smtClean="0">
                <a:solidFill>
                  <a:srgbClr val="C00000"/>
                </a:solidFill>
                <a:latin typeface="Agency FB" pitchFamily="34" charset="0"/>
              </a:rPr>
              <a:t>Notify:</a:t>
            </a:r>
            <a:r>
              <a:rPr lang="en-US" sz="1600" dirty="0" smtClean="0">
                <a:solidFill>
                  <a:schemeClr val="tx2"/>
                </a:solidFill>
                <a:latin typeface="Agency FB" pitchFamily="34" charset="0"/>
              </a:rPr>
              <a:t>  we will communicate our environmental commitments and performance to all levels of our organization and local community.</a:t>
            </a:r>
            <a:endParaRPr lang="en-US" sz="1600" b="1" u="sng" dirty="0">
              <a:solidFill>
                <a:srgbClr val="C00000"/>
              </a:solidFill>
              <a:latin typeface="Agency FB" pitchFamily="34" charset="0"/>
            </a:endParaRPr>
          </a:p>
          <a:p>
            <a:pPr marL="342900" indent="-342900" eaLnBrk="0" hangingPunct="0">
              <a:spcBef>
                <a:spcPct val="20000"/>
              </a:spcBef>
              <a:buClr>
                <a:schemeClr val="accent1"/>
              </a:buClr>
              <a:buSzPct val="70000"/>
              <a:buFont typeface="Wingdings 2" pitchFamily="18" charset="2"/>
              <a:buChar char=""/>
              <a:defRPr/>
            </a:pPr>
            <a:endParaRPr lang="en-US" sz="2000" dirty="0">
              <a:solidFill>
                <a:schemeClr val="tx2"/>
              </a:solidFill>
              <a:latin typeface="Franklin Gothic Book" pitchFamily="34" charset="0"/>
            </a:endParaRPr>
          </a:p>
          <a:p>
            <a:pPr marL="742950" lvl="1" indent="-285750" eaLnBrk="0" hangingPunct="0">
              <a:spcBef>
                <a:spcPct val="20000"/>
              </a:spcBef>
              <a:buClr>
                <a:schemeClr val="accent1"/>
              </a:buClr>
              <a:buSzPct val="70000"/>
              <a:buFont typeface="Times New Roman" pitchFamily="18" charset="0"/>
              <a:buNone/>
              <a:defRPr/>
            </a:pPr>
            <a:endParaRPr lang="en-US" sz="2000" dirty="0">
              <a:solidFill>
                <a:schemeClr val="tx2"/>
              </a:solidFill>
              <a:latin typeface="Franklin Gothic Book" pitchFamily="34" charset="0"/>
            </a:endParaRPr>
          </a:p>
        </p:txBody>
      </p:sp>
    </p:spTree>
  </p:cSld>
  <p:clrMapOvr>
    <a:masterClrMapping/>
  </p:clrMapOvr>
  <p:transition advClick="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17653</TotalTime>
  <Words>5436</Words>
  <Application>Microsoft Office PowerPoint</Application>
  <PresentationFormat>On-screen Show (4:3)</PresentationFormat>
  <Paragraphs>840</Paragraphs>
  <Slides>72</Slides>
  <Notes>54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Trek</vt:lpstr>
      <vt:lpstr>Clip</vt:lpstr>
      <vt:lpstr>Welcome to Leadership Environmental Management Awareness &amp; Competency (LEMAC) Training</vt:lpstr>
      <vt:lpstr>Slide 2</vt:lpstr>
      <vt:lpstr>Part I This Part Covers:</vt:lpstr>
      <vt:lpstr>Leadership Responsibilities</vt:lpstr>
      <vt:lpstr>Technical Advisors for Leadership</vt:lpstr>
      <vt:lpstr>Slide 6</vt:lpstr>
      <vt:lpstr>Slide 7</vt:lpstr>
      <vt:lpstr>Slide 8</vt:lpstr>
      <vt:lpstr>Slide 9</vt:lpstr>
      <vt:lpstr>Slide 10</vt:lpstr>
      <vt:lpstr>Why is all this important? </vt:lpstr>
      <vt:lpstr>JBLE-EUSTIS’ IMPLEMENTATION OF ENVIRONMENTAL MANAGEMENT (EM)</vt:lpstr>
      <vt:lpstr>Slide 13</vt:lpstr>
      <vt:lpstr>Slide 14</vt:lpstr>
      <vt:lpstr>Slide 15</vt:lpstr>
      <vt:lpstr>The Legal Aspects of Environmental Compliance Module</vt:lpstr>
      <vt:lpstr>Slide 17</vt:lpstr>
      <vt:lpstr>Slide 18</vt:lpstr>
      <vt:lpstr>Key Environmental Law Concepts</vt:lpstr>
      <vt:lpstr>Part II This Part Covers:</vt:lpstr>
      <vt:lpstr>Spills &amp; Emergency Response</vt:lpstr>
      <vt:lpstr>Slide 22</vt:lpstr>
      <vt:lpstr>Slide 23</vt:lpstr>
      <vt:lpstr>Slide 24</vt:lpstr>
      <vt:lpstr>Slide 25</vt:lpstr>
      <vt:lpstr>Slide 26</vt:lpstr>
      <vt:lpstr>Slide 27</vt:lpstr>
      <vt:lpstr>Slide 28</vt:lpstr>
      <vt:lpstr>Slide 29</vt:lpstr>
      <vt:lpstr>Slide 30</vt:lpstr>
      <vt:lpstr>Hazardous Materials Management </vt:lpstr>
      <vt:lpstr>Hazardous Materials Management</vt:lpstr>
      <vt:lpstr>Hazardous Materials Management</vt:lpstr>
      <vt:lpstr>Wastewater &amp; Stormwater Management </vt:lpstr>
      <vt:lpstr>Slide 35</vt:lpstr>
      <vt:lpstr>Slide 36</vt:lpstr>
      <vt:lpstr>Slide 37</vt:lpstr>
      <vt:lpstr>Air Quality</vt:lpstr>
      <vt:lpstr>Air Quality</vt:lpstr>
      <vt:lpstr>Pollution Prevention</vt:lpstr>
      <vt:lpstr>Slide 41</vt:lpstr>
      <vt:lpstr>Slide 42</vt:lpstr>
      <vt:lpstr>Slide 43</vt:lpstr>
      <vt:lpstr>Slide 44</vt:lpstr>
      <vt:lpstr>Slide 45</vt:lpstr>
      <vt:lpstr>Solid Waste  &amp; Recycling </vt:lpstr>
      <vt:lpstr>Slide 47</vt:lpstr>
      <vt:lpstr>Slide 48</vt:lpstr>
      <vt:lpstr>Slide 49</vt:lpstr>
      <vt:lpstr>Do NOT Place the Following in the Toters:</vt:lpstr>
      <vt:lpstr>Hazardous Waste Management</vt:lpstr>
      <vt:lpstr>Hazardous Waste Management</vt:lpstr>
      <vt:lpstr>Hazardous Waste Management</vt:lpstr>
      <vt:lpstr>Hazardous Waste Management</vt:lpstr>
      <vt:lpstr>Universal Waste Management</vt:lpstr>
      <vt:lpstr>Universal Waste Management</vt:lpstr>
      <vt:lpstr>Slide 57</vt:lpstr>
      <vt:lpstr>Electronic Waste (e-Waste)</vt:lpstr>
      <vt:lpstr>Electronic Waste (e-Waste)</vt:lpstr>
      <vt:lpstr>Natural Resources, Cultural Resources, &amp; Pesticides</vt:lpstr>
      <vt:lpstr>Slide 61</vt:lpstr>
      <vt:lpstr>Slide 62</vt:lpstr>
      <vt:lpstr>Slide 63</vt:lpstr>
      <vt:lpstr>Environmental Restoration</vt:lpstr>
      <vt:lpstr>Environmental Cleanup</vt:lpstr>
      <vt:lpstr>Environmental Cleanup</vt:lpstr>
      <vt:lpstr>Environmental Cleanup</vt:lpstr>
      <vt:lpstr>Slide 68</vt:lpstr>
      <vt:lpstr>Slide 69</vt:lpstr>
      <vt:lpstr>Slide 70</vt:lpstr>
      <vt:lpstr>Slide 71</vt:lpstr>
      <vt:lpstr>Slide 72</vt:lpstr>
    </vt:vector>
  </TitlesOfParts>
  <Company>U.S.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Environmental Management Awareness</dc:title>
  <dc:creator>karen.harveyharris</dc:creator>
  <cp:lastModifiedBy>emma.m.thomas</cp:lastModifiedBy>
  <cp:revision>1478</cp:revision>
  <dcterms:created xsi:type="dcterms:W3CDTF">2009-05-11T17:50:46Z</dcterms:created>
  <dcterms:modified xsi:type="dcterms:W3CDTF">2013-06-05T13:56:54Z</dcterms:modified>
</cp:coreProperties>
</file>